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omments/modernComment_124_4543C0D5.xml" ContentType="application/vnd.ms-powerpoint.comment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260" r:id="rId3"/>
    <p:sldId id="362" r:id="rId4"/>
    <p:sldId id="335" r:id="rId5"/>
    <p:sldId id="336" r:id="rId6"/>
    <p:sldId id="337" r:id="rId7"/>
    <p:sldId id="338" r:id="rId8"/>
    <p:sldId id="339" r:id="rId9"/>
    <p:sldId id="340" r:id="rId10"/>
    <p:sldId id="302" r:id="rId11"/>
    <p:sldId id="266" r:id="rId12"/>
    <p:sldId id="34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01" r:id="rId23"/>
    <p:sldId id="271" r:id="rId24"/>
    <p:sldId id="268" r:id="rId25"/>
    <p:sldId id="349" r:id="rId26"/>
    <p:sldId id="350" r:id="rId27"/>
    <p:sldId id="270" r:id="rId28"/>
    <p:sldId id="273" r:id="rId29"/>
    <p:sldId id="363" r:id="rId30"/>
    <p:sldId id="342" r:id="rId31"/>
    <p:sldId id="274" r:id="rId32"/>
    <p:sldId id="275" r:id="rId33"/>
    <p:sldId id="306" r:id="rId34"/>
    <p:sldId id="307" r:id="rId35"/>
    <p:sldId id="272" r:id="rId36"/>
    <p:sldId id="318" r:id="rId37"/>
    <p:sldId id="319" r:id="rId38"/>
    <p:sldId id="300" r:id="rId39"/>
    <p:sldId id="276" r:id="rId40"/>
    <p:sldId id="277" r:id="rId41"/>
    <p:sldId id="278" r:id="rId42"/>
    <p:sldId id="364" r:id="rId43"/>
    <p:sldId id="361" r:id="rId44"/>
    <p:sldId id="291" r:id="rId45"/>
    <p:sldId id="308" r:id="rId46"/>
    <p:sldId id="368" r:id="rId47"/>
    <p:sldId id="323" r:id="rId48"/>
    <p:sldId id="326" r:id="rId49"/>
    <p:sldId id="329" r:id="rId50"/>
    <p:sldId id="327" r:id="rId51"/>
    <p:sldId id="328" r:id="rId52"/>
    <p:sldId id="343" r:id="rId53"/>
    <p:sldId id="344" r:id="rId54"/>
    <p:sldId id="310" r:id="rId55"/>
    <p:sldId id="325" r:id="rId56"/>
    <p:sldId id="292" r:id="rId57"/>
    <p:sldId id="297" r:id="rId58"/>
    <p:sldId id="294" r:id="rId59"/>
    <p:sldId id="331" r:id="rId60"/>
    <p:sldId id="334" r:id="rId61"/>
    <p:sldId id="333" r:id="rId62"/>
    <p:sldId id="332" r:id="rId63"/>
    <p:sldId id="293" r:id="rId64"/>
    <p:sldId id="295" r:id="rId65"/>
    <p:sldId id="287" r:id="rId66"/>
    <p:sldId id="288" r:id="rId67"/>
    <p:sldId id="289" r:id="rId68"/>
    <p:sldId id="290" r:id="rId69"/>
    <p:sldId id="330" r:id="rId70"/>
    <p:sldId id="345" r:id="rId71"/>
    <p:sldId id="346" r:id="rId72"/>
    <p:sldId id="320" r:id="rId73"/>
    <p:sldId id="321" r:id="rId74"/>
    <p:sldId id="322" r:id="rId75"/>
    <p:sldId id="305" r:id="rId76"/>
    <p:sldId id="315" r:id="rId77"/>
    <p:sldId id="367" r:id="rId78"/>
    <p:sldId id="309" r:id="rId79"/>
    <p:sldId id="304" r:id="rId80"/>
    <p:sldId id="280" r:id="rId81"/>
    <p:sldId id="281" r:id="rId82"/>
    <p:sldId id="282" r:id="rId83"/>
    <p:sldId id="347" r:id="rId84"/>
    <p:sldId id="283" r:id="rId85"/>
    <p:sldId id="314" r:id="rId86"/>
    <p:sldId id="284" r:id="rId87"/>
    <p:sldId id="285" r:id="rId88"/>
    <p:sldId id="286" r:id="rId89"/>
    <p:sldId id="365" r:id="rId90"/>
    <p:sldId id="366" r:id="rId91"/>
    <p:sldId id="316" r:id="rId92"/>
    <p:sldId id="348" r:id="rId93"/>
    <p:sldId id="351" r:id="rId9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EC4D91-3AA6-8FB0-6C1A-D27648C1E148}" name="István Zsolt Menyhárt" initials="IZM" userId="151bfd1994f7c1e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84019" autoAdjust="0"/>
  </p:normalViewPr>
  <p:slideViewPr>
    <p:cSldViewPr snapToGrid="0">
      <p:cViewPr varScale="1">
        <p:scale>
          <a:sx n="69" d="100"/>
          <a:sy n="69" d="100"/>
        </p:scale>
        <p:origin x="129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omments/modernComment_124_4543C0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0D19AF-3CF2-42A7-8F58-2D1255226F47}" authorId="{58EC4D91-3AA6-8FB0-6C1A-D27648C1E148}" created="2023-04-23T07:33:52.283">
    <pc:sldMkLst xmlns:pc="http://schemas.microsoft.com/office/powerpoint/2013/main/command">
      <pc:docMk/>
      <pc:sldMk cId="1162068181" sldId="292"/>
    </pc:sldMkLst>
    <p188:txBody>
      <a:bodyPr/>
      <a:lstStyle/>
      <a:p>
        <a:r>
          <a:rPr lang="hu-HU"/>
          <a:t>a tömbhatárt szabályozási vonalként is ábrázolják? Meg kellene jegyezni, hogy ez nem általános, az általam kezelt terveken csak ott húzzák meg a szabályozási vonalakat, ahol eltér az aktuális földrészlethatától. Sokszor építész irodánként eltérően kezelik a szab. tervre vonatkozó előírásokat, de ilyet látunk a földhivatalokban is. Ezt hangsúlyozni kellene.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89381E0C-C4B8-0047-0DF0-A6789E2D8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F1FC448-7EE7-4981-1C17-7F6B0E7BAF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47B58-28F4-4359-9391-117B3EBF0E2F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98D7AEA-EA84-9275-8645-1CA6D73481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AAE80B0-500E-98C5-05F9-AF625AF4A8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AE05-C5FF-4450-9A57-2565AA6A5AB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17802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C33E7-2458-41FF-84A2-3C3BD07902B9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6F3FB-C861-42A5-92B8-EEBC0E8B88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452234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Bemutatkozás, mióta csinálom, Földhivatal, Kamara, Önkormányzat, miért vállalta fel a témát a Kamara, A mai napon ismertetem a jogszabályi hátteret, a végrehajtó szervezetet, beszélek a telekalakításról, betekintést adok az OTÉK előírásokba, értelmezéseket, magyarázatokat adok, majd mutatok néhány példát, jó és rossz értelemben. Nem ígérem hogy mindent tisztába teszek, ám az irányt és a módszert talán </a:t>
            </a:r>
            <a:r>
              <a:rPr lang="hu-HU"/>
              <a:t>sikerül megmutatnom!</a:t>
            </a:r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531AAAA-7DCC-4D74-5F43-53AEF9A6E8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BA7E63-9CA1-49C9-A9BD-96EC6EE577E2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C386DC-1471-7CB6-06A8-B415FE6DD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85E247CA-5487-17E6-4582-BADDC5389B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759078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Nézzük a telekalakítást,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4B039CD-C1B2-49C9-BE82-A26490D7188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1322321-17A0-4266-8338-EBB6EC6021E7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356BE2-6B1C-9C3F-B310-E3FE2D389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10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BF851AF-9D0D-2378-BD47-683EA270D2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626447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Elbírálásra első fokon a járási hivatalt, míg másodfokon a kormányhivatal került kijelölésre, mint telekalakítási eljárás lefolytatására hatáskörrel rendelkező hatóság.</a:t>
            </a:r>
          </a:p>
          <a:p>
            <a:r>
              <a:rPr lang="hu-HU" dirty="0"/>
              <a:t>Míg korábban az építési hatóság, jegyző voltak ezzel a hatáskörrel felruházva, addig most már a Földhivatal kapott hatósági hatáskört.</a:t>
            </a:r>
          </a:p>
          <a:p>
            <a:r>
              <a:rPr lang="hu-HU" dirty="0"/>
              <a:t>Megbízók esetén nehezen értik, hogy adatszolgáltatást kérek a Földhivataltól, vizsgálatra adom be a Földhivatalhoz, visszakapom, majd ismét beadom a Földhivatalhoz.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41E6C1E-3C69-493E-A030-86F82835FDB0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349452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Maga a folyamat a folyamatábra szerint néz ki, gyakran nem ilyen rövid maga folyamat.</a:t>
            </a:r>
          </a:p>
          <a:p>
            <a:r>
              <a:rPr lang="hu-HU" dirty="0"/>
              <a:t>A 384/2016 Kormányrendelet az egyes földügyi eljárások részletes szabályairól szól</a:t>
            </a:r>
          </a:p>
          <a:p>
            <a:r>
              <a:rPr lang="hu-HU" dirty="0"/>
              <a:t>Az 1997 évi 78-as törvény az épített környezet alakításáról és védelméről</a:t>
            </a:r>
          </a:p>
          <a:p>
            <a:r>
              <a:rPr lang="hu-HU" dirty="0"/>
              <a:t>A 253/1997-es Kormányrendelet az országos településrendezési és építési követelményekről</a:t>
            </a:r>
          </a:p>
          <a:p>
            <a:r>
              <a:rPr lang="hu-HU" dirty="0"/>
              <a:t>HÉSZ a települési önkormányzat, az építés rendjét a helyi sajátosságoknak megfelelően megállapító és biztosító rendelet</a:t>
            </a:r>
          </a:p>
          <a:p>
            <a:r>
              <a:rPr lang="hu-HU" dirty="0"/>
              <a:t>85/2000 FVM rendelet a telekalakításról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695891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85/2000 FVM rendelet hatálya kiterjed az ország területén lévő valamennyi telket érintő telekalakításra</a:t>
            </a:r>
          </a:p>
          <a:p>
            <a:r>
              <a:rPr lang="hu-HU" dirty="0"/>
              <a:t>Itt megtalálhatóak a fogalommeghatározások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217910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telekalakításra vonatkozó szabályokat is tárgyalja a rendelet</a:t>
            </a:r>
          </a:p>
          <a:p>
            <a:r>
              <a:rPr lang="hu-HU" dirty="0"/>
              <a:t>A megközelíthetőség érthető előírás, látható hogy szerepel benne a magánút is. </a:t>
            </a:r>
          </a:p>
          <a:p>
            <a:r>
              <a:rPr lang="hu-HU" dirty="0"/>
              <a:t>Magánutat is lehet kialakítani!</a:t>
            </a:r>
          </a:p>
          <a:p>
            <a:r>
              <a:rPr lang="hu-HU" dirty="0"/>
              <a:t>Meglévő telkek esetében már nem ennyire egyértelmű a rendelet, belekerült ugyanis az „előírásoknak jobban megfelel” mondatrész, ami így is úgy is értelmezhető.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Magánút kialakítása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395853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Magánút kialakítása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15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045359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Magánút kialakítása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16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118405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Épület mentén akarunk telket alakítani, pl. ikerházat ketté osztani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17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201052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Amíg a telekalakítás tart, addig építési engedély nem adható!</a:t>
            </a:r>
          </a:p>
          <a:p>
            <a:endParaRPr lang="hu-HU" dirty="0"/>
          </a:p>
          <a:p>
            <a:r>
              <a:rPr lang="hu-HU" dirty="0"/>
              <a:t>Nyúlványos vagy közismert nevén nyeles telek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18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678997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Nyeles telek kialakítható, amennyiben ezt a települési Helyi Építési Szabályzat lehetővé teszi!</a:t>
            </a:r>
          </a:p>
          <a:p>
            <a:r>
              <a:rPr lang="hu-HU" dirty="0"/>
              <a:t>Több település esetében a nyeles telek kialakítása TILOS!</a:t>
            </a:r>
          </a:p>
          <a:p>
            <a:endParaRPr lang="hu-HU" dirty="0"/>
          </a:p>
          <a:p>
            <a:r>
              <a:rPr lang="hu-HU" dirty="0"/>
              <a:t>Amennyiben lehetővé tesz a HÉSZ akkor hogyan lehet kialakítani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19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4429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Kormány célja egységesítés, egyszerűsítés, átlátható folyamatok…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730E9EB-8129-4389-8644-3D9A8F1E653C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743388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Előírt méretűnek kell lennie! A telek alakítása során a nyél kihagyásával, a nyél nélkül is meg kell felelni a szélességi és területi előírásnak (ezt a kettőt szabályozzák általában a HÉSZ-ben)</a:t>
            </a:r>
          </a:p>
          <a:p>
            <a:r>
              <a:rPr lang="hu-HU" dirty="0"/>
              <a:t>A nyúlvány, vagy nyél méretének minimális méretét szabályozza a rendelet</a:t>
            </a:r>
          </a:p>
          <a:p>
            <a:endParaRPr lang="hu-HU" dirty="0"/>
          </a:p>
          <a:p>
            <a:r>
              <a:rPr lang="hu-HU" dirty="0"/>
              <a:t>Úszótelek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20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353016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Úszótelek kialakítás szabálya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623509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az a munkarész amit ha jól állítunk elő, akkor a Szakkérdési állásfoglalás is könnyebben, ha nem akkor gyorsabban készül el.</a:t>
            </a:r>
          </a:p>
          <a:p>
            <a:r>
              <a:rPr lang="hu-HU" dirty="0"/>
              <a:t>Mikor sorra kerül, egyszerűbben vizsgálja az Állami Főépítész.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F3DE9A1-8A91-1AAD-AD10-D559A0BDA4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AD53429-57EE-413F-A8F7-D800E405074F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01C700-0BDC-E09D-8416-FE26987D6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3355D12E-B906-7DAF-5C6E-7AE0BEC075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199371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 készíthet ilyen dokumentációt?</a:t>
            </a:r>
          </a:p>
          <a:p>
            <a:r>
              <a:rPr lang="hu-HU" dirty="0"/>
              <a:t>IRM földmérő</a:t>
            </a:r>
          </a:p>
          <a:p>
            <a:r>
              <a:rPr lang="hu-HU" dirty="0"/>
              <a:t>Földmérő igazolványos földmérő, IRM tanúsítvány mellett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D739DA6-4AD5-FEA8-97DE-FABBDD1E5F7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156498C-D270-45A0-8411-5B3DC70D3824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47BE0DD-8CE5-5FF8-5AA2-A410F2E57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864E7851-DABE-B62A-E7D0-BB73B3796F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138076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telekalakítási dokumentáció tartalmát a 384/2016. (XII.2) Kormány rendelet 2. melléklete határozza meg.</a:t>
            </a:r>
          </a:p>
          <a:p>
            <a:r>
              <a:rPr lang="hu-HU" dirty="0"/>
              <a:t>1.3 pont a nem újraírható adathordozó E-ing esetén, ha a telekalakítás is online működik akkor nem szükséges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9C33E7-2458-41FF-84A2-3C3BD07902B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1421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legyen a rajzon, </a:t>
            </a:r>
          </a:p>
          <a:p>
            <a:r>
              <a:rPr lang="hu-HU" dirty="0"/>
              <a:t>Méretarány tényező M 1:1000  (méretarány megválasztása – láthatóság, átláthatóság)</a:t>
            </a:r>
          </a:p>
          <a:p>
            <a:r>
              <a:rPr lang="hu-HU" dirty="0"/>
              <a:t>Érintett földrészletek, telekalakítás utáni állapota</a:t>
            </a:r>
          </a:p>
          <a:p>
            <a:r>
              <a:rPr lang="hu-HU" dirty="0"/>
              <a:t>Meglévő építmények</a:t>
            </a:r>
          </a:p>
          <a:p>
            <a:r>
              <a:rPr lang="hu-HU" dirty="0"/>
              <a:t>Szolgalmi és egyéb jogok, melyek bejegyzésre kerültek.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72C9B44-AF04-01E5-D581-32B13E6D4E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C22E3C8-E7B2-4596-964E-243DAC35CCCF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66DF59-760F-49C1-EB6E-896E1E6EC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25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4698459B-4911-E4CF-2268-D50DE656F2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570326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legyen a rajzon, Főépítészi megjegyzések kékkel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72C9B44-AF04-01E5-D581-32B13E6D4E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C22E3C8-E7B2-4596-964E-243DAC35CCCF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66DF59-760F-49C1-EB6E-896E1E6EC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26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4698459B-4911-E4CF-2268-D50DE656F2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174387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 minden jól megy akkor ezt a záradékszöveget fogjuk látni, illetve megkapni.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E868468-2D34-A0B9-70F4-BAC86EEE14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153E5D9-6EA0-4C2B-9D1A-81FAB3159340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69C186-688B-78B0-8CD3-97F13D93E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27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438CF026-3F21-E7C4-18E5-A0C1446773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930027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Hogyan indítsuk el a folyamatot?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i="1" dirty="0"/>
              <a:t>A telekalakítási eljárás kérelemre induló eljárás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F7E58FB-B5AB-915E-1DB2-8BC888B59C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03F5CF-C168-42A9-AC88-1D84F980CAF4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C73E80E-408B-718B-BDA8-A1E6E2FDE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28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E20F5437-A451-345E-CA14-535218307D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076609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Maga a folyamat a folyamatábra szerint néz ki, gyakran nem ilyen rövid maga folyamat.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9C421A-FD2C-5884-6CB3-68EDC8BB54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0F9853-FF51-466A-930F-DE22BB177B4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2AF1E-449C-E026-7236-F35E889F1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29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2911F2D-2626-309C-AAB8-38F5DD5F1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81569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megvalósulás érdekében törvénymódosításra került sor</a:t>
            </a:r>
          </a:p>
          <a:p>
            <a:r>
              <a:rPr lang="hu-HU" dirty="0"/>
              <a:t>Ez átfogó változást hozott, illetve hoz a településrendezés területén</a:t>
            </a:r>
          </a:p>
          <a:p>
            <a:r>
              <a:rPr lang="hu-HU" dirty="0"/>
              <a:t>A településrendezési eszközök teljes felülvizsgálatára volt, van szükség.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730E9EB-8129-4389-8644-3D9A8F1E653C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045605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telekalakítási eljárást kétféleképpen tudjuk elindítani</a:t>
            </a:r>
          </a:p>
          <a:p>
            <a:r>
              <a:rPr lang="hu-HU" dirty="0"/>
              <a:t>Az egyesített eljárás során mind a telekalakításra vonatkozó dokumentáció, mind pedig az ingatlan-nyilvántartási átvezetésre vonatkozó dokumentumok és kérelmek beadásra kerülnek.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F7E58FB-B5AB-915E-1DB2-8BC888B59C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378DCFC-7547-495C-91BD-E100D4C84C6F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C73E80E-408B-718B-BDA8-A1E6E2FDE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30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E20F5437-A451-345E-CA14-535218307D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390102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kérelemnek mit kell tartalmaznia, ez is elő van írva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850898E-8E39-1437-6B89-377D95E2987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AE35BD4-B26F-406E-8147-C9277E5966A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14C784-FBA2-8CAA-5084-E5E36596B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ED36FBDB-B7EB-14C7-29D2-5B8CCD1CBB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35883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Jelenleg ez a kérelem formátuma, ami az E-ing bevezetésével előreláthatólag változni fog!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7CEDB55-DD4D-DE92-63FD-461E182D75F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25A3A8-F660-4D49-8F00-C6FBDB8AF627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060AD2-418C-44FF-A45F-6763C7143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804226D-B51F-92E4-4017-2B22C82407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218921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az ami feltétlen szerepeljen a telekalakítási kérelemhez csatolva? Egy gyors példa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019617B-810A-B616-7AFA-170633EC23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A9DD8A-496E-4AB0-8166-B46E63EDC29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3924EC-E1B4-F83C-7720-FCFE74ABA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F0CECD0-B7B6-77D3-B5B3-1521E4E096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033429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Főépítészi aggály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F87ED06-4A14-2F45-773E-13F581E620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ABEDB7A-9638-46D5-8132-E9888359B52A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8D387A-47EB-9E4D-82AA-01B516095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85A7A5E9-7EDD-C746-C0F0-A726F17CFD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622519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Sokszor zavar van a munka megnevezésében</a:t>
            </a:r>
          </a:p>
          <a:p>
            <a:r>
              <a:rPr lang="hu-HU" dirty="0"/>
              <a:t>A telekalakítás célja szerint megkülönböztetünk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6A060C9-73EF-CB0B-D095-829F72673C6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EEB4D0B-7845-4525-882D-C7A3E83278E6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F71533-E9E3-024E-989F-C213DB8DF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35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B0CB9ED9-3B9D-D6DC-B02B-C3F0FB0419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9943043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néhány Építési fogalom, először az OTÉK a 253/1997 Korm. Rendelettel kihirdetett szabályzat avagy az építészek bibliája</a:t>
            </a:r>
          </a:p>
          <a:p>
            <a:r>
              <a:rPr lang="hu-HU" dirty="0"/>
              <a:t>Jó ha megismerkedünk vele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7285E0-47D5-BD14-81AA-528002F87F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0DD94F6-72E6-4DD6-A543-42209662DB8A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1B403E-527D-43E3-1DED-94B4D94BA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38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F264F93-7A0E-10EE-C8BB-2CCA443D2A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7216844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Megint itt a HÉSZ!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2EF30BD-2C7A-42DC-F7F5-8C855D4F8C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66FF65B-7A82-42D6-8C21-56C80731701B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706C81-0087-50C3-AEB5-CC0D43E19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39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B95C375-B2BA-E015-1815-B4BD457893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101301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Telek alakítása során miről kell gondoskodni?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3E2A3E9-F5D3-493C-8343-C9B310AB188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6335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Ismerkedjünk meg néhány számunkra fontos fogalommal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A31FA22-3110-FA4D-3465-9D1BD32E07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DFEE1AD-1FA5-4729-943A-8359243FFD04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2C2AEE2-CBAC-F2CF-562D-516DF22F8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EEF8257-FB58-B06C-929A-C6405C767A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00849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Míg korábban a négy eszköz működött, mint szabályozás</a:t>
            </a:r>
          </a:p>
          <a:p>
            <a:r>
              <a:rPr lang="hu-HU" dirty="0"/>
              <a:t>Addig most ez kettőre csökkent, kettőre fog csökkenni</a:t>
            </a:r>
          </a:p>
          <a:p>
            <a:r>
              <a:rPr lang="hu-HU" dirty="0"/>
              <a:t>Sok település esetében már elkészült, illetve folyamatban van</a:t>
            </a:r>
          </a:p>
          <a:p>
            <a:r>
              <a:rPr lang="hu-HU" dirty="0"/>
              <a:t>Kisebb települések esetében erre várni kell – forráshiány</a:t>
            </a:r>
          </a:p>
          <a:p>
            <a:r>
              <a:rPr lang="hu-HU" dirty="0"/>
              <a:t>A törvény dátumából azért az látszik, hogy egy szinte bekövült elemet kellett újra gondolni, újra szervezni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84AE05A-43E5-4014-BBE7-6332C5C72CCB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156770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Ismerkedjünk meg néhány számunkra fontos fogalommal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A31FA22-3110-FA4D-3465-9D1BD32E07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DFEE1AD-1FA5-4729-943A-8359243FFD04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2C2AEE2-CBAC-F2CF-562D-516DF22F8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EEF8257-FB58-B06C-929A-C6405C767A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114793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Ismerkedjünk meg néhány számunkra fontos fogalommal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A31FA22-3110-FA4D-3465-9D1BD32E07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DFEE1AD-1FA5-4729-943A-8359243FFD04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2C2AEE2-CBAC-F2CF-562D-516DF22F8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EEF8257-FB58-B06C-929A-C6405C767A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2148983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Legyen egy példa a közelmúltból. Az egyes részek jól látszanak! </a:t>
            </a:r>
          </a:p>
          <a:p>
            <a:r>
              <a:rPr lang="hu-HU" dirty="0"/>
              <a:t>Saját munka, banki hitel, épületek térképre való rávezetése volt a cél.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2D4C25D-36D7-025D-11E9-B6E60E7EF3D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5B854D1-A6A3-4640-8105-68046C2642DB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60F69ED-38D3-C3BA-5D64-74C377668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7EB547A4-4F2D-0E4C-50AB-4EE2D1AAA2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8581095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Mik a kötelező tartalmi elemek, mivel találkozhatunk a rendezési tervben? Két résszel foglalkozunk, ezek a szabályozási alapelemek és szabályozási elemek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DB8F967-2395-4AA5-A633-0417ABD6C5AA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34669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Építési övezet, övezet jele leggyakrabban ebből olvassuk ki, hogy mi és hova építhető, mekkora telek alakítható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F322462-A2B9-4666-8AB9-BE9D0C385FCF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3441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Milyen szabályozási elemekkel találkozhatunk?    M= más jogszabály által elrendelt,  J= javasolt,  JOBB oldal a jogszabály kötelező, javasolt elemként jelöli, ez a falusias, városias jellegtől változhat. „Egy kis falunál nem feltétlenül kell a szint alatti parkoló és férőhelyszámát ábrázolni”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86FB872-7D28-43CD-88EB-7F4EF8C140E1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3009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Hogyan néz ki rajzi ábrázolásban?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78BE575-F383-41EF-8AA8-B189930EAD0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06750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Hogyan néz ki rajzi ábrázolásban?</a:t>
            </a:r>
          </a:p>
          <a:p>
            <a:r>
              <a:rPr lang="hu-HU" dirty="0"/>
              <a:t>Településenként ezen elemek ábrázolása eltérhet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F70A614-4C2A-4FB1-8AF8-84CE3801ADE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99484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Debrecen Megyei Jogú város Szabályozási terv kivágata</a:t>
            </a:r>
          </a:p>
          <a:p>
            <a:r>
              <a:rPr lang="hu-HU" dirty="0"/>
              <a:t>Helyrajziszámra lehet benne keresni, külön ablakban felhozza az adott területre, telekre vonatkozó előírásokat</a:t>
            </a:r>
          </a:p>
          <a:p>
            <a:r>
              <a:rPr lang="hu-HU" dirty="0"/>
              <a:t>Itt is látszanak a kötelező és ajánlott elemek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E18D42-C028-4C67-803A-AB3363644531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88958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Jelenleg sok más jellel is találkozhatunk a HÉSZ rajzi munkarészein, átmeneti állapotban vagyunk,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C718C9A-9335-2A03-F649-3A21E9BFF8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104AA0B-5B1D-46D2-8F88-E9990DD0B8C6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76280F-C066-90D4-623A-543F5FE19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8F20C117-539C-70BE-5673-F29099D1AE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99928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Elsősorban a célokat és a stratégiát fogalmazza meg</a:t>
            </a:r>
          </a:p>
          <a:p>
            <a:r>
              <a:rPr lang="hu-HU" dirty="0"/>
              <a:t>Népesség robbanás a településeken, sok esetben elképzelés sincs, mit is akar a település vezetése a településsel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26503F8-23AD-47EC-826C-39393258AC53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777039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Indokolt esetben eltérhetünk a szabályoktól</a:t>
            </a:r>
          </a:p>
          <a:p>
            <a:endParaRPr lang="hu-HU" dirty="0"/>
          </a:p>
          <a:p>
            <a:r>
              <a:rPr lang="hu-HU" dirty="0"/>
              <a:t>Néhány példa a HÉSZ alkalmazásáról, </a:t>
            </a:r>
          </a:p>
          <a:p>
            <a:r>
              <a:rPr lang="hu-HU" dirty="0"/>
              <a:t>1.,megosztás egy az előírásoknak megfelelő Szabályozási Terv útmutatásai alapján</a:t>
            </a:r>
          </a:p>
          <a:p>
            <a:r>
              <a:rPr lang="hu-HU" dirty="0"/>
              <a:t>2., megosztás egy még érvényben lévő ám egyszerűen kidolgozott Szabályozási terv alapján</a:t>
            </a:r>
          </a:p>
          <a:p>
            <a:r>
              <a:rPr lang="hu-HU" dirty="0"/>
              <a:t>3., épületek esetében is felmerül a HÉSZ alkalmazása</a:t>
            </a:r>
          </a:p>
          <a:p>
            <a:r>
              <a:rPr lang="hu-HU" dirty="0"/>
              <a:t>4., telekhatárrendezés, ahol a jó szándék nem elég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CFF2D99-6911-4327-A562-5AFC4CDC107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53742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Megbízás körülményei</a:t>
            </a:r>
          </a:p>
          <a:p>
            <a:r>
              <a:rPr lang="hu-HU" dirty="0"/>
              <a:t>Ez a rendezési terv a településről, </a:t>
            </a:r>
          </a:p>
          <a:p>
            <a:r>
              <a:rPr lang="hu-HU" dirty="0"/>
              <a:t>mi látható, kötelező vonalak, javasolt vonalak, övezeti besorolás, védőtávolság, </a:t>
            </a:r>
          </a:p>
          <a:p>
            <a:r>
              <a:rPr lang="hu-HU" dirty="0"/>
              <a:t>az már látszik, hogy ebben az esetben célszerű megnézni a szöveges részt is!</a:t>
            </a:r>
          </a:p>
          <a:p>
            <a:r>
              <a:rPr lang="hu-HU" dirty="0"/>
              <a:t>A mi telkünk a 2475/2 hrsz.-ú telek, temető védőövezetébe esik.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72233DA-73DC-3069-A9FA-99DD9209655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15C5160-26C5-419A-89D5-9D5A07C46CD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F28FBE9-CB67-7734-8025-2C2A92004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56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36712CFA-ED71-F658-ECDE-B75ECD0381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59849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Fordítsuk le, mit jelent a mi szempontunkból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D077E7C-C9E0-0AB9-736D-82446DEB737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EB6FD1-85DC-4ED7-B98E-B32D8FEFFE47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BA49C4-E16C-D7DF-BBE4-EA20E5AC4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57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06240EED-3201-C338-CF6A-7BD80EE5C0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7222925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Ránagyítva a telkünkre, </a:t>
            </a:r>
          </a:p>
          <a:p>
            <a:r>
              <a:rPr lang="hu-HU" b="0" i="0" dirty="0">
                <a:solidFill>
                  <a:srgbClr val="333E55"/>
                </a:solidFill>
                <a:effectLst/>
                <a:latin typeface="Open Sans" panose="020B0606030504020204" pitchFamily="34" charset="0"/>
              </a:rPr>
              <a:t>Építési korlátozás alá esik a temetők 50 m-es környezete, ahol kegyeletsértő, zajos tevékenység nem folytatható.</a:t>
            </a:r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132DB8-95DD-20F8-8971-FD70F234B6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259DF3B-4F76-4B6B-AFFE-4A71A27861EB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95FB76-EAA3-EA53-1D6D-17FE20D1E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58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4462665-2D34-763C-E90D-7D54760A6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166170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Olvassunk bele a rendezési terv szöveges részébe….</a:t>
            </a:r>
          </a:p>
          <a:p>
            <a:r>
              <a:rPr lang="hu-HU" dirty="0"/>
              <a:t>Övezeti jel szerinti minimális területet és telekszélességet kell tartani! Észrevehető azonban, hogy eltérést is megenged a települési HÉSZ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0A603D-647E-4E1E-886B-2A278F87DBDB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83386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4-es pont saroktelek, örökös probléma, itt elég jól szabályozza</a:t>
            </a:r>
          </a:p>
          <a:p>
            <a:r>
              <a:rPr lang="hu-HU" dirty="0"/>
              <a:t>5-ös pontban foglalkozik a külterülettel is, itt is kell út kapcsolat ha telket akarunk alakítani! </a:t>
            </a:r>
          </a:p>
          <a:p>
            <a:r>
              <a:rPr lang="hu-HU" dirty="0"/>
              <a:t>6-os pont szabályozási vonalhoz igazítás a cél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B935C7-F161-4BB2-A1C2-7FB3A1BE7C7E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1657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Nyeles telek itt nem alakítható ki, kicsillagoztam a települést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36AC17-8C25-4D58-8383-B28AB1385008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7452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Sokszor felmerülő téma, ami itt szabályozásra került</a:t>
            </a:r>
          </a:p>
          <a:p>
            <a:r>
              <a:rPr lang="hu-HU" dirty="0"/>
              <a:t>Útszélesítés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828B458-7626-4FD1-A622-47DCA465E0B0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13310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DAT visszatöltve, </a:t>
            </a:r>
          </a:p>
          <a:p>
            <a:r>
              <a:rPr lang="hu-HU" dirty="0"/>
              <a:t>területszámítás futtatva, tulajdoni lap szerinti területtel összevetve. </a:t>
            </a:r>
          </a:p>
          <a:p>
            <a:r>
              <a:rPr lang="hu-HU" dirty="0"/>
              <a:t>Hibahatáron belüli eltérés mutatkozik!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3FCF5F7-CB03-5E4B-4A65-27803927D0C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7BBDB9B-7B02-4829-97A7-7BAB6A2E6EF1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EDC5EC-4689-92F4-0190-0F70CD445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A5A2055B-917F-90FC-986F-C1297575DF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5814376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Hogyan tudom kialakítani, minimum terület visszamarad, ráosztva a „hibát”, a minimum telekszélesség esetében a visszamaradó- házas- telek nem érné el a minimum területet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Most hol tart?  Térképezési hiba, jobbról balról korábban telek alakítással szerzett területek nem kerültek átvezetésre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Kiigazítás után is megosztható lesz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D16DD81-6DD5-95FE-041B-2144B583FD2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2584EB-073B-4400-97CC-CBCBE045BA4D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D4800F-107D-2340-7E8B-9F7C5A153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F1F1ACDC-4C21-AC69-159D-DAC353502C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708956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településrendezési terv, vagy HÉSZ, fővárosban FRSZ…..</a:t>
            </a:r>
          </a:p>
          <a:p>
            <a:r>
              <a:rPr lang="hu-HU" dirty="0"/>
              <a:t>Összhangban kell legyen a fejlesztési tervvel</a:t>
            </a:r>
          </a:p>
          <a:p>
            <a:r>
              <a:rPr lang="hu-HU" dirty="0"/>
              <a:t>Fontos hogy ezeket is ismerjük, mert a jelenlegi szabályozás is belőlük indul ki.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FFE5876-49A1-4C8A-A2F4-3FBE6CFEDFEC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0973796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-Megbízás körülményei: egyeztettem a polgármesterrel, a szomszéddal már megegyeztem</a:t>
            </a:r>
          </a:p>
          <a:p>
            <a:r>
              <a:rPr lang="hu-HU" dirty="0"/>
              <a:t>-terepi felmérés után hogyan is néz ki a digitális térképre integrált felmérés, látható két utcafrontos a telek</a:t>
            </a:r>
          </a:p>
          <a:p>
            <a:pPr marL="171450" indent="-171450">
              <a:buFontTx/>
              <a:buChar char="-"/>
            </a:pPr>
            <a:r>
              <a:rPr lang="hu-HU" dirty="0"/>
              <a:t>a gyakran előforduló térkép-terepi csúszás, fordulás</a:t>
            </a:r>
          </a:p>
          <a:p>
            <a:pPr marL="171450" indent="-171450">
              <a:buFontTx/>
              <a:buChar char="-"/>
            </a:pPr>
            <a:r>
              <a:rPr lang="hu-HU" dirty="0"/>
              <a:t>A méretek alapján térkép-terep azonos</a:t>
            </a:r>
          </a:p>
          <a:p>
            <a:pPr marL="171450" indent="-171450">
              <a:buFontTx/>
              <a:buChar char="-"/>
            </a:pPr>
            <a:r>
              <a:rPr lang="hu-HU" dirty="0"/>
              <a:t>Egyeztetés a település főépítészével…..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DA7D9F-760D-468C-BEFF-639338554C2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980CA87-810C-4690-B0CA-EBD78A101B0C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63EDEC7-4C1C-1759-FEEE-EA42DD875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65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981AAAC3-13CF-0D6C-20D5-9A4101985A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9744780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Ezt kaptam, mint rendezési terv!  </a:t>
            </a:r>
          </a:p>
          <a:p>
            <a:r>
              <a:rPr lang="hu-HU" dirty="0"/>
              <a:t>Gyakorlatilag egy analóg nyilvántartási térkép beleírva az övezeti jelek, valamint az utca szélesség. </a:t>
            </a:r>
          </a:p>
          <a:p>
            <a:r>
              <a:rPr lang="hu-HU" dirty="0"/>
              <a:t>Földhivatali adatként, mint legtöbbször két DAT állomány, és két TXT állomány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9410EBC-9FD4-5D5E-FA5D-9764A63746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68739A-2850-42E2-B67D-7093792BFAFD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D4102F-3D67-783D-BE9D-8AC104347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66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8120082-4EE8-2A59-BF6D-3B92016AC9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7226965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Így egy bolhacirkusz, ami kiolvasható belőle, hogy a kialakult helyzetet kell figyelembe vennem, A kialakítható telekmérettől függetlenül a HÉSZ jóváhagyásáig a kialakult telkek beépíthetőek, ha területük legalább 500m2 szélességük legalább 10m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4F4BCBA-EBEB-BD1F-8CF3-80A0F7690D4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D6FC45E-0163-41E9-9F5B-B7A48152291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6EA558F-BE33-0F8F-3297-209B701DB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67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3B3A31D8-71D5-C393-9A34-3FD2C7DC8B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712387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Szerencsére kaptam egy táblázatot is, ahol már több mindent ki tudtam olvasni!  Kialakítható legkisebb telekterület/legkisebb telekszélesség m2/m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F96151F-5268-3A06-E812-FDBE9A8334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2E9BBE-D0F6-47AD-B938-A975B3E3C32F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97061B-1BA5-3EA8-4777-558DF5E88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68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AF069AF5-DA06-D600-0B7D-D85F088312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0911709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kisebb telket azonosítottam vissza és írattam ki a területet hogy látható legyen az elkerített terület megfelel az előírásoknak,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132DB8-95DD-20F8-8971-FD70F234B6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8912BB0-667E-4EBF-8C1A-EE71171772AD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95FB76-EAA3-EA53-1D6D-17FE20D1E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69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4462665-2D34-763C-E90D-7D54760A6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6304018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mi telkünk az 538 hrsz.</a:t>
            </a:r>
          </a:p>
          <a:p>
            <a:r>
              <a:rPr lang="hu-HU" dirty="0"/>
              <a:t>Az elszabadult energiaárak miatt a nem üzemelő gombüzem átminősítése a cél</a:t>
            </a:r>
          </a:p>
          <a:p>
            <a:r>
              <a:rPr lang="hu-HU" dirty="0"/>
              <a:t>Tulajdoni lapon a megnevezés ipartelep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132DB8-95DD-20F8-8971-FD70F234B6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FA5413D-1759-466D-AE19-F2E07CAC3310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95FB76-EAA3-EA53-1D6D-17FE20D1E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70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4462665-2D34-763C-E90D-7D54760A6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78742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kis kosár  a kereskedelem, szolgáltatás, gazdaság funkciót jelöli</a:t>
            </a:r>
          </a:p>
          <a:p>
            <a:r>
              <a:rPr lang="hu-HU" dirty="0"/>
              <a:t>Ahhoz, hogy ipartelepből lakóház, udvar, gazdasági épület legyen még a rendezési tervet is módosítani kell.</a:t>
            </a:r>
          </a:p>
          <a:p>
            <a:r>
              <a:rPr lang="hu-HU" dirty="0"/>
              <a:t>A meglévő, esetlegesen más formájú, átépített, elbontott épületekre építésszel kell a dokumentációt elkészíttetni, hogy a rendeltetés módosítását át lehessen vezettetni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132DB8-95DD-20F8-8971-FD70F234B6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303EA3-2814-423A-95A6-386A4633EAAA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95FB76-EAA3-EA53-1D6D-17FE20D1E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71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4462665-2D34-763C-E90D-7D54760A6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7012686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2273/1; 2273/2 hrsz. A két épület nem telekhatárra épült! Tulajdonosok szeretnék rendezni!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5A62B10-5CF7-B7FE-BD35-A0E392E81D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40D051-6B31-4FCB-88A4-DF5AECB680AC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422491-0D45-F6BB-442D-28A5C4681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72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A3BC9F9B-7BCA-407E-E622-841DB0AA15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0130125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 néz ki a valóságban? </a:t>
            </a:r>
          </a:p>
          <a:p>
            <a:r>
              <a:rPr lang="hu-HU" dirty="0"/>
              <a:t>Mi a probléma a telekalakítással? </a:t>
            </a:r>
          </a:p>
          <a:p>
            <a:r>
              <a:rPr lang="hu-HU" dirty="0"/>
              <a:t>Az Állami főépítész is szinte naprakészen látja a helyszín, </a:t>
            </a:r>
            <a:r>
              <a:rPr lang="hu-HU" dirty="0" err="1"/>
              <a:t>uncle</a:t>
            </a:r>
            <a:r>
              <a:rPr lang="hu-HU" dirty="0"/>
              <a:t> Google jóvoltából! </a:t>
            </a:r>
          </a:p>
          <a:p>
            <a:r>
              <a:rPr lang="hu-HU" dirty="0"/>
              <a:t>A gépkocsitároló az oldalkertben van!</a:t>
            </a:r>
          </a:p>
          <a:p>
            <a:r>
              <a:rPr lang="hu-HU" dirty="0"/>
              <a:t>A 33. számú dián, ugye emlékszünk, az oldalkertbe építmény nem helyezhető!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3E1D9A2-CA5D-B917-6459-260B028718E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DAB68CD-FC3E-4C45-8325-CF801FAF05F2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5B53D5-396E-E864-C110-363DF6E6F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74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80E7A8DA-5E10-FFCE-C2DC-DE7297D353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6397146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Milyen építményeket kell hogy mérjünk terepen, és ábrázoljuk a telekalakítás során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71B8029-BE23-F747-0B8E-2D3C98200BD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D236489-0DC8-4971-A9C9-0A149BCFA3D6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B6A498-7784-A758-8C59-4F3EA91CA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75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3FE6BD08-9B8F-CCA9-A894-A1EB200CD5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81611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hu-HU" dirty="0"/>
            </a:br>
            <a:r>
              <a:rPr lang="hu-HU" dirty="0"/>
              <a:t>A korábbi szervezet nem működött megfelelően, szakmai rálátás, tapasztalat híján voltak a települések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helyi viszonyokat ismerte a jegyző, de azt hogy mit hogyan és miért kell betartani, kialakítani azt már a legtöbb esetben nem.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1DEA307-82F1-47CF-961A-3621BECB8A42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7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0210035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Hogyan nézzen ki a rajzi munkarész, ha azt akarjuk hogy könnyebben vizsgálják, mint szakkérdés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EF6066F-7471-8447-E39D-D98E6CA401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B41C96B-6774-47F9-AD30-D8C47DA95B23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B1CB08-A7EB-9831-E0C7-ED3F5C234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79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E72F73C-2BFA-197D-0732-BC79EC4F04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9322782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Dokumentációba akár a telekalakításra vonatkozó rendezési terv kivágatot is</a:t>
            </a:r>
          </a:p>
          <a:p>
            <a:r>
              <a:rPr lang="hu-HU" dirty="0"/>
              <a:t>Inkább több </a:t>
            </a:r>
            <a:r>
              <a:rPr lang="hu-HU" dirty="0" err="1"/>
              <a:t>kótázás</a:t>
            </a:r>
            <a:r>
              <a:rPr lang="hu-HU" dirty="0"/>
              <a:t>, ne csak az új vonalat, beépítettség számítás – akkor is kiírni ha „0”, itt látható, hogy szerencsésebb helyzet alakul ki, a piros pontozott vonal – javasolt határ-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EA97CBD-A9DB-A481-FF5E-AD4AC5A0C55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FF798D6-891F-4C8D-8C98-849D0E1B89D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AC68A72-3E5D-C5CB-C509-66E229C42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80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495863E-A13F-AF52-D631-B06DFC7CAB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8505549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Amennyiben a HÉSZ engedi a magánút kialakítását</a:t>
            </a:r>
          </a:p>
          <a:p>
            <a:r>
              <a:rPr lang="hu-HU" dirty="0"/>
              <a:t>A magánút szélességét is szabályozza a HÉSZ érdemes erre rákeresni az adott településnél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1324CEE-3204-4BE8-8D0D-43932398570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1D4308D-5E1B-4FD1-BB78-C5462F5FC8F3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A7F5BC-A7D3-FD5C-C5A4-2F63CEA2E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477E3921-D1AC-2B21-BA32-E06337F454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1056562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kialakított 820/2 hrsz. Esetében az oldalkertből előkert lesz</a:t>
            </a:r>
          </a:p>
          <a:p>
            <a:r>
              <a:rPr lang="hu-HU" dirty="0"/>
              <a:t>Előkert: az építési teleknek a közterület vagy a magánút felőli határvonala (homlokvonala), és az építési határvonal (előkerti határvonal), valamint az oldalkertje(i) által határolt része.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511C501-7FB4-2C96-BECB-20AD02B75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CB3D46-5623-46F4-AC48-6768784E00E7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9D9244F-0369-79DD-5C79-43B78A77C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E7D1CAA4-70AF-1B47-BC34-F659BC3154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6714191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példa a közelmúltból.</a:t>
            </a:r>
          </a:p>
          <a:p>
            <a:r>
              <a:rPr lang="hu-HU" dirty="0"/>
              <a:t>Miért nem engedélyezték a telekalakítást?</a:t>
            </a:r>
          </a:p>
          <a:p>
            <a:r>
              <a:rPr lang="hu-HU" dirty="0"/>
              <a:t>A magánút szélesség a legtöbb HÉSZ-ben szabályozva van.</a:t>
            </a:r>
          </a:p>
          <a:p>
            <a:r>
              <a:rPr lang="hu-HU" dirty="0"/>
              <a:t>OTÉK fogalom meghatározások előkert, oldalkert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511C501-7FB4-2C96-BECB-20AD02B75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49CA090-11D3-42F5-8BBF-FFD673934ED4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9D9244F-0369-79DD-5C79-43B78A77C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E7D1CAA4-70AF-1B47-BC34-F659BC3154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1023204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természetbeni állapot és a rendezési terv övezethatára nem esik egybe</a:t>
            </a:r>
          </a:p>
          <a:p>
            <a:r>
              <a:rPr lang="hu-HU" dirty="0"/>
              <a:t>A kialakítandó telekhatár, nem kerülhet a szabályozási vonal és az övezethatártól eltérően kialakításra!</a:t>
            </a:r>
          </a:p>
          <a:p>
            <a:r>
              <a:rPr lang="hu-HU" dirty="0"/>
              <a:t>Megoldás, rendezési tervi felülvizsgálat, egyeztetés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581443-1D25-5EDD-96B2-38C4AED6E6C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53E9E96-8E79-4318-AB07-A9D6AE82C3D8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999E6A-9A9F-4B9C-4DF3-8726E3A0C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84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B31D633C-52AC-3AD0-1824-0031572A82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6105323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Tehát, épület építéséhez nem kell a rendezési tervben meghatározott útszélesítésnek megfelelő „sávot” leválasztani</a:t>
            </a:r>
          </a:p>
          <a:p>
            <a:r>
              <a:rPr lang="hu-HU" dirty="0"/>
              <a:t>Telekalakítás esetén, viszont kötelezően ki kell alakítani, a szomszédos út üzemeltetőjének átadni (erről megoszlanak az eljárási rendek)</a:t>
            </a:r>
          </a:p>
          <a:p>
            <a:r>
              <a:rPr lang="hu-HU" dirty="0"/>
              <a:t>Csak térképi megosztás, útlejegyzés, útszélesítés nem kaphat építési engedélyt!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13C97D-8872-443B-8ECA-D5763EA518DB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19997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Zalaegerszegi példa, az illeszkedésről, és attól való eltéréstől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B5614D8-A47F-F443-F51A-B950E0B0B5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8D809B4-9D8D-4C8B-8B94-D8205266CB3B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9C0F5C4-FA40-D342-4394-725B88509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86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D6032E4-4726-7B45-03A7-CC421B04D0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4019595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Talán a legborzalmasabb, úttal való feltárás! </a:t>
            </a:r>
          </a:p>
          <a:p>
            <a:r>
              <a:rPr lang="hu-HU" dirty="0"/>
              <a:t>Osztható-e a jelölt telek?  NEM  nincs meg a közterületi, közúti kapcsolat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9180DD6-E07D-A329-661C-84AB81903B3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86C561D-4DA6-4675-87AB-37CC8BCE867F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5454F28-9D5E-FFA3-5D7E-3789C1814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87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4629A8B2-2B58-974A-03F8-7E580C12BC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0749317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Rendezési tervi cél pirossal jelölve, míg az eddigi megosztások vonalai, bezárt telkek, stb.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4277E1A-4B3C-E5F2-8B4A-D6631C216A0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6F6D33A-445B-4D52-BC3C-EFD6CBD3BFAE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1CA9E45-7099-EBCE-E2B8-BAA6ACD20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88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D8AB40D-9408-F403-856D-FEE125640C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758718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hu-HU" dirty="0"/>
            </a:br>
            <a:r>
              <a:rPr lang="hu-HU" dirty="0"/>
              <a:t>2021 után teljesen átkerült a Kormányhivatalhoz a telekalakítással együtt immár minden.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Szakhatósági eljárás helyett állásfoglalás lett a megnevezés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Ennek ott látjuk a hátrányát, hogy nem tudunk előzetesen állásfoglalást kérni, hiszen nem eljárás keretében működik az engedélyezés, hanem szakkérdési állásfoglalást kapunk.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AB44C3-C6A6-4BA2-B69E-577A236F6EC5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13586329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Telekalakítás, terepi méréssel, kerítések ábrázolásával</a:t>
            </a:r>
          </a:p>
          <a:p>
            <a:r>
              <a:rPr lang="hu-HU" dirty="0"/>
              <a:t>48/2 hrsz.-ú telken fémfeldolgozó vállalkozás működik.</a:t>
            </a:r>
          </a:p>
          <a:p>
            <a:r>
              <a:rPr lang="hu-HU" dirty="0"/>
              <a:t>A vállalkozás kinőte magát, így a két szomszédtól területet bérel, használ, megvett.</a:t>
            </a:r>
          </a:p>
          <a:p>
            <a:r>
              <a:rPr lang="hu-HU" dirty="0"/>
              <a:t>Szeretnék ezt „legalizálni” térképi és ingatlan-nyilvántartásba vezetni.</a:t>
            </a:r>
          </a:p>
          <a:p>
            <a:r>
              <a:rPr lang="hu-HU" dirty="0"/>
              <a:t>Belterület – Falusias lakóövezet</a:t>
            </a: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9C33E7-2458-41FF-84A2-3C3BD07902B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89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81086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Google </a:t>
            </a:r>
            <a:r>
              <a:rPr lang="hu-HU" dirty="0" err="1"/>
              <a:t>Earth</a:t>
            </a:r>
            <a:endParaRPr lang="hu-HU" dirty="0"/>
          </a:p>
          <a:p>
            <a:endParaRPr lang="hu-HU" dirty="0"/>
          </a:p>
          <a:p>
            <a:r>
              <a:rPr lang="hu-HU" dirty="0"/>
              <a:t>Települési Főépítész: </a:t>
            </a:r>
            <a:r>
              <a:rPr lang="hu-HU" sz="1800" dirty="0">
                <a:solidFill>
                  <a:srgbClr val="07376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mivel telekhatárrendezésről - és nem új telkek létrehozásáról van szó - elképzelhetőnek tartom, 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rgbClr val="07376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 jó lenne tudni, hogy mi is a pontos cél a hátsó részen és lehetne-e a hátsó telekrészeket egy szintbe hozni?</a:t>
            </a:r>
          </a:p>
          <a:p>
            <a:r>
              <a:rPr lang="hu-HU" sz="1800" dirty="0">
                <a:solidFill>
                  <a:srgbClr val="07376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Főépítész Iroda megkeresése után: </a:t>
            </a:r>
            <a:r>
              <a:rPr lang="hu-HU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 telekalakítással érintett ingatlanokat a Helyi Építési Szabályzat Lf-1 jelű falusias lakóterület övezetbe sorolja, </a:t>
            </a:r>
          </a:p>
          <a:p>
            <a:r>
              <a:rPr lang="hu-HU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amelyben a legkisebb kialakítható telek mérete 900 m2, a telekszélesség min. 16 m, a </a:t>
            </a:r>
            <a:r>
              <a:rPr lang="hu-HU" sz="18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max</a:t>
            </a:r>
            <a:r>
              <a:rPr lang="hu-HU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 beépítettség 30%. 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Amennyiben a telekalakítást követően kialakuló telkek ezen előírásoknak megfelelnek, a telekalakítás kezdeményezhető.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sz="1800" dirty="0">
              <a:solidFill>
                <a:srgbClr val="07376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sz="1800" dirty="0">
              <a:solidFill>
                <a:srgbClr val="07376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9C33E7-2458-41FF-84A2-3C3BD07902B9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90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162491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például a megengedett legkisebb telekméretnél kisebb földrészletet ne alakítson ki, mert az állami főépítésznél el fog bukni és az ügyféllel vitája lesz a munka kifizetésénél. </a:t>
            </a:r>
          </a:p>
          <a:p>
            <a:pPr marL="0" indent="0" algn="ctr">
              <a:buNone/>
            </a:pPr>
            <a:r>
              <a:rPr lang="hu-HU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hu-H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lyen megkeresések már jöttek hozzánk. </a:t>
            </a:r>
          </a:p>
          <a:p>
            <a:pPr marL="0" indent="0">
              <a:buNone/>
            </a:pPr>
            <a:r>
              <a:rPr lang="hu-H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földmérőnek tájékoztatnia kell az ügyfelét, hogy a szabályozási terv/HÉSZ előírásaitól eltérő vázrajz elkészítése felesleges. </a:t>
            </a:r>
          </a:p>
          <a:p>
            <a:pPr marL="0" indent="0">
              <a:buNone/>
            </a:pPr>
            <a:r>
              <a:rPr lang="hu-H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épület feltüntetésnél is jelezni kellene az ügyfélnek például az előkert vagy a beépítési százalék be nem tartását.</a:t>
            </a:r>
          </a:p>
          <a:p>
            <a:pPr marL="0" indent="0">
              <a:buNone/>
            </a:pPr>
            <a:endPara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Az Állami </a:t>
            </a:r>
            <a:r>
              <a:rPr lang="hu-HU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hu-H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őépítészek nem veszik figyelembe az esetleges helyi "magasabb" érdekeket és szigorúan betartatják a HÉSZ-t.</a:t>
            </a:r>
            <a:endPara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F04F3E5-B409-ED93-6DC6-1E6D3B276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87A3333-7CC4-4B6B-BD27-FD9C3193A142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283BB8-BC19-33FB-1D65-1BDD7FCBB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91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8C22D12-8E27-1BF6-C031-74369E1BBB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26538299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Nekünk kell vizsgálni, hogy kialakítható-e az ügyfél elképzelése</a:t>
            </a:r>
          </a:p>
          <a:p>
            <a:r>
              <a:rPr lang="hu-HU" dirty="0"/>
              <a:t>Esetlegesen „kitalálni”, mi a megoldás? </a:t>
            </a:r>
          </a:p>
          <a:p>
            <a:r>
              <a:rPr lang="hu-HU" dirty="0"/>
              <a:t>Rendeltetés módosítás esetén- például az épületet más célra használják a továbbiakban- szintén vizsgálnunk kell, lehetséges-e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F04F3E5-B409-ED93-6DC6-1E6D3B276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AAB5B30-0AEB-4877-B48C-B9CC48C0301D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283BB8-BC19-33FB-1D65-1BDD7FCBB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92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8C22D12-8E27-1BF6-C031-74369E1BBB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4098993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F04F3E5-B409-ED93-6DC6-1E6D3B276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AAB5B30-0AEB-4877-B48C-B9CC48C0301D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283BB8-BC19-33FB-1D65-1BDD7FCBB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93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8C22D12-8E27-1BF6-C031-74369E1BBB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427517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hu-HU" dirty="0"/>
            </a:br>
            <a:r>
              <a:rPr lang="hu-HU" dirty="0"/>
              <a:t>A működéshez át kellett alakítani a szervezetet is, létrejött az Állami Főépítészi Iroda, közvetlenül a Főispán alá rendelve.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Tehát minden telekalakítással kapcsolatos ügy esetében az Állami Főépítészi Iroda ad Szakkérdési Állásfoglalást.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Itt kitérni a kezdeti állapotokra, a Főépítészi Iroda felállításával jelentkező feladatokra, szakemberhiány…..időnyerés – első körben szinte minden elutasításra került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Kamarai szinten úgy döntött az elnökség, hogy képzést indít a helyzet megoldása érdekében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telekalakítás földmérői feladat, kell hogy értsük a rendezési tervvel kapcsolatos előírásokat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Mivel szakértőkhöz került a telekalakításhoz kapcsolódó állásfoglalás kiadása, így fel kell nőni a feladathoz, ami bízom benne, minden kolléga </a:t>
            </a:r>
            <a:r>
              <a:rPr lang="hu-HU" dirty="0" err="1"/>
              <a:t>árképzésében</a:t>
            </a:r>
            <a:r>
              <a:rPr lang="hu-HU" dirty="0"/>
              <a:t> is jelentkezik, vagy jelentkezni fog.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1F6D5F-97C8-359E-C30E-CAB1C8FA25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C35899-90C7-4015-A07C-5D2D8D9AF02E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B7338-01C5-F836-2BD6-74D13E90A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F3FB-C861-42A5-92B8-EEBC0E8B888D}" type="slidenum">
              <a:rPr lang="hu-HU" smtClean="0"/>
              <a:t>9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C48F80CB-310F-8AC1-EEDB-BEC06D899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</a:p>
        </p:txBody>
      </p:sp>
    </p:spTree>
    <p:extLst>
      <p:ext uri="{BB962C8B-B14F-4D97-AF65-F5344CB8AC3E}">
        <p14:creationId xmlns:p14="http://schemas.microsoft.com/office/powerpoint/2010/main" val="392134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5D7D59-1EAC-3121-886C-4D0E7056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F842BA8-6965-4C87-DE47-1966282AD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10841F-13B3-881C-4E94-6CEE9A04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25F-2DFC-4C09-BDED-633EAA1D0544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3F93C43-DCCA-F33D-95BA-C7235B81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488416-0663-9785-A35B-FF5DEBC7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83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A69EF5-743C-C5AA-9864-ED16F045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5BCE213-269B-CB9F-6F17-31E31CB44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8F7564-E817-3BA0-7839-BB9EB77F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8568-B44C-4144-844B-4F4641557A23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41B01D7-78F2-4F33-92FC-3DA1F10D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DA2C45-37B9-4549-2AE5-B9C60173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853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9338811-3B64-38D2-1152-ABADE6908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575B475-A1A9-FA4C-C763-E5B5F93C1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3C2F85-31DE-698C-F2AD-397C9182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83A-F0C5-49DE-99AF-DA09D87B2D70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0946997-6FAD-DD26-9D2E-F90FB305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93F7E56-2C2A-0A37-C492-B5B7C425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966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46BBAD-BE63-2EED-2D92-8CD11CB6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468AC-A4C3-9EBD-FB3D-10D6D829D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1D56E79-EA9F-C952-3834-90FAE2CF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5F97-03D8-479E-8343-37A9F6B55A03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99C429F-CC2A-E476-8DBC-BCD85B0C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59F7C8C-C515-13F4-1546-3046F475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640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222600-884C-300D-CACE-D198E733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4DE86BC-E26A-9B52-F03B-6FED5EE61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AB62EC-02FF-90B9-484D-918562B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61EC-DAA6-4297-92D6-BDF240CF7C3E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837EA56-6153-07EE-602E-F53246AF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56FCD4F-C114-C714-FE6A-7C6D7661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786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056E53-4A39-0716-25BB-569D89279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04C759-3A10-58F0-EE44-6B56A305A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465A4DF-CDC6-1C39-0E54-288F56D31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4950DA-BCA3-80CF-86AA-71E736D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4D30-2009-495B-82FC-0899DFA26076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5952CA3-0B09-EFFE-24F6-DF8F8BF0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0D57213-D3EB-F1C5-003F-D6C7460E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041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7FF371-E092-6565-840E-655C0D52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246BDA4-EEA0-FD82-2919-7CDCB425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06F7EB5-D9FC-D6E3-5FEE-674B4F055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A941C77-591F-66D0-B104-A9277E23D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2671163-1F63-D897-CAB2-3CB3A133D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5C319A7-F7D2-0A1E-DB12-46A9890E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D59F-8795-430B-A90A-9F6E1E6820EB}" type="datetime1">
              <a:rPr lang="hu-HU" smtClean="0"/>
              <a:t>2023. 05. 08.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05C6D9B-245F-4F0C-D826-E82CA06F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A38348E-2510-9E61-9990-3AD05AE7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50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AD8B9F-7A03-6AE1-FC73-ED024C02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E079F95-AC25-EECA-ADAA-1C4E692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73-E5BF-4D2C-B406-DD45D6235B24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BF69E3C-4AFB-1CD0-6296-3AB537C8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6A38ED2-385F-5F4E-008B-06BF0BFC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157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C5B0D19-4BBD-C45F-BF91-45319FA5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22E8-A0E3-4C9E-8DD1-75407EAC640B}" type="datetime1">
              <a:rPr lang="hu-HU" smtClean="0"/>
              <a:t>2023. 05. 08.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C39EC33-6D3E-499D-615B-9B68DBE0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B1D6BEA-5BE7-A8B7-D613-EB96105F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74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15F550-A3D2-B4CD-3A96-3682B48E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199C78-7389-E7A4-CFEF-8EB2A40F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A8C05B6-409C-16C7-4BC0-BE68B61B3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75CE641-B788-4183-7EA2-8B29F5BF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E52D-A138-4D62-B919-E1608365374E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951DC42-E84F-CA37-2E57-9F8ECF6C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CE3448B-7557-3261-A149-32390573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18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C922A4-EF5E-862E-0B09-AE8D33D41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EC7785A-9E86-B284-C8C3-862F04450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BD3EE6F-407F-EE05-72C5-7BF59873F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C0E3180-EB32-DAD6-1B3B-3AB5C67A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D7DE-32A2-49AC-937C-F1D81EF4CA51}" type="datetime1">
              <a:rPr lang="hu-HU" smtClean="0"/>
              <a:t>2023. 05. 08.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C1CAFC2-D8CB-DFCB-EB3D-606AF02A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444976-700B-C977-4AAF-A2DCC8C9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296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EB7BBA2-2B14-4392-EF7E-343CCA93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65EE9C6-85AC-274F-E8B5-909A0FFB8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1FB9A6A-1B52-1326-CEF9-88E4A9CC2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6411-84AE-44F4-82B8-9FD380C05551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A87EB28-FFA1-103D-691D-5AC6FA970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9B89A13-5296-59EA-E2A7-3FB78A693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74B12-24FE-4DE3-AD24-B8E06EDEAD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966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et.jogtar.hu/jr/gen/hjegy_doc.cgi?docid=A1600383.KOR&amp;timeshift=fffffff4&amp;txtreferer=00000001.TX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chnerkozpont.hu/oldal/e-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ldhivatal.hu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4_4543C0D5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or.njt.hu/onkormanyzati-rendelet/2018-24-SP-3383#SZ6@BE1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D2420F5-6A38-5C1D-0E70-E63AD28BA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>
            <a:normAutofit/>
          </a:bodyPr>
          <a:lstStyle/>
          <a:p>
            <a:pPr algn="l"/>
            <a:r>
              <a:rPr lang="hu-HU" sz="6600" b="1" i="0">
                <a:effectLst/>
                <a:latin typeface="Times New Roman" panose="02020603050405020304" pitchFamily="18" charset="0"/>
              </a:rPr>
              <a:t>Szabályozási tervek, „HÉSZ” a telekalakítási eljárásban</a:t>
            </a:r>
            <a:endParaRPr lang="hu-HU" sz="660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1133E48-9033-534D-448F-67162EEEA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>
            <a:normAutofit/>
          </a:bodyPr>
          <a:lstStyle/>
          <a:p>
            <a:pPr algn="l"/>
            <a:r>
              <a:rPr lang="hu-HU" b="0" i="0">
                <a:effectLst/>
                <a:latin typeface="Times New Roman" panose="02020603050405020304" pitchFamily="18" charset="0"/>
              </a:rPr>
              <a:t>Telekalakítási munka során figyelembe veendő tartalmak, konkrét esetek bemutatásával</a:t>
            </a:r>
            <a:endParaRPr lang="hu-HU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5CB35087-D419-8F5A-89B7-029EE1521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544" y="1337205"/>
            <a:ext cx="4087368" cy="3947115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958E7D21-42E0-66CE-F1F7-4B58A75A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5BB16A-68FC-4D6F-996B-EABE7C739893}" type="datetime1">
              <a:rPr lang="hu-HU" smtClean="0"/>
              <a:t>2023. 05. 08.</a:t>
            </a:fld>
            <a:endParaRPr 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36BD4AEC-B97C-C818-8AA1-523A0322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E5E9B79F-3252-8BEB-567F-BD9BE7F3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897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84539EC-CC3C-65BB-C079-13DBD20AC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8" y="1802316"/>
            <a:ext cx="3368969" cy="3253367"/>
          </a:xfrm>
          <a:prstGeom prst="rect">
            <a:avLst/>
          </a:prstGeom>
        </p:spPr>
      </p:pic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51F8717-E6D4-C128-DDBF-42EF56A7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Telekalakítási engedélyezési eljárásban vizsgálandó szakkérdés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2D5AB037-13E8-C38E-1F02-31A05DA7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AC2606-096A-42E3-ADDB-E7B6613DDA6F}" type="datetime1">
              <a:rPr lang="hu-HU" smtClean="0"/>
              <a:t>2023. 05. 08.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7F5CC11-C6A7-53F5-12AE-8F8133B4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804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Magyar Mérnöki Kamara Geodéziai és Geoinformatikai Tagozat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C0DDDCF8-6A00-1612-6DAB-1AA03C3E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2848" y="6356350"/>
            <a:ext cx="152095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8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4600"/>
              <a:t>Telekalakítási engedélyezési eljárásban vizsgálandó szakkérdés elbírálása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6B5040-FB94-6EFC-B0C4-130E8AC1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200" b="0" i="0" dirty="0">
                <a:effectLst/>
                <a:latin typeface="Arial" panose="020B0604020202020204" pitchFamily="34" charset="0"/>
              </a:rPr>
              <a:t>A földművelésügyi hatósági és igazgatási feladatokat ellátó szervek kijelöléséről szóló </a:t>
            </a:r>
            <a:r>
              <a:rPr lang="hu-HU" sz="2200" b="1" i="0" u="none" strike="noStrike" dirty="0">
                <a:effectLst/>
                <a:latin typeface="Arial" panose="020B0604020202020204" pitchFamily="34" charset="0"/>
                <a:hlinkClick r:id="rId3"/>
              </a:rPr>
              <a:t>383/2016. (XII. 2.) Korm. rendelet</a:t>
            </a:r>
            <a:r>
              <a:rPr lang="hu-HU" sz="2200" b="0" i="0" dirty="0">
                <a:effectLst/>
                <a:latin typeface="Arial" panose="020B0604020202020204" pitchFamily="34" charset="0"/>
              </a:rPr>
              <a:t> értelmében a Kormány </a:t>
            </a:r>
            <a:r>
              <a:rPr lang="hu-HU" sz="2200" b="1" i="1" dirty="0">
                <a:effectLst/>
                <a:latin typeface="Arial" panose="020B0604020202020204" pitchFamily="34" charset="0"/>
              </a:rPr>
              <a:t>telekalakítási eljárás lefolytatására hatáskörrel rendelkező hatóságként</a:t>
            </a:r>
            <a:r>
              <a:rPr lang="hu-HU" sz="2200" b="0" i="0" dirty="0">
                <a:effectLst/>
                <a:latin typeface="Arial" panose="020B0604020202020204" pitchFamily="34" charset="0"/>
              </a:rPr>
              <a:t> az épített környezet alakításáról és védelméről szóló törvény szerinti telekalakítási eljárásokban - a honvédelmi és katonai célú ingatlanok és az összevont telepítési eljárás során lefolytatott telekalakítási eljárások kivételével - </a:t>
            </a:r>
            <a:r>
              <a:rPr lang="hu-HU" sz="2200" b="1" i="1" dirty="0">
                <a:effectLst/>
                <a:latin typeface="Arial" panose="020B0604020202020204" pitchFamily="34" charset="0"/>
              </a:rPr>
              <a:t>első fokon a járási hivatalt, másodfokon a kormányhivatalt jelöli ki.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247351-E4DF-4AE6-861F-236F1D114229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11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4600"/>
              <a:t>Telekalakítási engedélyezési eljárásban vizsgálandó szakkérdés elbírálása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12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2367819"/>
            <a:ext cx="11239501" cy="380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u-HU" sz="2200" dirty="0">
              <a:latin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hu-HU" sz="2200" dirty="0">
              <a:latin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200" dirty="0">
                <a:latin typeface="Arial" panose="020B0604020202020204" pitchFamily="34" charset="0"/>
              </a:rPr>
              <a:t>Az egyes földügyi eljárások részletes szabályairól szóló </a:t>
            </a:r>
            <a:r>
              <a:rPr lang="hu-HU" sz="2200" b="1" dirty="0">
                <a:latin typeface="Arial" panose="020B0604020202020204" pitchFamily="34" charset="0"/>
              </a:rPr>
              <a:t>384/2016.</a:t>
            </a:r>
            <a:r>
              <a:rPr lang="hu-HU" sz="2200" dirty="0">
                <a:latin typeface="Arial" panose="020B0604020202020204" pitchFamily="34" charset="0"/>
              </a:rPr>
              <a:t> </a:t>
            </a:r>
            <a:r>
              <a:rPr lang="hu-HU" sz="2200" b="1" dirty="0">
                <a:latin typeface="Arial" panose="020B0604020202020204" pitchFamily="34" charset="0"/>
              </a:rPr>
              <a:t>(XII.2.) Kormányrendelet</a:t>
            </a:r>
            <a:r>
              <a:rPr lang="hu-HU" sz="2200" dirty="0">
                <a:latin typeface="Arial" panose="020B0604020202020204" pitchFamily="34" charset="0"/>
              </a:rPr>
              <a:t> 23/B. § alapján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200" dirty="0">
                <a:latin typeface="Arial" panose="020B0604020202020204" pitchFamily="34" charset="0"/>
              </a:rPr>
              <a:t>Az épített környezet alakításáról és védelméről szóló </a:t>
            </a:r>
            <a:r>
              <a:rPr lang="hu-HU" sz="2200" b="1" dirty="0">
                <a:latin typeface="Arial" panose="020B0604020202020204" pitchFamily="34" charset="0"/>
              </a:rPr>
              <a:t>1997. évi LXXVIII. Törvény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200" dirty="0">
                <a:latin typeface="Arial" panose="020B0604020202020204" pitchFamily="34" charset="0"/>
              </a:rPr>
              <a:t>Az országos településrendezési és építési követelményekről szóló </a:t>
            </a:r>
            <a:r>
              <a:rPr lang="hu-HU" sz="2200" b="1" dirty="0">
                <a:latin typeface="Arial" panose="020B0604020202020204" pitchFamily="34" charset="0"/>
              </a:rPr>
              <a:t>253/1997. (XII.20.) Korm.rendelet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200" dirty="0">
                <a:latin typeface="Arial" panose="020B0604020202020204" pitchFamily="34" charset="0"/>
              </a:rPr>
              <a:t>A települési önkormányzat </a:t>
            </a:r>
            <a:r>
              <a:rPr lang="hu-HU" sz="2200" b="1" dirty="0">
                <a:latin typeface="Arial" panose="020B0604020202020204" pitchFamily="34" charset="0"/>
              </a:rPr>
              <a:t>H</a:t>
            </a:r>
            <a:r>
              <a:rPr lang="hu-HU" sz="2200" dirty="0">
                <a:latin typeface="Arial" panose="020B0604020202020204" pitchFamily="34" charset="0"/>
              </a:rPr>
              <a:t>elyi </a:t>
            </a:r>
            <a:r>
              <a:rPr lang="hu-HU" sz="2200" b="1" dirty="0">
                <a:latin typeface="Arial" panose="020B0604020202020204" pitchFamily="34" charset="0"/>
              </a:rPr>
              <a:t>É</a:t>
            </a:r>
            <a:r>
              <a:rPr lang="hu-HU" sz="2200" dirty="0">
                <a:latin typeface="Arial" panose="020B0604020202020204" pitchFamily="34" charset="0"/>
              </a:rPr>
              <a:t>pítési </a:t>
            </a:r>
            <a:r>
              <a:rPr lang="hu-HU" sz="2200" b="1" dirty="0">
                <a:latin typeface="Arial" panose="020B0604020202020204" pitchFamily="34" charset="0"/>
              </a:rPr>
              <a:t>Sz</a:t>
            </a:r>
            <a:r>
              <a:rPr lang="hu-HU" sz="2200" dirty="0">
                <a:latin typeface="Arial" panose="020B0604020202020204" pitchFamily="34" charset="0"/>
              </a:rPr>
              <a:t>abályzatáról szóló rendelet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200" dirty="0">
                <a:latin typeface="Arial" panose="020B0604020202020204" pitchFamily="34" charset="0"/>
              </a:rPr>
              <a:t>A telekalakításról szóló </a:t>
            </a: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u-HU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hu-HU" sz="2000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AE104C5-5C48-29DA-EE3A-2D99B0ED7109}"/>
              </a:ext>
            </a:extLst>
          </p:cNvPr>
          <p:cNvSpPr/>
          <p:nvPr/>
        </p:nvSpPr>
        <p:spPr>
          <a:xfrm>
            <a:off x="1095378" y="2309525"/>
            <a:ext cx="2524125" cy="3905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Földhivatali megkeresés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3398B2B7-27C8-AF04-A8D4-FF33635F6CB9}"/>
              </a:ext>
            </a:extLst>
          </p:cNvPr>
          <p:cNvSpPr/>
          <p:nvPr/>
        </p:nvSpPr>
        <p:spPr>
          <a:xfrm>
            <a:off x="4695818" y="2247613"/>
            <a:ext cx="2524125" cy="5143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Szakkérdés vizsgálatára vonatkozó állásfoglalás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C657225-9EBF-0273-2630-3DACA1C7917D}"/>
              </a:ext>
            </a:extLst>
          </p:cNvPr>
          <p:cNvSpPr/>
          <p:nvPr/>
        </p:nvSpPr>
        <p:spPr>
          <a:xfrm>
            <a:off x="8572498" y="2213100"/>
            <a:ext cx="2524125" cy="5143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Határozat a telekalakításról</a:t>
            </a:r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32E3F769-F4B3-BACF-6A29-463419FDA08B}"/>
              </a:ext>
            </a:extLst>
          </p:cNvPr>
          <p:cNvSpPr/>
          <p:nvPr/>
        </p:nvSpPr>
        <p:spPr>
          <a:xfrm>
            <a:off x="3619503" y="2347910"/>
            <a:ext cx="1076312" cy="2566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82E11C65-440D-8C15-9ADA-B5E55E2C4B13}"/>
              </a:ext>
            </a:extLst>
          </p:cNvPr>
          <p:cNvSpPr/>
          <p:nvPr/>
        </p:nvSpPr>
        <p:spPr>
          <a:xfrm>
            <a:off x="7219946" y="2347910"/>
            <a:ext cx="1352549" cy="2566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7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13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Fogalommeghatározások: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000" b="1" i="1" dirty="0"/>
              <a:t>Nyúlványos (nyeles) telek</a:t>
            </a:r>
            <a:r>
              <a:rPr lang="hu-HU" sz="2000" dirty="0"/>
              <a:t>: a telekfelosztás során keletkező olyan telektömbön belüli telek, amely csak - a ki- és bejárásra, valamint a közművek elhelyezésére alkalmas - nyélszerű résszel kapcsolódik a köz- vagy magánúthoz,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000" b="1" i="1" dirty="0"/>
              <a:t>Tömbtelek</a:t>
            </a:r>
            <a:r>
              <a:rPr lang="hu-HU" sz="2000" dirty="0"/>
              <a:t>: az 1998. január 1-je előtti előírások alapján már kialakított, több épülettel beépített építési telek,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000" b="1" i="1" dirty="0"/>
              <a:t>Úszótelek</a:t>
            </a:r>
            <a:r>
              <a:rPr lang="hu-HU" sz="2000" dirty="0"/>
              <a:t>: a b) pontban meghatározott tömbtelken álló külön tulajdonú épületek részére kialakított telek,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000" b="1" i="1" dirty="0"/>
              <a:t>telek homlokvonala: </a:t>
            </a:r>
            <a:r>
              <a:rPr lang="hu-HU" sz="2000" dirty="0"/>
              <a:t>a teleknek a közúttal vagy magánúttal közös határvonala.</a:t>
            </a:r>
          </a:p>
        </p:txBody>
      </p:sp>
    </p:spTree>
    <p:extLst>
      <p:ext uri="{BB962C8B-B14F-4D97-AF65-F5344CB8AC3E}">
        <p14:creationId xmlns:p14="http://schemas.microsoft.com/office/powerpoint/2010/main" val="2180760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14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000" dirty="0"/>
              <a:t>A </a:t>
            </a:r>
            <a:r>
              <a:rPr lang="hu-HU" sz="2000" b="1" dirty="0"/>
              <a:t>telket</a:t>
            </a:r>
            <a:r>
              <a:rPr lang="hu-HU" sz="2000" dirty="0"/>
              <a:t> - a nem építési telek telekegyesítése és telekhatár-rendezése kivételével - </a:t>
            </a:r>
            <a:r>
              <a:rPr lang="hu-HU" sz="2000" b="1" dirty="0"/>
              <a:t>úgy kell alakítani</a:t>
            </a:r>
            <a:r>
              <a:rPr lang="hu-HU" sz="2000" dirty="0"/>
              <a:t>, hogy a kialakuló telkek </a:t>
            </a:r>
            <a:r>
              <a:rPr lang="hu-HU" sz="2000" b="1" dirty="0"/>
              <a:t>köz- vagy magánútról </a:t>
            </a:r>
            <a:r>
              <a:rPr lang="hu-HU" sz="2000" dirty="0"/>
              <a:t>gépjárművel közvetlenül </a:t>
            </a:r>
            <a:r>
              <a:rPr lang="hu-HU" sz="2000" b="1" dirty="0"/>
              <a:t>megközelíthető</a:t>
            </a:r>
            <a:r>
              <a:rPr lang="hu-HU" sz="2000" dirty="0"/>
              <a:t>ek legyenek.</a:t>
            </a:r>
          </a:p>
          <a:p>
            <a:pPr marL="0" indent="0" algn="ctr">
              <a:buNone/>
            </a:pPr>
            <a:r>
              <a:rPr lang="hu-HU" sz="2000" b="1" dirty="0"/>
              <a:t>Meglévő telkek </a:t>
            </a:r>
            <a:r>
              <a:rPr lang="hu-HU" sz="2000" dirty="0"/>
              <a:t>esetében a telekegyesítés, a telekhatár-rendezés </a:t>
            </a:r>
            <a:r>
              <a:rPr lang="hu-HU" sz="2000" b="1" dirty="0"/>
              <a:t>abban az esetben is </a:t>
            </a:r>
            <a:r>
              <a:rPr lang="hu-HU" sz="2000" dirty="0"/>
              <a:t>engedélyezhető, ha az új telek, illetve telkek területnagysága, egyéb mérete nem felel meg a területre vonatkozó jogszabályok előírásainak. Ez az előírás telekhatár-rendezés esetén </a:t>
            </a:r>
            <a:r>
              <a:rPr lang="hu-HU" sz="2000" b="1" dirty="0"/>
              <a:t>csak akkor </a:t>
            </a:r>
            <a:r>
              <a:rPr lang="hu-HU" sz="2000" dirty="0"/>
              <a:t>alkalmazható, ha a kialakuló telkek méretei a korábbiakhoz képest az építésügyi előírásoknak </a:t>
            </a:r>
            <a:r>
              <a:rPr lang="hu-HU" sz="2000" b="1" dirty="0"/>
              <a:t>jobban</a:t>
            </a:r>
            <a:r>
              <a:rPr lang="hu-HU" sz="2000" dirty="0"/>
              <a:t> megfelelnek.</a:t>
            </a:r>
          </a:p>
          <a:p>
            <a:pPr marL="0" indent="0" algn="ctr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13676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15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ctr">
              <a:buNone/>
            </a:pPr>
            <a:r>
              <a:rPr lang="hu-HU" sz="2000" b="1" dirty="0"/>
              <a:t>Magánút</a:t>
            </a:r>
            <a:r>
              <a:rPr lang="hu-HU" sz="2000" dirty="0"/>
              <a:t> céljára szolgáló telek kialakítása esetében a </a:t>
            </a:r>
            <a:r>
              <a:rPr lang="hu-HU" sz="2000" b="1" dirty="0"/>
              <a:t>H</a:t>
            </a:r>
            <a:r>
              <a:rPr lang="hu-HU" sz="2000" dirty="0"/>
              <a:t>elyi </a:t>
            </a:r>
            <a:r>
              <a:rPr lang="hu-HU" sz="2000" b="1" dirty="0"/>
              <a:t>É</a:t>
            </a:r>
            <a:r>
              <a:rPr lang="hu-HU" sz="2000" dirty="0"/>
              <a:t>pítési </a:t>
            </a:r>
            <a:r>
              <a:rPr lang="hu-HU" sz="2000" b="1" dirty="0"/>
              <a:t>Sz</a:t>
            </a:r>
            <a:r>
              <a:rPr lang="hu-HU" sz="2000" dirty="0"/>
              <a:t>abályzatban előírt építési övezet, övezet szerinti rendeltetés céljára szolgáló telek méretére vonatkozó előírásokat </a:t>
            </a:r>
            <a:r>
              <a:rPr lang="hu-HU" sz="2000" b="1" dirty="0"/>
              <a:t>nem kell figyelembe venni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960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16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just">
              <a:buNone/>
            </a:pPr>
            <a:r>
              <a:rPr lang="hu-HU" sz="2000" dirty="0"/>
              <a:t>A telekalakítás </a:t>
            </a:r>
            <a:r>
              <a:rPr lang="hu-HU" sz="2000" b="1" dirty="0"/>
              <a:t>meglévő</a:t>
            </a:r>
            <a:r>
              <a:rPr lang="hu-HU" sz="2000" dirty="0"/>
              <a:t>, </a:t>
            </a:r>
            <a:r>
              <a:rPr lang="hu-HU" sz="2000" b="1" dirty="0"/>
              <a:t>beépített telek </a:t>
            </a:r>
            <a:r>
              <a:rPr lang="hu-HU" sz="2000" dirty="0"/>
              <a:t>vagy, végrehajtható </a:t>
            </a:r>
            <a:r>
              <a:rPr lang="hu-HU" sz="2000" b="1" dirty="0"/>
              <a:t>építési engedéllyel érintett telek </a:t>
            </a:r>
            <a:r>
              <a:rPr lang="hu-HU" sz="2000" dirty="0"/>
              <a:t>esetében </a:t>
            </a:r>
            <a:r>
              <a:rPr lang="hu-HU" sz="2000" b="1" dirty="0"/>
              <a:t>csak akkor </a:t>
            </a:r>
            <a:r>
              <a:rPr lang="hu-HU" sz="2000" dirty="0"/>
              <a:t>engedélyezhető, ha az (1) és (2) bekezdésben foglaltakon túlmenően a kialakuló telkek meglévő és tervezett </a:t>
            </a:r>
            <a:r>
              <a:rPr lang="hu-HU" sz="2000" b="1" dirty="0"/>
              <a:t>beépítettsége</a:t>
            </a:r>
            <a:r>
              <a:rPr lang="hu-HU" sz="2000" dirty="0"/>
              <a:t>, valamint a telekalakítással érintett telkeken lévő összes meglévő és tervezett </a:t>
            </a:r>
            <a:r>
              <a:rPr lang="hu-HU" sz="2000" b="1" dirty="0"/>
              <a:t>építmény távolsága </a:t>
            </a:r>
            <a:r>
              <a:rPr lang="hu-HU" sz="2000" dirty="0"/>
              <a:t>a tervezett telekhatártól a jogszabályoknak </a:t>
            </a:r>
            <a:r>
              <a:rPr lang="hu-HU" sz="2000" b="1" dirty="0"/>
              <a:t>megfelel</a:t>
            </a:r>
            <a:r>
              <a:rPr lang="hu-HU" sz="2000" dirty="0"/>
              <a:t>.</a:t>
            </a:r>
          </a:p>
          <a:p>
            <a:pPr marL="0" indent="0" algn="just">
              <a:buNone/>
            </a:pPr>
            <a:r>
              <a:rPr lang="hu-HU" sz="2000" dirty="0"/>
              <a:t>(1) (2) bekezdés a megközelíthetőség – köz- vagy magánút, és a meglévő telkek esetén az egyesítés, rendezés jobban megfelelőségéről szólt.</a:t>
            </a:r>
          </a:p>
          <a:p>
            <a:pPr marL="0" indent="0" algn="ctr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45303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17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just">
              <a:buNone/>
            </a:pPr>
            <a:r>
              <a:rPr lang="hu-HU" sz="2000" dirty="0"/>
              <a:t>Ha az építésügyi jogszabályoknak megfelelő </a:t>
            </a:r>
            <a:r>
              <a:rPr lang="hu-HU" sz="2000" b="1" dirty="0"/>
              <a:t>telekalakítás</a:t>
            </a:r>
            <a:r>
              <a:rPr lang="hu-HU" sz="2000" dirty="0"/>
              <a:t> a telken álló </a:t>
            </a:r>
            <a:r>
              <a:rPr lang="hu-HU" sz="2000" b="1" dirty="0"/>
              <a:t>épületet</a:t>
            </a:r>
            <a:r>
              <a:rPr lang="hu-HU" sz="2000" dirty="0"/>
              <a:t>, melléképítményt </a:t>
            </a:r>
            <a:r>
              <a:rPr lang="hu-HU" sz="2000" b="1" dirty="0"/>
              <a:t>részekre osztaná</a:t>
            </a:r>
            <a:r>
              <a:rPr lang="hu-HU" sz="2000" dirty="0"/>
              <a:t>, a telekalakításra engedély </a:t>
            </a:r>
            <a:r>
              <a:rPr lang="hu-HU" sz="2000" b="1" dirty="0"/>
              <a:t>csak akkor </a:t>
            </a:r>
            <a:r>
              <a:rPr lang="hu-HU" sz="2000" dirty="0"/>
              <a:t>adható, ha az épületet, melléképítményt </a:t>
            </a:r>
            <a:r>
              <a:rPr lang="hu-HU" sz="2000" b="1" dirty="0"/>
              <a:t>elbontják</a:t>
            </a:r>
            <a:r>
              <a:rPr lang="hu-HU" sz="2000" dirty="0"/>
              <a:t>, </a:t>
            </a:r>
            <a:r>
              <a:rPr lang="hu-HU" sz="2000" b="1" dirty="0"/>
              <a:t>áthelyezik</a:t>
            </a:r>
            <a:r>
              <a:rPr lang="hu-HU" sz="2000" dirty="0"/>
              <a:t>, vagy ha a kialakuló új telekhatárnak megfelelően </a:t>
            </a:r>
            <a:r>
              <a:rPr lang="hu-HU" sz="2000" b="1" dirty="0"/>
              <a:t>határfalakkal</a:t>
            </a:r>
            <a:r>
              <a:rPr lang="hu-HU" sz="2000" dirty="0"/>
              <a:t>, továbbá az épületgépészeti és a villamosenergia-hálózat, a tartószerkezetek, valamint a tetőzet és tetőfedés teljes szétválasztásával és a közmű becsatlakozások külön-külön bekötésével </a:t>
            </a:r>
            <a:r>
              <a:rPr lang="hu-HU" sz="2000" b="1" dirty="0"/>
              <a:t>önálló építményekké alakították </a:t>
            </a:r>
            <a:r>
              <a:rPr lang="hu-HU" sz="2000" dirty="0"/>
              <a:t>át.</a:t>
            </a:r>
          </a:p>
          <a:p>
            <a:pPr marL="0" indent="0" algn="ctr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92040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18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just">
              <a:buNone/>
            </a:pPr>
            <a:r>
              <a:rPr lang="hu-HU" sz="2000" dirty="0"/>
              <a:t>Telekalakítással érintett telek esetében a </a:t>
            </a:r>
            <a:r>
              <a:rPr lang="hu-HU" sz="2000" b="1" dirty="0"/>
              <a:t>telekalakítás</a:t>
            </a:r>
            <a:r>
              <a:rPr lang="hu-HU" sz="2000" dirty="0"/>
              <a:t> ingatlan-nyilvántartáson történő </a:t>
            </a:r>
            <a:r>
              <a:rPr lang="hu-HU" sz="2000" b="1" dirty="0"/>
              <a:t>átvezetéséig</a:t>
            </a:r>
            <a:r>
              <a:rPr lang="hu-HU" sz="2000" dirty="0"/>
              <a:t> a telekre új építmény építésére, meglévő építmény bővítésére </a:t>
            </a:r>
            <a:r>
              <a:rPr lang="hu-HU" sz="2000" b="1" dirty="0"/>
              <a:t>építési engedély nem adható</a:t>
            </a:r>
          </a:p>
        </p:txBody>
      </p:sp>
    </p:spTree>
    <p:extLst>
      <p:ext uri="{BB962C8B-B14F-4D97-AF65-F5344CB8AC3E}">
        <p14:creationId xmlns:p14="http://schemas.microsoft.com/office/powerpoint/2010/main" val="767754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19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just">
              <a:buNone/>
            </a:pPr>
            <a:r>
              <a:rPr lang="hu-HU" sz="2000" b="1" dirty="0"/>
              <a:t>Ha</a:t>
            </a:r>
            <a:r>
              <a:rPr lang="hu-HU" sz="2000" dirty="0"/>
              <a:t> a telek területe az építésügyi szabályok szerint </a:t>
            </a:r>
            <a:r>
              <a:rPr lang="hu-HU" sz="2000" b="1" dirty="0"/>
              <a:t>megosztható</a:t>
            </a:r>
            <a:r>
              <a:rPr lang="hu-HU" sz="2000" dirty="0"/>
              <a:t>, de homlokvonalának hossza ezt </a:t>
            </a:r>
            <a:r>
              <a:rPr lang="hu-HU" sz="2000" b="1" dirty="0"/>
              <a:t>másként nem teszi lehetővé</a:t>
            </a:r>
            <a:r>
              <a:rPr lang="hu-HU" sz="2000" dirty="0"/>
              <a:t> - a területre vonatkozó </a:t>
            </a:r>
            <a:r>
              <a:rPr lang="hu-HU" sz="2000" b="1" dirty="0"/>
              <a:t>H</a:t>
            </a:r>
            <a:r>
              <a:rPr lang="hu-HU" sz="2000" dirty="0"/>
              <a:t>elyi </a:t>
            </a:r>
            <a:r>
              <a:rPr lang="hu-HU" sz="2000" b="1" dirty="0"/>
              <a:t>É</a:t>
            </a:r>
            <a:r>
              <a:rPr lang="hu-HU" sz="2000" dirty="0"/>
              <a:t>pítési </a:t>
            </a:r>
            <a:r>
              <a:rPr lang="hu-HU" sz="2000" b="1" dirty="0"/>
              <a:t>Sz</a:t>
            </a:r>
            <a:r>
              <a:rPr lang="hu-HU" sz="2000" dirty="0"/>
              <a:t>abályzat alapján - nyúlványos (nyeles) telek is kialakítható.</a:t>
            </a:r>
          </a:p>
        </p:txBody>
      </p:sp>
    </p:spTree>
    <p:extLst>
      <p:ext uri="{BB962C8B-B14F-4D97-AF65-F5344CB8AC3E}">
        <p14:creationId xmlns:p14="http://schemas.microsoft.com/office/powerpoint/2010/main" val="140528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12F12B-90DA-052F-93CD-343767250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10972800" cy="4119172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Kormány célja, </a:t>
            </a:r>
            <a:r>
              <a:rPr lang="hu-HU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elektronikus ügyintézés</a:t>
            </a:r>
            <a:r>
              <a:rPr lang="hu-HU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 minél szélesebb körű bevezetése mellett a településrendezésben is a teljes elektronikus ügyintézés megvalósítása, melynek köszönhetően az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adatszolgáltatástól az egyeztetésekig</a:t>
            </a:r>
            <a:r>
              <a:rPr lang="hu-HU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teljes folyamat egy egységes, digitális felületen tud megtörténni. (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E-TÉR</a:t>
            </a:r>
            <a:r>
              <a:rPr lang="hu-HU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Elektronikus Térségi Tervezést Támogató Rendszer </a:t>
            </a:r>
            <a:r>
              <a:rPr lang="hu-HU" sz="24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https://lechnerkozpont.hu/oldal/e-ter</a:t>
            </a:r>
            <a:r>
              <a:rPr lang="hu-HU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endParaRPr lang="hu-H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EF98FF-BAEB-4847-B64D-3659635C701D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9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20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u-HU" b="1" dirty="0"/>
          </a:p>
          <a:p>
            <a:pPr marL="0" indent="0" algn="just">
              <a:buNone/>
            </a:pPr>
            <a:r>
              <a:rPr lang="hu-HU" sz="2000" dirty="0"/>
              <a:t>A nyúlványos (nyeles) teleknek a </a:t>
            </a:r>
            <a:r>
              <a:rPr lang="hu-HU" sz="2000" b="1" dirty="0"/>
              <a:t>nyél nélkül is </a:t>
            </a:r>
            <a:r>
              <a:rPr lang="hu-HU" sz="2000" dirty="0"/>
              <a:t>a </a:t>
            </a:r>
            <a:r>
              <a:rPr lang="hu-HU" sz="2000" b="1" dirty="0"/>
              <a:t>H</a:t>
            </a:r>
            <a:r>
              <a:rPr lang="hu-HU" sz="2000" dirty="0"/>
              <a:t>elyi </a:t>
            </a:r>
            <a:r>
              <a:rPr lang="hu-HU" sz="2000" b="1" dirty="0"/>
              <a:t>É</a:t>
            </a:r>
            <a:r>
              <a:rPr lang="hu-HU" sz="2000" dirty="0"/>
              <a:t>pítési </a:t>
            </a:r>
            <a:r>
              <a:rPr lang="hu-HU" sz="2000" b="1" dirty="0"/>
              <a:t>Sz</a:t>
            </a:r>
            <a:r>
              <a:rPr lang="hu-HU" sz="2000" dirty="0"/>
              <a:t>abályzatban </a:t>
            </a:r>
            <a:r>
              <a:rPr lang="hu-HU" sz="2000" b="1" dirty="0"/>
              <a:t>előírt méret</a:t>
            </a:r>
            <a:r>
              <a:rPr lang="hu-HU" sz="2000" dirty="0"/>
              <a:t>űnek kell lennie.</a:t>
            </a:r>
          </a:p>
          <a:p>
            <a:pPr marL="0" indent="0" algn="just">
              <a:buNone/>
            </a:pPr>
            <a:endParaRPr lang="hu-HU" sz="2000" dirty="0"/>
          </a:p>
          <a:p>
            <a:pPr marL="0" indent="0" algn="just">
              <a:buNone/>
            </a:pPr>
            <a:r>
              <a:rPr lang="hu-HU" sz="2000" dirty="0"/>
              <a:t>A nyúlvány (nyél) </a:t>
            </a:r>
            <a:r>
              <a:rPr lang="hu-HU" sz="2000" b="1" dirty="0"/>
              <a:t>3 méternél keskenyebb</a:t>
            </a:r>
            <a:r>
              <a:rPr lang="hu-HU" sz="2000" dirty="0"/>
              <a:t>, építési telek esetén </a:t>
            </a:r>
            <a:r>
              <a:rPr lang="hu-HU" sz="2000" b="1" dirty="0"/>
              <a:t>50 méternél hosszabb nem lehet</a:t>
            </a:r>
            <a:r>
              <a:rPr lang="hu-HU" sz="2000" dirty="0"/>
              <a:t>.</a:t>
            </a:r>
          </a:p>
          <a:p>
            <a:pPr marL="0" indent="0" algn="just">
              <a:buNone/>
            </a:pPr>
            <a:endParaRPr lang="hu-HU" sz="2000" dirty="0"/>
          </a:p>
          <a:p>
            <a:pPr marL="0" indent="0" algn="just">
              <a:buNone/>
            </a:pPr>
            <a:r>
              <a:rPr lang="hu-HU" sz="2000" b="1" dirty="0"/>
              <a:t>Kettőnél több </a:t>
            </a:r>
            <a:r>
              <a:rPr lang="hu-HU" sz="2000" dirty="0"/>
              <a:t>nyúlványos telek kialakítása csak akkor történhet, </a:t>
            </a:r>
            <a:r>
              <a:rPr lang="hu-HU" sz="2000" b="1" dirty="0"/>
              <a:t>ha</a:t>
            </a:r>
            <a:r>
              <a:rPr lang="hu-HU" sz="2000" dirty="0"/>
              <a:t> a telkek nyúlványai </a:t>
            </a:r>
            <a:r>
              <a:rPr lang="hu-HU" sz="2000" b="1" dirty="0"/>
              <a:t>nincsenek egymás mellett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9759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600" dirty="0"/>
              <a:t>Telekalakítási engedélyezési eljárásban vizsgálandó szakkérdés elbírálása</a:t>
            </a:r>
            <a:br>
              <a:rPr lang="hu-HU" sz="4600" dirty="0"/>
            </a:br>
            <a:r>
              <a:rPr lang="hu-HU" sz="2200" b="1" dirty="0">
                <a:latin typeface="Arial" panose="020B0604020202020204" pitchFamily="34" charset="0"/>
              </a:rPr>
              <a:t>85/2000.(XI.8.)FVM rendelet</a:t>
            </a:r>
            <a:endParaRPr lang="hu-HU" sz="2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21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1966357"/>
            <a:ext cx="11239501" cy="421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/>
              <a:t>A telekalakítás sajátos szabályai</a:t>
            </a:r>
          </a:p>
          <a:p>
            <a:pPr marL="0" indent="0" algn="just">
              <a:buNone/>
            </a:pPr>
            <a:r>
              <a:rPr lang="hu-HU" sz="2000" b="1" dirty="0"/>
              <a:t>1998. január 1-je előtti</a:t>
            </a:r>
            <a:r>
              <a:rPr lang="hu-HU" sz="2000" dirty="0"/>
              <a:t> előírások alapján már kialakított, több épülettel beépített építési telek, </a:t>
            </a:r>
            <a:r>
              <a:rPr lang="hu-HU" sz="2000" b="1" dirty="0"/>
              <a:t>tömbtelken</a:t>
            </a:r>
            <a:r>
              <a:rPr lang="hu-HU" sz="2000" dirty="0"/>
              <a:t> a már meglévő épületek részére </a:t>
            </a:r>
            <a:r>
              <a:rPr lang="hu-HU" sz="2000" b="1" dirty="0"/>
              <a:t>úszótelkek alakíthatók ki</a:t>
            </a:r>
            <a:r>
              <a:rPr lang="hu-HU" sz="2000" dirty="0"/>
              <a:t>.</a:t>
            </a:r>
          </a:p>
          <a:p>
            <a:pPr marL="0" indent="0" algn="just">
              <a:buNone/>
            </a:pPr>
            <a:r>
              <a:rPr lang="hu-HU" sz="2000" dirty="0"/>
              <a:t>Az úszótelket </a:t>
            </a:r>
            <a:r>
              <a:rPr lang="hu-HU" sz="2000" b="1" dirty="0"/>
              <a:t>úgy kell kialakítani</a:t>
            </a:r>
            <a:r>
              <a:rPr lang="hu-HU" sz="2000" dirty="0"/>
              <a:t>, hogy az magába foglalja legalább az épületet, az előlépcsőt és az épület körüli járdát, az épülethez tartozó közmű-műtárgyakat, valamint az épület külső falsíkjának függőleges vetületétől mért - a tömbtelken belüli - 1 méteres területsávot.</a:t>
            </a:r>
          </a:p>
          <a:p>
            <a:pPr marL="0" indent="0" algn="just">
              <a:buNone/>
            </a:pPr>
            <a:endParaRPr lang="hu-HU" sz="2000" dirty="0"/>
          </a:p>
          <a:p>
            <a:pPr marL="0" indent="0" algn="just">
              <a:buNone/>
            </a:pPr>
            <a:r>
              <a:rPr lang="hu-HU" sz="2000" dirty="0"/>
              <a:t>Az úszótelek </a:t>
            </a:r>
            <a:r>
              <a:rPr lang="hu-HU" sz="2000" b="1" dirty="0"/>
              <a:t>kialakítás</a:t>
            </a:r>
            <a:r>
              <a:rPr lang="hu-HU" sz="2000" dirty="0"/>
              <a:t>ának </a:t>
            </a:r>
            <a:r>
              <a:rPr lang="hu-HU" sz="2000" b="1" dirty="0"/>
              <a:t>feltétele</a:t>
            </a:r>
            <a:r>
              <a:rPr lang="hu-HU" sz="2000" dirty="0"/>
              <a:t> az épület </a:t>
            </a:r>
            <a:r>
              <a:rPr lang="hu-HU" sz="2000" b="1" dirty="0"/>
              <a:t>önálló közműcsatlakozás</a:t>
            </a:r>
            <a:r>
              <a:rPr lang="hu-HU" sz="2000" dirty="0"/>
              <a:t>ának biztosítása.</a:t>
            </a:r>
          </a:p>
        </p:txBody>
      </p:sp>
    </p:spTree>
    <p:extLst>
      <p:ext uri="{BB962C8B-B14F-4D97-AF65-F5344CB8AC3E}">
        <p14:creationId xmlns:p14="http://schemas.microsoft.com/office/powerpoint/2010/main" val="743274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E795400-AFD8-2F97-9EA9-5D65BD3B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Telekalakítási dokumentáció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4B52241-3021-8370-008F-DD0C2FE5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Magyar Mérnöki Kamara Geodéziai és Geoinformatikai Tagozat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DC8A3B7A-139D-3283-10F3-A9232106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70D1E00-5A75-AB8E-20D4-C46484AB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89F30B2A-367D-00F0-B312-7050DF83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C031-B35C-47D5-9CC0-FBE318CB7835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509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AC381BB-ECC4-2A3E-3FD3-D326E435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Telekalakítási dokumentáció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7AF115-59AB-B390-2F03-396EA5B88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400" i="1" dirty="0"/>
              <a:t>IV. FEJEZET TELEKALAKÍTÁSI ELJÁRÁS 21.§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i="1" dirty="0"/>
              <a:t>(8) Telekalakítási dokumentációt</a:t>
            </a:r>
          </a:p>
          <a:p>
            <a:r>
              <a:rPr lang="hu-HU" sz="2400" i="1" dirty="0"/>
              <a:t>a) </a:t>
            </a:r>
            <a:r>
              <a:rPr lang="hu-HU" sz="2400" b="1" i="1" dirty="0"/>
              <a:t>ingatlanrendező földmérő minősítés</a:t>
            </a:r>
            <a:r>
              <a:rPr lang="hu-HU" sz="2400" i="1" dirty="0"/>
              <a:t>sel rendelkező </a:t>
            </a:r>
            <a:r>
              <a:rPr lang="hu-HU" sz="2400" b="1" i="1" dirty="0"/>
              <a:t>földmérő</a:t>
            </a:r>
            <a:r>
              <a:rPr lang="hu-HU" sz="2400" i="1" dirty="0"/>
              <a:t>, vagy</a:t>
            </a:r>
          </a:p>
          <a:p>
            <a:r>
              <a:rPr lang="hu-HU" sz="2400" i="1" dirty="0"/>
              <a:t>b) az a) pont hatálya alá nem tartozó, de a földmérési és térképészeti tevékenységről szóló jogszabályokban meghatározott </a:t>
            </a:r>
            <a:r>
              <a:rPr lang="hu-HU" sz="2400" b="1" i="1" dirty="0"/>
              <a:t>földmérési és térképészeti szakképzettség</a:t>
            </a:r>
            <a:r>
              <a:rPr lang="hu-HU" sz="2400" i="1" dirty="0"/>
              <a:t>gel rendelkező személy a (9) bekezdésben foglaltak figyelembevételével készíthet.</a:t>
            </a:r>
          </a:p>
          <a:p>
            <a:r>
              <a:rPr lang="hu-HU" sz="2400" i="1" dirty="0"/>
              <a:t>(9) Ha a telekalakítási dokumentációt a (8) bekezdés b) pontja szerinti szakképzettséggel rendelkező személy készíti, a dokumentáció minőségét, valamint a tartalmi és pontossági előírásoknak való megfelelőségét a (8) bekezdés a) pontja szerinti </a:t>
            </a:r>
            <a:r>
              <a:rPr lang="hu-HU" sz="2400" b="1" i="1" dirty="0"/>
              <a:t>jogosultság</a:t>
            </a:r>
            <a:r>
              <a:rPr lang="hu-HU" sz="2400" i="1" dirty="0"/>
              <a:t>gal rendelkező szakember </a:t>
            </a:r>
            <a:r>
              <a:rPr lang="hu-HU" sz="2400" b="1" i="1" dirty="0"/>
              <a:t>tanúsít</a:t>
            </a:r>
            <a:r>
              <a:rPr lang="hu-HU" sz="2400" i="1" dirty="0"/>
              <a:t>ja a változási vázrajzon és a telekalakítási helyszínrajzon.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i="1" dirty="0"/>
              <a:t>384/2016. (XII. 2.) Korm. rendelet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6AE5F80-07B9-A142-55FA-7BF5392E5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2392B9C-7B35-97A5-8F86-6607D1814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23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A9DC70B-5DCF-AFC1-25DD-9D8254CF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1ECB120E-995E-15A5-0F87-F451EDB48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59BB-796F-483E-A204-8B8DDAD2849B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0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C58977B-4A51-A82A-6C51-854B1EC3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5400" dirty="0"/>
              <a:t>Telekalakítási dokumentáció</a:t>
            </a:r>
            <a:endParaRPr lang="hu-HU" sz="32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2FEDD5-F574-BFE6-E653-963EAB9A5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10972800" cy="4119172"/>
          </a:xfrm>
        </p:spPr>
        <p:txBody>
          <a:bodyPr anchor="t">
            <a:normAutofit fontScale="47500" lnSpcReduction="20000"/>
          </a:bodyPr>
          <a:lstStyle/>
          <a:p>
            <a:pPr marL="0" indent="0">
              <a:buNone/>
            </a:pPr>
            <a:endParaRPr lang="hu-HU" sz="12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az ingatlan-nyilvántartási célú földmérési és térképészeti tevékenység részletes szabályairól szóló miniszteri rendeletben meghatározott </a:t>
            </a:r>
            <a:r>
              <a:rPr lang="hu-H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záradékolt változási vázrajz</a:t>
            </a:r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hu-HU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a </a:t>
            </a:r>
            <a:r>
              <a:rPr lang="hu-H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telekalakítási helyszínrajz</a:t>
            </a:r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hu-HU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a </a:t>
            </a:r>
            <a:r>
              <a:rPr lang="hu-H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adatállományok </a:t>
            </a:r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(telekalakítási helyszínrajz </a:t>
            </a:r>
            <a:r>
              <a:rPr lang="hu-H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formátumban) nem újraírható adathordozón.</a:t>
            </a:r>
          </a:p>
          <a:p>
            <a:endParaRPr lang="hu-HU" sz="4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200" b="0" i="0" dirty="0">
              <a:effectLst/>
              <a:latin typeface="Fira Sans" panose="020B0503050000020004" pitchFamily="34" charset="0"/>
            </a:endParaRPr>
          </a:p>
          <a:p>
            <a:endParaRPr lang="hu-HU" sz="1200" dirty="0">
              <a:latin typeface="Fira Sans" panose="020B0503050000020004" pitchFamily="34" charset="0"/>
            </a:endParaRPr>
          </a:p>
          <a:p>
            <a:endParaRPr lang="hu-HU" sz="1200" b="0" i="0" dirty="0">
              <a:effectLst/>
              <a:latin typeface="Fira Sans" panose="020B0503050000020004" pitchFamily="34" charset="0"/>
            </a:endParaRPr>
          </a:p>
          <a:p>
            <a:endParaRPr lang="hu-HU" sz="1200" b="0" i="0" dirty="0"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1200" b="1" i="1" dirty="0">
                <a:effectLst/>
                <a:latin typeface="Fira Sans" panose="020B0503050000020004" pitchFamily="34" charset="0"/>
              </a:rPr>
              <a:t>*</a:t>
            </a:r>
            <a:r>
              <a:rPr lang="hu-HU" sz="1200" i="1" dirty="0">
                <a:effectLst/>
                <a:latin typeface="Fira Sans" panose="020B0503050000020004" pitchFamily="34" charset="0"/>
              </a:rPr>
              <a:t> 2. melléklet a 384/2016. (XII. 2.) Korm. rendelethez</a:t>
            </a:r>
          </a:p>
          <a:p>
            <a:pPr marL="0" indent="0">
              <a:buNone/>
            </a:pPr>
            <a:endParaRPr lang="hu-HU" sz="1200" dirty="0"/>
          </a:p>
        </p:txBody>
      </p:sp>
      <p:sp>
        <p:nvSpPr>
          <p:cNvPr id="9" name="Dátum helye 8">
            <a:extLst>
              <a:ext uri="{FF2B5EF4-FFF2-40B4-BE49-F238E27FC236}">
                <a16:creationId xmlns:a16="http://schemas.microsoft.com/office/drawing/2014/main" id="{93DD0564-2601-5584-E210-4BE67A95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5449FC-5DCD-4CC1-B50A-A1C70CC186A4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E2E07A3-EBB7-FD4B-FC10-D8D3F1506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8E4AA34-5814-FFEB-2BF0-369F6825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24</a:t>
            </a:fld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8074C09-C266-BA83-9C71-7552CE4BC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6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4457970-21FA-7C03-3573-1CA95B32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dirty="0"/>
              <a:t>Telekalakítási dokumentáció</a:t>
            </a:r>
            <a:br>
              <a:rPr lang="hu-HU" sz="5400" dirty="0"/>
            </a:br>
            <a:r>
              <a:rPr lang="hu-HU" sz="2700" i="1" dirty="0"/>
              <a:t>A telekalakítási helyszínrajz tartalmazza:</a:t>
            </a:r>
            <a:br>
              <a:rPr lang="hu-HU" sz="2700" i="1" dirty="0"/>
            </a:br>
            <a:endParaRPr lang="hu-HU" sz="27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8001C2-0DA0-9E74-92AC-CF9A5173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684764" cy="42519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i="1" dirty="0"/>
              <a:t>2.1. a </a:t>
            </a:r>
            <a:r>
              <a:rPr lang="hu-HU" sz="2400" b="1" i="1" dirty="0"/>
              <a:t>méretarány-tényező</a:t>
            </a:r>
            <a:r>
              <a:rPr lang="hu-HU" sz="2400" i="1" dirty="0"/>
              <a:t>t,</a:t>
            </a:r>
          </a:p>
          <a:p>
            <a:pPr marL="0" indent="0" algn="just">
              <a:buNone/>
            </a:pPr>
            <a:r>
              <a:rPr lang="hu-HU" sz="2400" i="1" dirty="0"/>
              <a:t>2.2. a telekalakítással érintett földrészleteket,</a:t>
            </a:r>
          </a:p>
          <a:p>
            <a:pPr marL="0" indent="0" algn="just">
              <a:buNone/>
            </a:pPr>
            <a:r>
              <a:rPr lang="hu-HU" sz="2400" i="1" dirty="0"/>
              <a:t>2.3. a telekalakítás utáni állapotot,</a:t>
            </a:r>
          </a:p>
          <a:p>
            <a:pPr marL="0" indent="0" algn="just">
              <a:buNone/>
            </a:pPr>
            <a:r>
              <a:rPr lang="hu-HU" sz="2400" i="1" dirty="0"/>
              <a:t>2.4. a telekalakítással érintett földrészleteken </a:t>
            </a:r>
            <a:r>
              <a:rPr lang="hu-HU" sz="2400" b="1" i="1" dirty="0"/>
              <a:t>meglévő építmények</a:t>
            </a:r>
            <a:r>
              <a:rPr lang="hu-HU" sz="2400" i="1" dirty="0"/>
              <a:t>et,</a:t>
            </a:r>
          </a:p>
          <a:p>
            <a:pPr marL="0" indent="0" algn="just">
              <a:buNone/>
            </a:pPr>
            <a:r>
              <a:rPr lang="hu-HU" sz="2400" i="1" dirty="0"/>
              <a:t>2.5. az ingatlan-nyilvántartásba bejegyzett telki </a:t>
            </a:r>
            <a:r>
              <a:rPr lang="hu-HU" sz="2400" b="1" i="1" dirty="0"/>
              <a:t>szolgalmi jog</a:t>
            </a:r>
            <a:r>
              <a:rPr lang="hu-HU" sz="2400" i="1" dirty="0"/>
              <a:t>gal és egyéb joggal terhelt területek </a:t>
            </a:r>
            <a:r>
              <a:rPr lang="hu-HU" sz="2400" b="1" i="1" dirty="0"/>
              <a:t>határ</a:t>
            </a:r>
            <a:r>
              <a:rPr lang="hu-HU" sz="2400" i="1" dirty="0"/>
              <a:t>vonalát,</a:t>
            </a:r>
          </a:p>
          <a:p>
            <a:pPr marL="0" indent="0">
              <a:buNone/>
            </a:pPr>
            <a:endParaRPr lang="hu-HU" sz="2400" b="0" i="0" dirty="0">
              <a:effectLst/>
              <a:latin typeface="Fira Sans" panose="020B0503050000020004" pitchFamily="34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545EBB8-900D-4D7F-0DC5-555D17470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3F80C03-8157-1B75-A835-F25817BF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25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0E6B09F-5CA4-3A70-E314-C437DED7A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50C84073-33D2-BE1F-0AD0-F6FC7A3D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9AF6-30E3-4A08-B99F-6797C45591C1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0149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4457970-21FA-7C03-3573-1CA95B32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dirty="0"/>
              <a:t>Telekalakítási dokumentáció</a:t>
            </a:r>
            <a:br>
              <a:rPr lang="hu-HU" sz="5400" dirty="0"/>
            </a:br>
            <a:r>
              <a:rPr lang="hu-HU" sz="2700" i="1" dirty="0"/>
              <a:t>A telekalakítási helyszínrajz tartalmazza:</a:t>
            </a:r>
            <a:br>
              <a:rPr lang="hu-HU" sz="2700" i="1" dirty="0"/>
            </a:br>
            <a:endParaRPr lang="hu-HU" sz="27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8001C2-0DA0-9E74-92AC-CF9A5173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i="1" dirty="0"/>
              <a:t>2.6. a bontás alatt álló épületek vonatkozásában „</a:t>
            </a:r>
            <a:r>
              <a:rPr lang="hu-HU" sz="2400" b="1" i="1" dirty="0"/>
              <a:t>bontás alatt</a:t>
            </a:r>
            <a:r>
              <a:rPr lang="hu-HU" sz="2400" i="1" dirty="0"/>
              <a:t>” megjegyzést,</a:t>
            </a:r>
          </a:p>
          <a:p>
            <a:pPr marL="0" indent="0">
              <a:buNone/>
            </a:pPr>
            <a:r>
              <a:rPr lang="hu-HU" sz="2400" i="1" dirty="0"/>
              <a:t>(OTÉK-HÉSZ megfeleléshez kell, hogy el legyen bontva, akkor igazolni is kell)</a:t>
            </a:r>
          </a:p>
          <a:p>
            <a:pPr marL="0" indent="0">
              <a:buNone/>
            </a:pPr>
            <a:r>
              <a:rPr lang="hu-HU" sz="2400" i="1" dirty="0"/>
              <a:t>2.7. a telekalakítással érintett földrészleten lévő </a:t>
            </a:r>
            <a:r>
              <a:rPr lang="hu-HU" sz="2400" b="1" i="1" dirty="0"/>
              <a:t>összes építmény távolságát a tervezett földrészlet határtól</a:t>
            </a:r>
            <a:r>
              <a:rPr lang="hu-HU" sz="2400" i="1" dirty="0"/>
              <a:t>, (HÉSZ-OTÉK megfelelőség vizsgálathoz nem csak új vonalat)</a:t>
            </a:r>
          </a:p>
          <a:p>
            <a:pPr marL="0" indent="0">
              <a:buNone/>
            </a:pPr>
            <a:r>
              <a:rPr lang="hu-HU" sz="2400" i="1" dirty="0"/>
              <a:t>2.8. a létrejövő földrészlet méreteit,</a:t>
            </a:r>
          </a:p>
          <a:p>
            <a:pPr marL="0" indent="0">
              <a:buNone/>
            </a:pPr>
            <a:r>
              <a:rPr lang="hu-HU" sz="2400" i="1" dirty="0"/>
              <a:t>2.9. a beépített földrészlet esetén a földrészlet eredeti és a telekalakítás utáni </a:t>
            </a:r>
            <a:r>
              <a:rPr lang="hu-HU" sz="2400" b="1" i="1" dirty="0"/>
              <a:t>beépítési százalék</a:t>
            </a:r>
            <a:r>
              <a:rPr lang="hu-HU" sz="2400" i="1" dirty="0"/>
              <a:t>át (akkor is ha az „0”)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545EBB8-900D-4D7F-0DC5-555D17470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3F80C03-8157-1B75-A835-F25817BF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26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0E6B09F-5CA4-3A70-E314-C437DED7A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50C84073-33D2-BE1F-0AD0-F6FC7A3D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9AF6-30E3-4A08-B99F-6797C45591C1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8251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0D7AF9B-CF5D-576A-874F-2E5D2270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Telekalakítási dokumentáció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68A2B5-C49C-59BF-F4B3-B393D2D49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i="1" dirty="0"/>
              <a:t>3.  A telekalakítási záradék:</a:t>
            </a:r>
          </a:p>
          <a:p>
            <a:pPr marL="0" indent="0">
              <a:buNone/>
            </a:pPr>
            <a:endParaRPr lang="hu-HU" sz="2400" i="1" dirty="0"/>
          </a:p>
          <a:p>
            <a:r>
              <a:rPr lang="hu-HU" sz="2400" i="1" dirty="0"/>
              <a:t>A kormányhivatal a telekalakítás engedélyezése esetén a változási vázrajzot az »A telekalakítást a .../..../20... számú határozatomban foglaltak szerint engedélyeztem. Az engedély a hozzá tartozó változási vázrajzzal együtt a határozat véglegessé válásától számított egy évig hatályos.« záradékszöveggel látja el.</a:t>
            </a:r>
          </a:p>
          <a:p>
            <a:endParaRPr lang="hu-HU" sz="2200" dirty="0"/>
          </a:p>
          <a:p>
            <a:endParaRPr lang="hu-HU" sz="2200" dirty="0"/>
          </a:p>
          <a:p>
            <a:endParaRPr lang="hu-HU" sz="2200" dirty="0"/>
          </a:p>
          <a:p>
            <a:endParaRPr lang="hu-HU" sz="22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6FAE7B0-161E-F750-F650-8EB24CDD0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0F16B96-D9A9-8B53-5B24-BB8875BD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27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9E38E7A-0A29-15F2-B926-DEF708190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6950BAB4-0198-A89C-8CAF-0C25E6B0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07FE-0FE3-406F-A38F-4BABF3CF3EBD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903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4668D2C-755D-B318-0B0C-AF8C55C44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Telekalakítási kérelem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E247F6-9A06-053D-E596-83980943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000" i="1" dirty="0"/>
              <a:t>A telekalakítási eljárás kérelemre induló eljárás</a:t>
            </a:r>
          </a:p>
          <a:p>
            <a:pPr marL="0" indent="0">
              <a:buNone/>
            </a:pPr>
            <a:endParaRPr lang="hu-HU" sz="1400" dirty="0"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sz="2000" i="1" dirty="0"/>
              <a:t>A kérelem pdf formátumban letölthető a </a:t>
            </a:r>
            <a:r>
              <a:rPr lang="hu-HU" sz="20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www.foldhivatal.hu</a:t>
            </a:r>
            <a:r>
              <a:rPr lang="hu-HU" sz="2000" i="1" dirty="0"/>
              <a:t> oldalról, vagy a Nyomtatványok menüpontban online is kitölthető.</a:t>
            </a:r>
          </a:p>
          <a:p>
            <a:pPr marL="0" indent="0">
              <a:buNone/>
            </a:pPr>
            <a:r>
              <a:rPr lang="hu-HU" sz="2000" b="1" i="1" dirty="0"/>
              <a:t>telekalakítási engedélyezési eljárás</a:t>
            </a:r>
            <a:r>
              <a:rPr lang="hu-HU" sz="2000" i="1" dirty="0"/>
              <a:t>,</a:t>
            </a:r>
          </a:p>
          <a:p>
            <a:pPr marL="457200" lvl="1" indent="0">
              <a:buNone/>
            </a:pPr>
            <a:r>
              <a:rPr lang="hu-HU" sz="2000" i="1" dirty="0"/>
              <a:t>a járási hivatal földhivatali osztálya által záradékolt változási vázrajzot és a telekalakítás engedélyezési eljárásra vonatkozó kérelmet kell a </a:t>
            </a:r>
            <a:r>
              <a:rPr lang="hu-HU" sz="2000" b="1" i="1" dirty="0"/>
              <a:t>járási hivatalhoz benyújtani</a:t>
            </a:r>
            <a:r>
              <a:rPr lang="hu-HU" sz="2000" i="1" dirty="0"/>
              <a:t>. A járási hivatal szakhatósági állásfoglalást kér az érintett szakhatóságoktól, amely alapján elbírálja a telekalakítási kérelmet és ezek alapján meghozza döntését. A járási hivatal döntése lehet engedélyező, vagy elutasító. Mindkét esetben fellebbezésnek van helye a járási hivatal határozata ellen. </a:t>
            </a:r>
          </a:p>
          <a:p>
            <a:pPr marL="457200" lvl="1" indent="0">
              <a:buNone/>
            </a:pPr>
            <a:r>
              <a:rPr lang="hu-HU" sz="2000" b="1" i="1" dirty="0"/>
              <a:t>( szakhatósági állásfoglalás előre beszerzésére  a szakkérdés esetén nincs mód! ) </a:t>
            </a:r>
            <a:br>
              <a:rPr lang="hu-HU" sz="2000" i="1" dirty="0"/>
            </a:br>
            <a:endParaRPr lang="hu-HU" sz="2000" i="1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716F18-9C7C-2214-E9ED-78FE60AB3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C441922-7486-DB57-0752-D65BA692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28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2B9B007-688C-C4BD-2337-79CF2498E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5BEBC09E-3A6F-3F3C-5310-C767AD77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4EB1-69B6-4BE7-8B0D-78BE45A7500D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846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54DB4A-D0EB-15E5-1FBC-E593BCD2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4800" dirty="0"/>
              <a:t>Telekalakítási kérelem</a:t>
            </a:r>
            <a:endParaRPr lang="hu-HU" sz="4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F8F544-AAEC-F00C-C595-24C07E4A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57FF57-441A-4DD1-8998-388C67FD259C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A1B0DD-5E7B-38CD-7458-3D4CB2C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65716FC-82C4-1E1D-8FE0-30DE09AC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29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70CF970-7E96-FEDD-D7ED-30F746B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1BE80B6C-678A-F56B-AAC6-28AAE94481A5}"/>
              </a:ext>
            </a:extLst>
          </p:cNvPr>
          <p:cNvSpPr txBox="1">
            <a:spLocks/>
          </p:cNvSpPr>
          <p:nvPr/>
        </p:nvSpPr>
        <p:spPr>
          <a:xfrm>
            <a:off x="533399" y="2367819"/>
            <a:ext cx="11239501" cy="380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u-HU" sz="2200" dirty="0">
              <a:latin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hu-HU" sz="2200" dirty="0">
              <a:latin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hu-HU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hu-HU" sz="2000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AE104C5-5C48-29DA-EE3A-2D99B0ED7109}"/>
              </a:ext>
            </a:extLst>
          </p:cNvPr>
          <p:cNvSpPr/>
          <p:nvPr/>
        </p:nvSpPr>
        <p:spPr>
          <a:xfrm>
            <a:off x="1095378" y="2309525"/>
            <a:ext cx="2524125" cy="3905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Földhivatali megkeresés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3398B2B7-27C8-AF04-A8D4-FF33635F6CB9}"/>
              </a:ext>
            </a:extLst>
          </p:cNvPr>
          <p:cNvSpPr/>
          <p:nvPr/>
        </p:nvSpPr>
        <p:spPr>
          <a:xfrm>
            <a:off x="4695818" y="2247613"/>
            <a:ext cx="2524125" cy="5143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Szakkérdés vizsgálatára vonatkozó állásfoglalás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C657225-9EBF-0273-2630-3DACA1C7917D}"/>
              </a:ext>
            </a:extLst>
          </p:cNvPr>
          <p:cNvSpPr/>
          <p:nvPr/>
        </p:nvSpPr>
        <p:spPr>
          <a:xfrm>
            <a:off x="8572498" y="2213100"/>
            <a:ext cx="2524125" cy="5143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Határozat a telekalakításról</a:t>
            </a:r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32E3F769-F4B3-BACF-6A29-463419FDA08B}"/>
              </a:ext>
            </a:extLst>
          </p:cNvPr>
          <p:cNvSpPr/>
          <p:nvPr/>
        </p:nvSpPr>
        <p:spPr>
          <a:xfrm>
            <a:off x="3619503" y="2347910"/>
            <a:ext cx="1076312" cy="2566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82E11C65-440D-8C15-9ADA-B5E55E2C4B13}"/>
              </a:ext>
            </a:extLst>
          </p:cNvPr>
          <p:cNvSpPr/>
          <p:nvPr/>
        </p:nvSpPr>
        <p:spPr>
          <a:xfrm>
            <a:off x="7219946" y="2347910"/>
            <a:ext cx="1352549" cy="2566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021C7D5-87A7-D3CB-4D6D-47F021DA0052}"/>
              </a:ext>
            </a:extLst>
          </p:cNvPr>
          <p:cNvSpPr txBox="1"/>
          <p:nvPr/>
        </p:nvSpPr>
        <p:spPr>
          <a:xfrm>
            <a:off x="1152527" y="3245785"/>
            <a:ext cx="100012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i="1" dirty="0"/>
              <a:t>Az első engedélyező szakaszt követi az ingatlan-nyilvántartási átvezetés szakasza, amikor a jogerős telekalakítási engedély birtokában kérelmezni lehet a telekalakítással elvégzett változások ingatlan-nyilvántartási átvezetését</a:t>
            </a:r>
            <a:r>
              <a:rPr lang="hu-HU" sz="1800" i="1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738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12F12B-90DA-052F-93CD-343767250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11018520" cy="4119172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endParaRPr lang="hu-H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Törvénymódosítási javaslat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2021 március 10-én benyújtva az Országgyűlés elé.</a:t>
            </a:r>
          </a:p>
          <a:p>
            <a:pPr marL="0" indent="0" algn="just">
              <a:buNone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Átfogó változás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településrendezés területén</a:t>
            </a:r>
          </a:p>
          <a:p>
            <a:pPr marL="0" indent="0">
              <a:buNone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Települések településrendezési eszközeik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komplett felülvizsgálat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marL="0" indent="0" algn="just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2021. Évi XXXIX. Törvény alapján 2021 július 1. naptól hatályba lép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EF98FF-BAEB-4847-B64D-3659635C701D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9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4668D2C-755D-B318-0B0C-AF8C55C44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Telekalakítási kérelem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E247F6-9A06-053D-E596-83980943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b="1" i="0" dirty="0">
                <a:effectLst/>
                <a:latin typeface="Arial" panose="020B0604020202020204" pitchFamily="34" charset="0"/>
              </a:rPr>
              <a:t>A telekalakítási eljárás kérelemre induló eljárás</a:t>
            </a:r>
          </a:p>
          <a:p>
            <a:pPr marL="0" indent="0">
              <a:buNone/>
            </a:pPr>
            <a:endParaRPr lang="hu-HU" sz="1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</a:rPr>
              <a:t>Telekalakítási eljárás</a:t>
            </a:r>
          </a:p>
          <a:p>
            <a:pPr marL="0" indent="0">
              <a:buNone/>
            </a:pPr>
            <a:r>
              <a:rPr lang="hu-HU" sz="2000" i="1" dirty="0">
                <a:latin typeface="Arial" panose="020B0604020202020204" pitchFamily="34" charset="0"/>
              </a:rPr>
              <a:t>a telekalakítási engedélyezési eljárás során „csak” a telekalakítási dokumentációt kell benyújtani a kérelemmel</a:t>
            </a:r>
          </a:p>
          <a:p>
            <a:pPr marL="0" indent="0">
              <a:buNone/>
            </a:pPr>
            <a:endParaRPr lang="hu-HU" sz="2000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b="1" i="0" dirty="0">
                <a:effectLst/>
                <a:latin typeface="Arial" panose="020B0604020202020204" pitchFamily="34" charset="0"/>
              </a:rPr>
              <a:t>Egyesített telekalakítási eljárás</a:t>
            </a:r>
          </a:p>
          <a:p>
            <a:pPr marL="457200" lvl="1" indent="0" algn="just">
              <a:buNone/>
            </a:pPr>
            <a:r>
              <a:rPr lang="hu-HU" sz="2000" i="1" dirty="0">
                <a:latin typeface="Arial" panose="020B0604020202020204" pitchFamily="34" charset="0"/>
              </a:rPr>
              <a:t>a telekalakítási engedélyezési eljárást és az ingatlanügyi hatósági eljárást egyszerre kezdeményezik. </a:t>
            </a:r>
            <a:r>
              <a:rPr lang="hu-HU" sz="2000" b="1" i="1" dirty="0">
                <a:latin typeface="Arial" panose="020B0604020202020204" pitchFamily="34" charset="0"/>
              </a:rPr>
              <a:t>Egyszerre</a:t>
            </a:r>
            <a:r>
              <a:rPr lang="hu-HU" sz="2000" i="1" dirty="0">
                <a:latin typeface="Arial" panose="020B0604020202020204" pitchFamily="34" charset="0"/>
              </a:rPr>
              <a:t> kerül </a:t>
            </a:r>
            <a:r>
              <a:rPr lang="hu-HU" sz="2000" b="1" i="1" dirty="0">
                <a:latin typeface="Arial" panose="020B0604020202020204" pitchFamily="34" charset="0"/>
              </a:rPr>
              <a:t>benyújt</a:t>
            </a:r>
            <a:r>
              <a:rPr lang="hu-HU" sz="2000" i="1" dirty="0">
                <a:latin typeface="Arial" panose="020B0604020202020204" pitchFamily="34" charset="0"/>
              </a:rPr>
              <a:t>ásra a telekalakítási dokumentáció, a telekalakítási engedélyre vonatkozó kérelemmel valamint az ingatlan-nyilvántartási bejegyzéshez szükséges kérelem és annak kötelező mellékletei és okiratai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716F18-9C7C-2214-E9ED-78FE60AB3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C441922-7486-DB57-0752-D65BA692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30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2B9B007-688C-C4BD-2337-79CF2498E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5BEBC09E-3A6F-3F3C-5310-C767AD77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57C1-9AAD-4F64-8564-363BD89FE574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613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7E24A25-3D58-12C3-A2F8-F8FEC3D9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/>
              <a:t>Telekalakítási kérelem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06FBC98-C000-16CD-A4D5-174F63FAB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0" i="1" dirty="0">
                <a:effectLst/>
                <a:latin typeface="Arial" panose="020B0604020202020204" pitchFamily="34" charset="0"/>
              </a:rPr>
              <a:t>A kérelemnek tartalmaznia kell:</a:t>
            </a:r>
          </a:p>
          <a:p>
            <a:pPr marL="0" indent="0">
              <a:buNone/>
            </a:pPr>
            <a:endParaRPr lang="hu-HU" sz="2000" b="0" i="0" u="sng" dirty="0"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effectLst/>
                <a:latin typeface="Arial" panose="020B0604020202020204" pitchFamily="34" charset="0"/>
              </a:rPr>
              <a:t>természetes személy kérelmező esetén a természetes személyazonosító adatokat,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effectLst/>
                <a:latin typeface="Arial" panose="020B0604020202020204" pitchFamily="34" charset="0"/>
              </a:rPr>
              <a:t>gazdálkodó szervezet kérelmező esetén a gazdálkodó szervezet statisztikai számjelét,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effectLst/>
                <a:latin typeface="Arial" panose="020B0604020202020204" pitchFamily="34" charset="0"/>
              </a:rPr>
              <a:t>a telekalakítással érintett tel(k)</a:t>
            </a:r>
            <a:r>
              <a:rPr lang="hu-HU" sz="2000" b="0" i="0" dirty="0" err="1">
                <a:effectLst/>
                <a:latin typeface="Arial" panose="020B0604020202020204" pitchFamily="34" charset="0"/>
              </a:rPr>
              <a:t>ek</a:t>
            </a:r>
            <a:r>
              <a:rPr lang="hu-HU" sz="2000" b="0" i="0" dirty="0">
                <a:effectLst/>
                <a:latin typeface="Arial" panose="020B0604020202020204" pitchFamily="34" charset="0"/>
              </a:rPr>
              <a:t> helyrajzi számát, a tel(k)</a:t>
            </a:r>
            <a:r>
              <a:rPr lang="hu-HU" sz="2000" b="0" i="0" dirty="0" err="1">
                <a:effectLst/>
                <a:latin typeface="Arial" panose="020B0604020202020204" pitchFamily="34" charset="0"/>
              </a:rPr>
              <a:t>ek</a:t>
            </a:r>
            <a:r>
              <a:rPr lang="hu-HU" sz="2000" b="0" i="0" dirty="0">
                <a:effectLst/>
                <a:latin typeface="Arial" panose="020B0604020202020204" pitchFamily="34" charset="0"/>
              </a:rPr>
              <a:t> fekvése szerinti település megjelölésével,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effectLst/>
                <a:latin typeface="Arial" panose="020B0604020202020204" pitchFamily="34" charset="0"/>
              </a:rPr>
              <a:t>a kérelmezett telekalakítási eljárás típusának (telekalakítási engedélyezési eljárás vagy egyesített telekalakítási eljárás) megjelölését,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effectLst/>
                <a:latin typeface="Arial" panose="020B0604020202020204" pitchFamily="34" charset="0"/>
              </a:rPr>
              <a:t>a telekalakítás célját, amely lehet telekcsoport újraosztása, telekfelosztás,  telekegyesítés, vagy telek-határrendezés,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effectLst/>
                <a:latin typeface="Arial" panose="020B0604020202020204" pitchFamily="34" charset="0"/>
              </a:rPr>
              <a:t>az igazgatási szolgáltatási díj befizetésének igazolását.</a:t>
            </a:r>
          </a:p>
          <a:p>
            <a:pPr marL="0" indent="0">
              <a:buNone/>
            </a:pPr>
            <a:endParaRPr lang="hu-HU" sz="20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9D9913E-97F2-9A71-08C5-A3EB7EBC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369CA9D-86B0-F215-9BC3-3ACD531B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31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F66E6C6-D457-FA21-225F-70C17E61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94131711-6F9E-2175-7D0D-73D4F1C0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F238-9CBB-4D58-9D89-FE5EDBCC3C10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473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B5AF34-B4FD-C588-AFA9-9E764052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Telekalakítási kérelem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E21F7DD-6FD2-C990-FFA6-FF96261F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pic>
        <p:nvPicPr>
          <p:cNvPr id="14" name="Tartalom helye 13">
            <a:extLst>
              <a:ext uri="{FF2B5EF4-FFF2-40B4-BE49-F238E27FC236}">
                <a16:creationId xmlns:a16="http://schemas.microsoft.com/office/drawing/2014/main" id="{B940FD6C-0769-0C14-2C6A-7BCB02B79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47850"/>
            <a:ext cx="3064265" cy="4267200"/>
          </a:xfrm>
          <a:ln>
            <a:noFill/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CFDFD645-55C4-E605-1B2C-A08B3D9D3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9" y="1838060"/>
            <a:ext cx="3104051" cy="45720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CD619B0A-2DA2-0B89-5399-0B96C4FAB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83" y="1796688"/>
            <a:ext cx="3124685" cy="4654815"/>
          </a:xfrm>
          <a:prstGeom prst="rect">
            <a:avLst/>
          </a:prstGeom>
          <a:ln>
            <a:noFill/>
          </a:ln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79B3CF54-A075-2A25-4B2A-55C39CFD8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268" y="1847850"/>
            <a:ext cx="2752444" cy="3827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F404306-89A3-30C4-4DA1-70928890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32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4E2C944-5B47-70AF-A5CD-E9E2BBFD7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B51F4B4A-16B4-53CB-0D15-B6304A70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404-AD19-41F0-BD04-2757809D6536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647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DC11252-A089-2E53-AA0F-DB3FD45F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Telekalakítási kérelem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FAE6ED-EAB5-2B4C-259B-A292DA350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200" dirty="0"/>
              <a:t>Nagy gondot jelent pl. iker épület megosztása esetén, hogy nem szerepel a kötelező mellékletek felsorolásánál annak igazolása, hogy az épület különálló szerkezetekkel rendelkezik. </a:t>
            </a:r>
          </a:p>
          <a:p>
            <a:pPr marL="0" indent="0">
              <a:buNone/>
            </a:pPr>
            <a:r>
              <a:rPr lang="hu-HU" sz="2200" b="1" i="1" dirty="0"/>
              <a:t>85/2000. (XI.8.) 3.§ </a:t>
            </a:r>
          </a:p>
          <a:p>
            <a:pPr marL="0" indent="0">
              <a:buNone/>
            </a:pPr>
            <a:r>
              <a:rPr lang="hu-HU" sz="2200" dirty="0"/>
              <a:t>(5)</a:t>
            </a:r>
            <a:r>
              <a:rPr lang="hu-HU" sz="2200" b="0" i="0" dirty="0">
                <a:effectLst/>
                <a:latin typeface="Fira Sans" panose="020B0503050000020004" pitchFamily="34" charset="0"/>
              </a:rPr>
              <a:t> Ha az építésügyi jogszabályoknak megfelelő telekalakítás a telken álló épületet, melléképítményt részekre osztaná, a telekalakításra engedély csak akkor adható, ha az épületet, melléképítményt elbontják, áthelyezik, vagy ha a kialakuló új telekhatárnak megfelelően határfalakkal, továbbá az épületgépészeti és a villamosenergia-hálózat, a tartószerkezetek, valamint a tetőzet és tetőfedés teljes szétválasztásával és a </a:t>
            </a:r>
            <a:r>
              <a:rPr lang="hu-HU" sz="2200" b="0" i="0" dirty="0" err="1">
                <a:effectLst/>
                <a:latin typeface="Fira Sans" panose="020B0503050000020004" pitchFamily="34" charset="0"/>
              </a:rPr>
              <a:t>közműbecsatlakozások</a:t>
            </a:r>
            <a:r>
              <a:rPr lang="hu-HU" sz="2200" b="0" i="0" dirty="0">
                <a:effectLst/>
                <a:latin typeface="Fira Sans" panose="020B0503050000020004" pitchFamily="34" charset="0"/>
              </a:rPr>
              <a:t> külön-külön bekötésével önálló építményekké alakították át.</a:t>
            </a:r>
            <a:endParaRPr lang="hu-HU" sz="2200" dirty="0"/>
          </a:p>
          <a:p>
            <a:pPr marL="0" indent="0">
              <a:buNone/>
            </a:pPr>
            <a:endParaRPr lang="hu-HU" sz="22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3772F69-B6A1-0790-3E16-7F53F333C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9C397EC-DF6D-3E53-6439-476E1B75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33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F863C9C-5805-D8A1-EA81-C8872B7D4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6DB1759E-ACD6-79F6-BB56-F6FB4EED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AD846-3828-466F-9F4E-C05AB9C26D61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6384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6128DA9-0A57-B803-7F05-571FFCF2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/>
              <a:t>Telekalakítási kérelem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92ADED-E330-AD66-8C73-1481EDD18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200"/>
              <a:t>Javasolt ilyen esetben az igazoló dokumentumok (bontás alatt lévő épület elbontását igazoló fénykép, hatósági bizonyítvány, stb. ) már a kérelem mellékleteként benyújtani!</a:t>
            </a:r>
          </a:p>
          <a:p>
            <a:pPr marL="0" indent="0">
              <a:buNone/>
            </a:pPr>
            <a:r>
              <a:rPr lang="hu-HU" sz="2200"/>
              <a:t>Eljáró Földhivatal továbbítja-e 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99F7FB5-C258-5603-4585-558CC395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0C68A3E-1721-4BE0-740B-1FAACB9B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34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65EB7A8-30D8-02A9-A2D0-9C47E1AE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8BEE6A00-5FD3-17B8-A17B-955EA693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9D79D-0ABD-4960-84F2-08C07D2DE03A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376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7FABA0B-12EC-D54E-05D0-14A577FAF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Telekalakítás célja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98D67E-6D0E-ED19-63CA-D0AE3C492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200" b="1" i="1" dirty="0"/>
              <a:t>telekcsoport újraosztása,</a:t>
            </a:r>
          </a:p>
          <a:p>
            <a:pPr marL="457200" lvl="1" indent="0">
              <a:buNone/>
            </a:pPr>
            <a:r>
              <a:rPr lang="hu-HU" sz="2200" i="1" dirty="0"/>
              <a:t>az az eljárás, amikor </a:t>
            </a:r>
            <a:r>
              <a:rPr lang="hu-HU" sz="2200" b="1" i="1" dirty="0"/>
              <a:t>több egymás melletti</a:t>
            </a:r>
            <a:r>
              <a:rPr lang="hu-HU" sz="2200" i="1" dirty="0"/>
              <a:t> földrészletet összevonunk, és </a:t>
            </a:r>
            <a:r>
              <a:rPr lang="hu-HU" sz="2200" b="1" i="1" dirty="0"/>
              <a:t>újra oszt</a:t>
            </a:r>
            <a:r>
              <a:rPr lang="hu-HU" sz="2200" i="1" dirty="0"/>
              <a:t>juk a területet</a:t>
            </a:r>
          </a:p>
          <a:p>
            <a:pPr marL="0" indent="0">
              <a:buNone/>
            </a:pPr>
            <a:r>
              <a:rPr lang="hu-HU" sz="2200" b="1" i="1" dirty="0"/>
              <a:t>telekfelosztás, telekmegosztás</a:t>
            </a:r>
          </a:p>
          <a:p>
            <a:pPr marL="457200" lvl="1" indent="0">
              <a:buNone/>
            </a:pPr>
            <a:r>
              <a:rPr lang="hu-HU" sz="2200" i="1" dirty="0"/>
              <a:t>az az eljárás, amikor </a:t>
            </a:r>
            <a:r>
              <a:rPr lang="hu-HU" sz="2200" b="1" i="1" dirty="0"/>
              <a:t>egy földrészletet kettő vagy több részre</a:t>
            </a:r>
            <a:r>
              <a:rPr lang="hu-HU" sz="2200" i="1" dirty="0"/>
              <a:t> akarjuk </a:t>
            </a:r>
            <a:r>
              <a:rPr lang="hu-HU" sz="2200" b="1" i="1" dirty="0"/>
              <a:t>megosztani</a:t>
            </a:r>
            <a:r>
              <a:rPr lang="hu-HU" sz="2200" i="1" dirty="0"/>
              <a:t>. A megosztás ingatlan-nyilvántartási átvezetését követően az új telkek önálló földrészletként, saját helyrajzi-számmal fognak szerepelni. </a:t>
            </a:r>
          </a:p>
          <a:p>
            <a:pPr marL="0" indent="0">
              <a:buNone/>
            </a:pPr>
            <a:r>
              <a:rPr lang="hu-HU" sz="2200" b="1" i="1" dirty="0"/>
              <a:t>telekegyesítés,</a:t>
            </a:r>
          </a:p>
          <a:p>
            <a:pPr marL="457200" lvl="1" indent="0">
              <a:buNone/>
            </a:pPr>
            <a:r>
              <a:rPr lang="hu-HU" sz="2200" i="1" dirty="0"/>
              <a:t>a telek megosztással ellentétes művelet, amikor </a:t>
            </a:r>
            <a:r>
              <a:rPr lang="hu-HU" sz="2200" b="1" i="1" dirty="0"/>
              <a:t>kettő vagy több</a:t>
            </a:r>
            <a:r>
              <a:rPr lang="hu-HU" sz="2200" i="1" dirty="0"/>
              <a:t> egymással </a:t>
            </a:r>
            <a:r>
              <a:rPr lang="hu-HU" sz="2200" b="1" i="1" dirty="0"/>
              <a:t>szomszédos</a:t>
            </a:r>
            <a:r>
              <a:rPr lang="hu-HU" sz="2200" i="1" dirty="0"/>
              <a:t> földrészletet összevonunk és a továbbiakban egy helyrajzi számon szerepeltetjük az ingatlan-nyilvántartásban</a:t>
            </a:r>
          </a:p>
          <a:p>
            <a:pPr marL="0" indent="0">
              <a:buNone/>
            </a:pPr>
            <a:r>
              <a:rPr lang="hu-HU" sz="2200" b="1" i="1" dirty="0"/>
              <a:t>telekhatárrendezés</a:t>
            </a:r>
          </a:p>
          <a:p>
            <a:pPr marL="457200" lvl="1" indent="0">
              <a:buNone/>
            </a:pPr>
            <a:r>
              <a:rPr lang="hu-HU" sz="2200" i="1" dirty="0"/>
              <a:t>amikor két vagy több szomszédos földrészletnek </a:t>
            </a:r>
            <a:r>
              <a:rPr lang="hu-HU" sz="2200" b="1" i="1" dirty="0"/>
              <a:t>közös határszakasz</a:t>
            </a:r>
            <a:r>
              <a:rPr lang="hu-HU" sz="2200" i="1" dirty="0"/>
              <a:t>át </a:t>
            </a:r>
            <a:r>
              <a:rPr lang="hu-HU" sz="2200" b="1" i="1" dirty="0"/>
              <a:t>módosít</a:t>
            </a:r>
            <a:r>
              <a:rPr lang="hu-HU" sz="2200" i="1" dirty="0"/>
              <a:t>juk, valamilyen megállapodásnak megfelelően.  A földrészletek </a:t>
            </a:r>
            <a:r>
              <a:rPr lang="hu-HU" sz="2200" b="1" i="1" dirty="0"/>
              <a:t>helyrajzi szám</a:t>
            </a:r>
            <a:r>
              <a:rPr lang="hu-HU" sz="2200" i="1" dirty="0"/>
              <a:t>a és </a:t>
            </a:r>
            <a:r>
              <a:rPr lang="hu-HU" sz="2200" b="1" i="1" dirty="0"/>
              <a:t>darabszám</a:t>
            </a:r>
            <a:r>
              <a:rPr lang="hu-HU" sz="2200" i="1" dirty="0"/>
              <a:t>a </a:t>
            </a:r>
            <a:r>
              <a:rPr lang="hu-HU" sz="2200" b="1" i="1" dirty="0"/>
              <a:t>változatlan</a:t>
            </a:r>
            <a:r>
              <a:rPr lang="hu-HU" sz="2200" i="1" dirty="0"/>
              <a:t> marad (pl. egy soktöréses földrészlet határ kiegyenesítése).</a:t>
            </a:r>
          </a:p>
          <a:p>
            <a:endParaRPr lang="hu-HU" sz="17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7FBCC0D-54F7-72F3-993A-076FCD37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C3CFD58-1793-075C-B8F2-3D01A418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35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A1FE2B5-B38A-55AD-94B1-FE00FAB38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4CE523C0-FD0A-8560-1D9D-E121874B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76AE-A6CF-4A76-8DF2-26B48F16A89D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628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075140B-5374-3660-0F24-9C155454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hu-HU" sz="5400"/>
              <a:t>KÉRDÉS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2FEB20-7D2A-483C-DCBA-73A1FAF1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200"/>
              <a:t>Telekalakítás szakkérdés esetén a rendezési tervnek való megfelelőség vizsgálatát ki végzi?</a:t>
            </a:r>
          </a:p>
          <a:p>
            <a:pPr marL="0" indent="0">
              <a:buNone/>
            </a:pPr>
            <a:endParaRPr lang="hu-HU" sz="2200"/>
          </a:p>
          <a:p>
            <a:pPr marL="0" indent="0">
              <a:buNone/>
            </a:pPr>
            <a:r>
              <a:rPr lang="hu-HU" sz="2200"/>
              <a:t>A., települési jegyző</a:t>
            </a:r>
          </a:p>
          <a:p>
            <a:pPr marL="0" indent="0">
              <a:buNone/>
            </a:pPr>
            <a:r>
              <a:rPr lang="hu-HU" sz="2200"/>
              <a:t>B., állami főépítész</a:t>
            </a:r>
          </a:p>
          <a:p>
            <a:pPr marL="0" indent="0">
              <a:buNone/>
            </a:pPr>
            <a:r>
              <a:rPr lang="hu-HU" sz="2200"/>
              <a:t>C., főispán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AA24135-2EB6-BD99-36D1-EE86ECDA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68341"/>
            <a:ext cx="4863364" cy="4696484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E1629C7-92DD-F4B4-0302-4ED78244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DC59227-B37F-069A-980C-DE434AD7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36</a:t>
            </a:fld>
            <a:endParaRPr lang="hu-HU"/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312AA415-C055-6990-EFC1-492AA25A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40B-F376-4E4E-A793-073A5BBCB3D6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3675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9D0A39D-0241-EBAD-B45C-4EE0BBAD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hu-HU" sz="5400"/>
              <a:t>Válasz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178292-A638-63B1-A167-75D1BA75C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u-HU" sz="2200"/>
          </a:p>
          <a:p>
            <a:pPr marL="0" indent="0">
              <a:buNone/>
            </a:pPr>
            <a:endParaRPr lang="hu-HU" sz="2200"/>
          </a:p>
          <a:p>
            <a:pPr marL="0" indent="0">
              <a:buNone/>
            </a:pPr>
            <a:r>
              <a:rPr lang="hu-HU" sz="2200"/>
              <a:t>2021 december 22-én hatályba lépett kormányrendelet-módosítás alapján a telekalakítási eljárásokban a Kormányhivatal </a:t>
            </a:r>
            <a:r>
              <a:rPr lang="hu-HU" sz="2200" b="1"/>
              <a:t>Állami Főépítész</a:t>
            </a:r>
            <a:r>
              <a:rPr lang="hu-HU" sz="2200"/>
              <a:t>i Irodájához került a rendezési tervnek való megfelelőség vizsgálata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E654B8A-FC3E-A77D-F27E-B483FC2F5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67855"/>
            <a:ext cx="4863867" cy="469697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2F74402-6C5F-DE31-E2D3-31B779DE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EB021E7-AF13-1D53-16E1-A0C796EE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37</a:t>
            </a:fld>
            <a:endParaRPr lang="hu-HU"/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154C35A3-F9C7-A449-8392-D9D013E6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684B-71CE-4CAD-85D1-A4773DD2FD0C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251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19E8235-AA0D-8F64-69FF-8F11AB64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hu-HU" sz="3400" b="1"/>
              <a:t>O</a:t>
            </a:r>
            <a:r>
              <a:rPr lang="hu-HU" sz="3400"/>
              <a:t>rszágos </a:t>
            </a:r>
            <a:r>
              <a:rPr lang="hu-HU" sz="3400" b="1"/>
              <a:t>T</a:t>
            </a:r>
            <a:r>
              <a:rPr lang="hu-HU" sz="3400"/>
              <a:t>elepülésrendezési és </a:t>
            </a:r>
            <a:r>
              <a:rPr lang="hu-HU" sz="3400" b="1"/>
              <a:t>É</a:t>
            </a:r>
            <a:r>
              <a:rPr lang="hu-HU" sz="3400"/>
              <a:t>pítési </a:t>
            </a:r>
            <a:r>
              <a:rPr lang="hu-HU" sz="3400" b="1"/>
              <a:t>K</a:t>
            </a:r>
            <a:r>
              <a:rPr lang="hu-HU" sz="3400"/>
              <a:t>övetelmények (OTÉK) </a:t>
            </a:r>
            <a:br>
              <a:rPr lang="hu-HU" sz="3400"/>
            </a:br>
            <a:r>
              <a:rPr lang="hu-HU" sz="3400"/>
              <a:t>253/1997.(XII.20.) Korm. rendelet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08B126-D12D-8053-8244-D061CA0C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hu-HU" sz="2400" b="0" i="1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hu-HU" sz="24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400" b="0" i="1" dirty="0">
                <a:effectLst/>
                <a:latin typeface="Arial" panose="020B0604020202020204" pitchFamily="34" charset="0"/>
              </a:rPr>
              <a:t>többször módosított 253/1997. (XII. 20.) Korm. rendelettel kihirdetett szabályzat, amelyben a Kormány az </a:t>
            </a:r>
            <a:r>
              <a:rPr lang="hu-HU" sz="2400" b="1" i="1" dirty="0">
                <a:effectLst/>
                <a:latin typeface="Arial" panose="020B0604020202020204" pitchFamily="34" charset="0"/>
              </a:rPr>
              <a:t>épített környezet alakításáról és védelméről</a:t>
            </a:r>
            <a:r>
              <a:rPr lang="hu-HU" sz="2400" b="0" i="1" dirty="0">
                <a:effectLst/>
                <a:latin typeface="Arial" panose="020B0604020202020204" pitchFamily="34" charset="0"/>
              </a:rPr>
              <a:t> szóló 1997. évi LXXVIII. törvényben (</a:t>
            </a:r>
            <a:r>
              <a:rPr lang="hu-HU" sz="2400" b="0" i="1" dirty="0" err="1">
                <a:effectLst/>
                <a:latin typeface="Arial" panose="020B0604020202020204" pitchFamily="34" charset="0"/>
              </a:rPr>
              <a:t>Étv</a:t>
            </a:r>
            <a:r>
              <a:rPr lang="hu-HU" sz="2400" b="0" i="1" dirty="0">
                <a:effectLst/>
                <a:latin typeface="Arial" panose="020B0604020202020204" pitchFamily="34" charset="0"/>
              </a:rPr>
              <a:t>.) foglalt felhatalmazás</a:t>
            </a:r>
            <a:r>
              <a:rPr lang="hu-HU" sz="2400" b="0" i="1" baseline="30000" dirty="0">
                <a:effectLst/>
                <a:latin typeface="Arial" panose="020B0604020202020204" pitchFamily="34" charset="0"/>
              </a:rPr>
              <a:t> </a:t>
            </a:r>
            <a:r>
              <a:rPr lang="hu-HU" sz="2400" b="0" i="1" dirty="0">
                <a:effectLst/>
                <a:latin typeface="Arial" panose="020B0604020202020204" pitchFamily="34" charset="0"/>
              </a:rPr>
              <a:t>alapján meghatározta az országos településrendezési és építési követelményeket és elrendelte azok kötelező alkalmazását</a:t>
            </a:r>
            <a:endParaRPr lang="hu-HU" sz="2400" i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08C1190-E4B3-7E17-ACF8-614D974F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35BA685-FDED-811B-F1F7-0A6F7439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38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4AE8677-CEA8-E824-BC5F-479E769B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DDC086C2-4F2D-0AEA-F4C2-5807C939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54F26-2174-4AC7-8AE2-25EE539AEA4E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54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16EABA-3FA9-F80A-4F90-262D66432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3400" b="1"/>
              <a:t>O</a:t>
            </a:r>
            <a:r>
              <a:rPr lang="hu-HU" sz="3400"/>
              <a:t>rszágos </a:t>
            </a:r>
            <a:r>
              <a:rPr lang="hu-HU" sz="3400" b="1"/>
              <a:t>T</a:t>
            </a:r>
            <a:r>
              <a:rPr lang="hu-HU" sz="3400"/>
              <a:t>elepülésrendezési és </a:t>
            </a:r>
            <a:r>
              <a:rPr lang="hu-HU" sz="3400" b="1"/>
              <a:t>É</a:t>
            </a:r>
            <a:r>
              <a:rPr lang="hu-HU" sz="3400"/>
              <a:t>pítési </a:t>
            </a:r>
            <a:r>
              <a:rPr lang="hu-HU" sz="3400" b="1"/>
              <a:t>K</a:t>
            </a:r>
            <a:r>
              <a:rPr lang="hu-HU" sz="3400"/>
              <a:t>övetelmények (OTÉK) 253/1997.(XII.20.) Korm. rendelet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3BCB4F-C7EB-91AD-A4FE-3EE9A3C4A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hu-HU" sz="2200" b="1" i="1" u="none" strike="noStrike" dirty="0">
                <a:effectLst/>
                <a:latin typeface="Fira Sans" panose="020B0503050000020004" pitchFamily="34" charset="0"/>
              </a:rPr>
              <a:t>I. Fejezet</a:t>
            </a:r>
            <a:endParaRPr lang="hu-HU" sz="2200" b="1" i="1" dirty="0">
              <a:effectLst/>
              <a:latin typeface="Fira Sans" panose="020B0503050000020004" pitchFamily="34" charset="0"/>
            </a:endParaRPr>
          </a:p>
          <a:p>
            <a:r>
              <a:rPr lang="hu-HU" sz="2200" b="1" i="1" u="none" strike="noStrike" dirty="0">
                <a:effectLst/>
                <a:latin typeface="Fira Sans" panose="020B0503050000020004" pitchFamily="34" charset="0"/>
              </a:rPr>
              <a:t>ÁLTALÁNOS RENDELKEZÉSEK</a:t>
            </a:r>
            <a:endParaRPr lang="hu-HU" sz="2200" b="1" i="1" dirty="0"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200" b="1" i="0" dirty="0">
                <a:effectLst/>
                <a:latin typeface="Fira Sans" panose="020B0503050000020004" pitchFamily="34" charset="0"/>
              </a:rPr>
              <a:t>1. § </a:t>
            </a:r>
            <a:r>
              <a:rPr lang="hu-HU" sz="2200" b="0" i="0" dirty="0">
                <a:effectLst/>
                <a:latin typeface="Fira Sans" panose="020B0503050000020004" pitchFamily="34" charset="0"/>
              </a:rPr>
              <a:t>(1) Területet használni, építmény elhelyezésére felhasználni, </a:t>
            </a:r>
            <a:r>
              <a:rPr lang="hu-HU" sz="2200" b="1" i="0" dirty="0">
                <a:effectLst/>
                <a:latin typeface="Fira Sans" panose="020B0503050000020004" pitchFamily="34" charset="0"/>
              </a:rPr>
              <a:t>telket alakítani</a:t>
            </a:r>
            <a:r>
              <a:rPr lang="hu-HU" sz="2200" b="0" i="0" dirty="0">
                <a:effectLst/>
                <a:latin typeface="Fira Sans" panose="020B0503050000020004" pitchFamily="34" charset="0"/>
              </a:rPr>
              <a:t>, építés alapjául szolgáló tervet elkészíteni, építményt építeni, átalakítani, bővíteni, felújítani, helyreállítani, korszerűsíteni, elmozdítani vagy lebontani, továbbá az építmény rendeltetését megváltoztatni </a:t>
            </a:r>
            <a:r>
              <a:rPr lang="hu-HU" sz="2200" b="1" i="0" dirty="0">
                <a:effectLst/>
                <a:latin typeface="Fira Sans" panose="020B0503050000020004" pitchFamily="34" charset="0"/>
              </a:rPr>
              <a:t>e rendelet</a:t>
            </a:r>
            <a:r>
              <a:rPr lang="hu-HU" sz="2200" b="0" i="0" dirty="0">
                <a:effectLst/>
                <a:latin typeface="Fira Sans" panose="020B0503050000020004" pitchFamily="34" charset="0"/>
              </a:rPr>
              <a:t>, valamint a </a:t>
            </a:r>
            <a:r>
              <a:rPr lang="hu-HU" sz="2200" b="1" i="0" dirty="0">
                <a:effectLst/>
                <a:latin typeface="Fira Sans" panose="020B0503050000020004" pitchFamily="34" charset="0"/>
              </a:rPr>
              <a:t>Helyi Építési Szabályzat </a:t>
            </a:r>
            <a:r>
              <a:rPr lang="hu-HU" sz="2200" b="0" i="0" dirty="0">
                <a:effectLst/>
                <a:latin typeface="Fira Sans" panose="020B0503050000020004" pitchFamily="34" charset="0"/>
              </a:rPr>
              <a:t>rendelkezései szerint szabad.</a:t>
            </a:r>
          </a:p>
          <a:p>
            <a:endParaRPr lang="hu-HU" sz="22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987F167-F072-B21E-93F3-A88B0673F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9516FDD-4056-B432-1079-EF8CEE95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39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5F3163-41A7-0A91-9F8D-1B8474F4F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53FD73AF-376B-5BED-2975-024729DC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914E-D981-4C20-80C3-4E2034C12168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080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CDA8CE-A688-41BB-9546-C3482631DAC6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4BC60B6A-3B15-6EC9-7C3F-517D2299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2071688"/>
            <a:ext cx="6713537" cy="411956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Településfejlesztési koncepció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Integrált településfejlesztési stratégia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Településszerkezeti terv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Helyi építési szabályzat (HÉSZ)</a:t>
            </a:r>
          </a:p>
          <a:p>
            <a:pPr marL="0" indent="0" algn="ctr">
              <a:buNone/>
            </a:pPr>
            <a:r>
              <a:rPr lang="hu-HU" dirty="0"/>
              <a:t>helyettük</a:t>
            </a:r>
          </a:p>
          <a:p>
            <a:r>
              <a:rPr lang="hu-HU" dirty="0"/>
              <a:t>Településfejlesztési terv</a:t>
            </a:r>
          </a:p>
          <a:p>
            <a:r>
              <a:rPr lang="hu-HU" dirty="0"/>
              <a:t>Településrendezési terv</a:t>
            </a:r>
          </a:p>
          <a:p>
            <a:pPr marL="0" indent="0" algn="ctr">
              <a:buNone/>
            </a:pPr>
            <a:endParaRPr lang="hu-HU" sz="2000" dirty="0"/>
          </a:p>
          <a:p>
            <a:pPr marL="0" indent="0" algn="ctr">
              <a:buNone/>
            </a:pPr>
            <a:r>
              <a:rPr lang="hu-HU" sz="2000" b="1" i="1" dirty="0"/>
              <a:t>2021. Évi XXXIX törvény </a:t>
            </a:r>
            <a:r>
              <a:rPr lang="hu-HU" sz="2000" i="1" dirty="0"/>
              <a:t>az </a:t>
            </a:r>
            <a:r>
              <a:rPr lang="hu-HU" sz="1800" i="1" dirty="0"/>
              <a:t>1997. Évi LXXVIII törvény módosítása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E53F7F5A-329E-3BDC-9031-3293ED027619}"/>
              </a:ext>
            </a:extLst>
          </p:cNvPr>
          <p:cNvSpPr/>
          <p:nvPr/>
        </p:nvSpPr>
        <p:spPr>
          <a:xfrm>
            <a:off x="6652470" y="4462943"/>
            <a:ext cx="3582099" cy="7466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TELEPÜLÉS TERV</a:t>
            </a:r>
          </a:p>
          <a:p>
            <a:pPr algn="ctr"/>
            <a:r>
              <a:rPr lang="hu-HU" dirty="0"/>
              <a:t>2027 július 1.-ig kell elkészülnie</a:t>
            </a:r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D27444F9-6762-01F3-7D7F-40B40449C439}"/>
              </a:ext>
            </a:extLst>
          </p:cNvPr>
          <p:cNvSpPr/>
          <p:nvPr/>
        </p:nvSpPr>
        <p:spPr>
          <a:xfrm>
            <a:off x="4983061" y="4655890"/>
            <a:ext cx="1006678" cy="31878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167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A8B9D3F-FA0B-9401-4437-3D0F924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3400" b="1" dirty="0"/>
              <a:t>O</a:t>
            </a:r>
            <a:r>
              <a:rPr lang="hu-HU" sz="3400" dirty="0"/>
              <a:t>rszágos </a:t>
            </a:r>
            <a:r>
              <a:rPr lang="hu-HU" sz="3400" b="1" dirty="0"/>
              <a:t>T</a:t>
            </a:r>
            <a:r>
              <a:rPr lang="hu-HU" sz="3400" dirty="0"/>
              <a:t>elepülésrendezési és </a:t>
            </a:r>
            <a:r>
              <a:rPr lang="hu-HU" sz="3400" b="1" dirty="0"/>
              <a:t>É</a:t>
            </a:r>
            <a:r>
              <a:rPr lang="hu-HU" sz="3400" dirty="0"/>
              <a:t>pítési </a:t>
            </a:r>
            <a:r>
              <a:rPr lang="hu-HU" sz="3400" b="1" dirty="0"/>
              <a:t>K</a:t>
            </a:r>
            <a:r>
              <a:rPr lang="hu-HU" sz="3400" dirty="0"/>
              <a:t>övetelmények (OTÉK) 253/1997.(XII.20.) Korm. rendelet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A9C598-7997-18BA-3996-BB09D37E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i="0" dirty="0">
                <a:effectLst/>
                <a:latin typeface="Fira Sans" panose="020B0503050000020004" pitchFamily="34" charset="0"/>
              </a:rPr>
              <a:t>TELEPÜLÉSKÉP, TELEPÜLÉSI KÖRNYEZET</a:t>
            </a:r>
          </a:p>
          <a:p>
            <a:pPr marL="0" indent="0">
              <a:buNone/>
            </a:pPr>
            <a:endParaRPr lang="hu-HU" sz="2000" b="1" i="0" dirty="0"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§ A telek alakítása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valamint az építmény tervezése, elhelyezése, építése, átalakítása, bővítése, felújítása, helyreállítása, korszerűsítése, elmozdítása vagy lebontása, továbbá az építmény rendeltetésének megváltoztatása során gondoskodni kell</a:t>
            </a:r>
          </a:p>
          <a:p>
            <a:pPr marL="0" indent="0">
              <a:buNone/>
            </a:pP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 </a:t>
            </a: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település és a táj szerves kapcsolatáról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az építmény környezetbe illeszkedő elhelyezéséről, a település ökológiai rendszerének védelméről,</a:t>
            </a:r>
          </a:p>
          <a:p>
            <a:pPr marL="0" indent="0">
              <a:buNone/>
            </a:pP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 a település, a településrész </a:t>
            </a: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értéket képviselő 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építészeti </a:t>
            </a:r>
            <a:r>
              <a:rPr lang="hu-HU" sz="2000" b="1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arculat</a:t>
            </a:r>
            <a:r>
              <a:rPr lang="hu-HU" sz="2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ának</a:t>
            </a: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megőrzéséről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 a település építészeti értékeinek megóvásáról, és az építészeti </a:t>
            </a: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minőség emeléséről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és</a:t>
            </a:r>
          </a:p>
          <a:p>
            <a:pPr marL="0" indent="0">
              <a:buNone/>
            </a:pP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 a </a:t>
            </a: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településrendezési tervben meghatározottak szerint 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építészeti és régészeti örökség, a </a:t>
            </a: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tájrészletek látványának 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(rálátás), valamint a telekről feltáruló kilátás </a:t>
            </a:r>
            <a:r>
              <a:rPr lang="hu-HU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védelméről</a:t>
            </a:r>
            <a:r>
              <a:rPr lang="hu-H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annak mértékéig, hogy az érintett telek szabályos beépítését ne akadályozza.</a:t>
            </a:r>
          </a:p>
          <a:p>
            <a:pPr marL="0" indent="0">
              <a:buNone/>
            </a:pPr>
            <a:endParaRPr lang="hu-HU" sz="2000" b="1" i="0" dirty="0"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endParaRPr lang="hu-HU" sz="20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819E5FD-ADE9-051F-E2E4-522B2197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A8C18F2-92F7-45C4-AD70-28DD9580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40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698F5D5-5708-EAFE-EB0A-645C1C47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FF7FFA7D-8980-D6E4-F7F4-2E4BB5EF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C35C-B280-4C1C-90A4-E31648136C4C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43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A8B9D3F-FA0B-9401-4437-3D0F924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3000" b="1" dirty="0"/>
              <a:t>O</a:t>
            </a:r>
            <a:r>
              <a:rPr lang="hu-HU" sz="3000" dirty="0"/>
              <a:t>rszágos </a:t>
            </a:r>
            <a:r>
              <a:rPr lang="hu-HU" sz="3000" b="1" dirty="0"/>
              <a:t>T</a:t>
            </a:r>
            <a:r>
              <a:rPr lang="hu-HU" sz="3000" dirty="0"/>
              <a:t>elepülésrendezési és </a:t>
            </a:r>
            <a:r>
              <a:rPr lang="hu-HU" sz="3000" b="1" dirty="0"/>
              <a:t>É</a:t>
            </a:r>
            <a:r>
              <a:rPr lang="hu-HU" sz="3000" dirty="0"/>
              <a:t>pítési </a:t>
            </a:r>
            <a:r>
              <a:rPr lang="hu-HU" sz="3000" b="1" dirty="0"/>
              <a:t>K</a:t>
            </a:r>
            <a:r>
              <a:rPr lang="hu-HU" sz="3000" dirty="0"/>
              <a:t>övetelmények (OTÉK) 253/1997.(XII.20.) Korm. rendelet 1. számú melléklet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A9C598-7997-18BA-3996-BB09D37E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b="1" i="0" dirty="0">
                <a:effectLst/>
                <a:latin typeface="Fira Sans" panose="020B0503050000020004" pitchFamily="34" charset="0"/>
              </a:rPr>
              <a:t>Fogalommeghatározások</a:t>
            </a:r>
          </a:p>
          <a:p>
            <a:pPr marL="0" indent="0">
              <a:buNone/>
            </a:pPr>
            <a:endParaRPr lang="hu-HU" sz="1500" b="1" i="0" dirty="0"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Építési telek: 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a telek,</a:t>
            </a:r>
          </a:p>
          <a:p>
            <a:r>
              <a:rPr lang="hu-H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hu-HU" sz="24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amely beépítésre szánt területen,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építési övezet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 fekszik,</a:t>
            </a:r>
          </a:p>
          <a:p>
            <a:r>
              <a:rPr lang="hu-H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 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építési szabályoknak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megfelelően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kialakított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 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közterületnek gépjármű-közlekedésre alkalmas részéről az adott közterületre vonatkozó jogszabályi előírások szerint, vagy önálló helyrajzi számon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ként nyilvántartott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magánút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ról gépjárművel közvetlenül, zöldfelület, illetve termőföld sérelme nélkül </a:t>
            </a:r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megközelíthető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és</a:t>
            </a:r>
          </a:p>
          <a:p>
            <a:r>
              <a:rPr lang="hu-H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 </a:t>
            </a:r>
            <a:r>
              <a:rPr lang="hu-H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amelynek a közterülettel vagy magánúttal közös határvonala legalább 3,00 m.</a:t>
            </a:r>
          </a:p>
          <a:p>
            <a:pPr marL="0" indent="0">
              <a:buNone/>
            </a:pPr>
            <a:endParaRPr lang="hu-HU" sz="15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819E5FD-ADE9-051F-E2E4-522B2197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69E4159-8087-7646-9B6A-DA208A7A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41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506BD51-FD50-5CF4-16C2-3E70E8C4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0543D656-9BAF-56CA-C67E-B8E3884A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5E8C-C4EF-42CB-A76F-AD8C23072811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4987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A8B9D3F-FA0B-9401-4437-3D0F924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3000" b="1" dirty="0"/>
              <a:t>O</a:t>
            </a:r>
            <a:r>
              <a:rPr lang="hu-HU" sz="3000" dirty="0"/>
              <a:t>rszágos </a:t>
            </a:r>
            <a:r>
              <a:rPr lang="hu-HU" sz="3000" b="1" dirty="0"/>
              <a:t>T</a:t>
            </a:r>
            <a:r>
              <a:rPr lang="hu-HU" sz="3000" dirty="0"/>
              <a:t>elepülésrendezési és </a:t>
            </a:r>
            <a:r>
              <a:rPr lang="hu-HU" sz="3000" b="1" dirty="0"/>
              <a:t>É</a:t>
            </a:r>
            <a:r>
              <a:rPr lang="hu-HU" sz="3000" dirty="0"/>
              <a:t>pítési </a:t>
            </a:r>
            <a:r>
              <a:rPr lang="hu-HU" sz="3000" b="1" dirty="0"/>
              <a:t>K</a:t>
            </a:r>
            <a:r>
              <a:rPr lang="hu-HU" sz="3000" dirty="0"/>
              <a:t>övetelmények (OTÉK) 253/1997.(XII.20.) Korm. rendelet 1. számú melléklet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A9C598-7997-18BA-3996-BB09D37E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i="0" dirty="0">
                <a:effectLst/>
                <a:latin typeface="Fira Sans" panose="020B0503050000020004" pitchFamily="34" charset="0"/>
              </a:rPr>
              <a:t>Fogalommeghatározások</a:t>
            </a:r>
          </a:p>
          <a:p>
            <a:pPr marL="0" indent="0">
              <a:buNone/>
            </a:pPr>
            <a:endParaRPr lang="hu-HU" sz="1500" b="1" i="0" dirty="0"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Építési vonal: 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építési hely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en belül vagy annak határvonalán a helyi építési szabályzatban meghatározott olyan vonal (vonalak), amelyre (amelyekre) az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épületet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helyi építési szabályzatban meghatározottak szerint kötelezően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helyezni kell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hu-HU" sz="15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819E5FD-ADE9-051F-E2E4-522B2197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69E4159-8087-7646-9B6A-DA208A7A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42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506BD51-FD50-5CF4-16C2-3E70E8C4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0543D656-9BAF-56CA-C67E-B8E3884A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5E8C-C4EF-42CB-A76F-AD8C23072811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2504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A8B9D3F-FA0B-9401-4437-3D0F924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3000" b="1" dirty="0"/>
              <a:t>O</a:t>
            </a:r>
            <a:r>
              <a:rPr lang="hu-HU" sz="3000" dirty="0"/>
              <a:t>rszágos </a:t>
            </a:r>
            <a:r>
              <a:rPr lang="hu-HU" sz="3000" b="1" dirty="0"/>
              <a:t>T</a:t>
            </a:r>
            <a:r>
              <a:rPr lang="hu-HU" sz="3000" dirty="0"/>
              <a:t>elepülésrendezési és </a:t>
            </a:r>
            <a:r>
              <a:rPr lang="hu-HU" sz="3000" b="1" dirty="0"/>
              <a:t>É</a:t>
            </a:r>
            <a:r>
              <a:rPr lang="hu-HU" sz="3000" dirty="0"/>
              <a:t>pítési </a:t>
            </a:r>
            <a:r>
              <a:rPr lang="hu-HU" sz="3000" b="1" dirty="0"/>
              <a:t>K</a:t>
            </a:r>
            <a:r>
              <a:rPr lang="hu-HU" sz="3000" dirty="0"/>
              <a:t>övetelmények (OTÉK) 253/1997.(XII.20.) Korm. rendelet 1. számú melléklet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A9C598-7997-18BA-3996-BB09D37E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i="0" dirty="0">
                <a:effectLst/>
                <a:latin typeface="Fira Sans" panose="020B0503050000020004" pitchFamily="34" charset="0"/>
              </a:rPr>
              <a:t>Fogalommeghatározások</a:t>
            </a:r>
          </a:p>
          <a:p>
            <a:pPr marL="0" indent="0">
              <a:buNone/>
            </a:pPr>
            <a:endParaRPr lang="hu-HU" sz="1500" b="1" i="0" dirty="0"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Előkert: 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az építési teleknek a közterület vagy a magánút felőli határvonala (homlokvonala), és az építési határvonal (előkerti határvonal), valamint az oldalkert által határolt rész</a:t>
            </a:r>
          </a:p>
          <a:p>
            <a:pPr marL="0" indent="0">
              <a:buNone/>
            </a:pPr>
            <a:endParaRPr lang="hu-H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Oldalkert: </a:t>
            </a:r>
            <a:r>
              <a:rPr lang="hu-HU" sz="1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az építési teleknek a szomszédos telekkel közös oldalhatára és az e felé eső építési határvonal között fekvő rész</a:t>
            </a:r>
          </a:p>
          <a:p>
            <a:pPr marL="0" indent="0">
              <a:buNone/>
            </a:pPr>
            <a:endParaRPr lang="hu-H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Hátsókert: </a:t>
            </a:r>
            <a:r>
              <a:rPr lang="hu-HU" sz="1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az építési telek hátsó telekhatára és az e felé meghatározott építési határvonal által határolt rész</a:t>
            </a:r>
          </a:p>
          <a:p>
            <a:pPr marL="0" indent="0">
              <a:buNone/>
            </a:pPr>
            <a:endParaRPr lang="hu-H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5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5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819E5FD-ADE9-051F-E2E4-522B2197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69E4159-8087-7646-9B6A-DA208A7A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43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506BD51-FD50-5CF4-16C2-3E70E8C4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0543D656-9BAF-56CA-C67E-B8E3884A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5E8C-C4EF-42CB-A76F-AD8C23072811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7650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diagram látható&#10;&#10;Automatikusan generált leírás">
            <a:extLst>
              <a:ext uri="{FF2B5EF4-FFF2-40B4-BE49-F238E27FC236}">
                <a16:creationId xmlns:a16="http://schemas.microsoft.com/office/drawing/2014/main" id="{A2FABCA5-BD84-F39D-F68B-0FC1C3FDB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16" y="0"/>
            <a:ext cx="7461368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77D1345-3811-BE36-A915-380C801EC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0" y="6453091"/>
            <a:ext cx="4114800" cy="365125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E4BB6124-77F7-C2BB-3B93-2EEB374F396F}"/>
              </a:ext>
            </a:extLst>
          </p:cNvPr>
          <p:cNvSpPr/>
          <p:nvPr/>
        </p:nvSpPr>
        <p:spPr>
          <a:xfrm>
            <a:off x="10262681" y="3628417"/>
            <a:ext cx="1157591" cy="5232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Gáz védőtávolság</a:t>
            </a: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4366DC69-E9A3-C402-AB6A-1B1843563BBF}"/>
              </a:ext>
            </a:extLst>
          </p:cNvPr>
          <p:cNvCxnSpPr/>
          <p:nvPr/>
        </p:nvCxnSpPr>
        <p:spPr>
          <a:xfrm flipH="1">
            <a:off x="7957225" y="3900790"/>
            <a:ext cx="2304000" cy="1476000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3F199A98-2D64-0E90-2DAF-0041E57ECCDA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096000" y="2818125"/>
            <a:ext cx="2869661" cy="407905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églalap 13">
            <a:extLst>
              <a:ext uri="{FF2B5EF4-FFF2-40B4-BE49-F238E27FC236}">
                <a16:creationId xmlns:a16="http://schemas.microsoft.com/office/drawing/2014/main" id="{D489BC82-3C1C-F099-BACA-EBED13123975}"/>
              </a:ext>
            </a:extLst>
          </p:cNvPr>
          <p:cNvSpPr/>
          <p:nvPr/>
        </p:nvSpPr>
        <p:spPr>
          <a:xfrm>
            <a:off x="8965661" y="2556515"/>
            <a:ext cx="1157591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oldalkert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058F137F-1830-CD2C-E045-F20D4ED5708E}"/>
              </a:ext>
            </a:extLst>
          </p:cNvPr>
          <p:cNvSpPr/>
          <p:nvPr/>
        </p:nvSpPr>
        <p:spPr>
          <a:xfrm>
            <a:off x="911157" y="1747736"/>
            <a:ext cx="1157591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övezethatár</a:t>
            </a:r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9095DB1D-C3C5-DAAF-E005-7F1043F73FF3}"/>
              </a:ext>
            </a:extLst>
          </p:cNvPr>
          <p:cNvCxnSpPr>
            <a:cxnSpLocks/>
          </p:cNvCxnSpPr>
          <p:nvPr/>
        </p:nvCxnSpPr>
        <p:spPr>
          <a:xfrm>
            <a:off x="2068748" y="2135110"/>
            <a:ext cx="2454614" cy="42140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églalap 18">
            <a:extLst>
              <a:ext uri="{FF2B5EF4-FFF2-40B4-BE49-F238E27FC236}">
                <a16:creationId xmlns:a16="http://schemas.microsoft.com/office/drawing/2014/main" id="{C876093D-B487-F62F-3216-E653818C68EC}"/>
              </a:ext>
            </a:extLst>
          </p:cNvPr>
          <p:cNvSpPr/>
          <p:nvPr/>
        </p:nvSpPr>
        <p:spPr>
          <a:xfrm>
            <a:off x="8965661" y="1828232"/>
            <a:ext cx="1157591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hátsókert</a:t>
            </a:r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20CCA673-ACFC-5156-8773-DEDDFB4D4B76}"/>
              </a:ext>
            </a:extLst>
          </p:cNvPr>
          <p:cNvCxnSpPr>
            <a:cxnSpLocks/>
          </p:cNvCxnSpPr>
          <p:nvPr/>
        </p:nvCxnSpPr>
        <p:spPr>
          <a:xfrm flipH="1">
            <a:off x="6352162" y="2124393"/>
            <a:ext cx="2553530" cy="693732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0EFBED8-05D0-F399-7E41-DC173D6E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44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D24D8A7-7D9D-DF13-0676-A3E07BE59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511" y="6356350"/>
            <a:ext cx="482851" cy="46628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B9C18281-064F-2628-4CEB-ACD60B59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84"/>
            <a:ext cx="10515600" cy="96739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hu-HU" sz="3000" b="1" dirty="0"/>
              <a:t>O</a:t>
            </a:r>
            <a:r>
              <a:rPr lang="hu-HU" sz="3000" dirty="0"/>
              <a:t>rszágos </a:t>
            </a:r>
            <a:r>
              <a:rPr lang="hu-HU" sz="3000" b="1" dirty="0"/>
              <a:t>T</a:t>
            </a:r>
            <a:r>
              <a:rPr lang="hu-HU" sz="3000" dirty="0"/>
              <a:t>elepülésrendezési és </a:t>
            </a:r>
            <a:r>
              <a:rPr lang="hu-HU" sz="3000" b="1" dirty="0"/>
              <a:t>É</a:t>
            </a:r>
            <a:r>
              <a:rPr lang="hu-HU" sz="3000" dirty="0"/>
              <a:t>pítési </a:t>
            </a:r>
            <a:r>
              <a:rPr lang="hu-HU" sz="3000" b="1" dirty="0"/>
              <a:t>K</a:t>
            </a:r>
            <a:r>
              <a:rPr lang="hu-HU" sz="3000" dirty="0"/>
              <a:t>övetelmények (OTÉK) 253/1997.(XII.20.) Korm. rendelet</a:t>
            </a:r>
          </a:p>
        </p:txBody>
      </p:sp>
      <p:sp>
        <p:nvSpPr>
          <p:cNvPr id="13" name="Dátum helye 12">
            <a:extLst>
              <a:ext uri="{FF2B5EF4-FFF2-40B4-BE49-F238E27FC236}">
                <a16:creationId xmlns:a16="http://schemas.microsoft.com/office/drawing/2014/main" id="{74D0AB8E-C25C-DF1E-BDC2-7B1FCC58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DB8C2-927D-44FD-BFF3-B8BDA3813AE6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93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2D8E904-3EDB-EC07-1223-FA5C1C77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KÉRDÉS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57FDBB-20A3-9C6B-93FC-E18E27FC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200" dirty="0"/>
              <a:t>Melyik elem hiányzott a rajzról?</a:t>
            </a:r>
          </a:p>
          <a:p>
            <a:pPr marL="0" indent="0">
              <a:buNone/>
            </a:pPr>
            <a:endParaRPr lang="hu-HU" sz="2200" dirty="0"/>
          </a:p>
          <a:p>
            <a:pPr marL="514350" indent="-514350">
              <a:buAutoNum type="alphaUcPeriod"/>
            </a:pPr>
            <a:r>
              <a:rPr lang="hu-HU" sz="2200" dirty="0"/>
              <a:t>Oldalkert</a:t>
            </a:r>
          </a:p>
          <a:p>
            <a:pPr marL="514350" indent="-514350">
              <a:buAutoNum type="alphaUcPeriod"/>
            </a:pPr>
            <a:r>
              <a:rPr lang="hu-HU" sz="2200" dirty="0"/>
              <a:t>Hátsókert</a:t>
            </a:r>
          </a:p>
          <a:p>
            <a:pPr marL="514350" indent="-514350">
              <a:buAutoNum type="alphaUcPeriod"/>
            </a:pPr>
            <a:r>
              <a:rPr lang="hu-HU" sz="2200" dirty="0"/>
              <a:t>Előkert</a:t>
            </a:r>
          </a:p>
          <a:p>
            <a:pPr marL="0" indent="0">
              <a:buNone/>
            </a:pPr>
            <a:endParaRPr lang="hu-HU" sz="22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D0A6E4B-712E-781E-D27C-D1E5AB4F9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2223" b="-2"/>
          <a:stretch/>
        </p:blipFill>
        <p:spPr>
          <a:xfrm>
            <a:off x="7675658" y="2422132"/>
            <a:ext cx="3625360" cy="3768356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8CA449-8E03-EC7B-3F23-697E9A59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5E609DC-5DF3-AA50-FAD2-21472906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45</a:t>
            </a:fld>
            <a:endParaRPr 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30BDA66-339D-BB86-307F-852E6395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79A1-6441-48E4-81BB-0F1FF46F998A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4224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1EFE85-B144-CB07-C10D-764E5D00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hu-HU" sz="5400" dirty="0"/>
              <a:t>VÁLASZ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A11A17-BB55-3C51-158B-C59EBA5A8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dirty="0"/>
              <a:t>Hiányzott az előkert!</a:t>
            </a:r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/>
              <a:t>C. </a:t>
            </a:r>
            <a:r>
              <a:rPr lang="hu-HU" sz="2800" dirty="0"/>
              <a:t>Előkert</a:t>
            </a:r>
          </a:p>
          <a:p>
            <a:pPr marL="0" indent="0" algn="ctr">
              <a:buNone/>
            </a:pP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1D4F633-5838-A172-4B22-6BF332632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9" y="1679910"/>
            <a:ext cx="4540724" cy="4384915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2BB130F-F58C-EF1A-3C10-4635AE17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B7AD662-86F5-0DAB-4474-9BCA8D3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46</a:t>
            </a:fld>
            <a:endParaRPr 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CFF45F7-A8D9-6A2E-EBD1-3833FC3C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28AC-2DA8-46DA-BED5-0D8CD1F4E590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9618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4B40278-78F2-2262-2315-7672D8DA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3800" b="1" dirty="0"/>
              <a:t>O</a:t>
            </a:r>
            <a:r>
              <a:rPr lang="hu-HU" sz="3800" dirty="0"/>
              <a:t>rszágos </a:t>
            </a:r>
            <a:r>
              <a:rPr lang="hu-HU" sz="3800" b="1" dirty="0"/>
              <a:t>T</a:t>
            </a:r>
            <a:r>
              <a:rPr lang="hu-HU" sz="3800" dirty="0"/>
              <a:t>elepülésrendezési és </a:t>
            </a:r>
            <a:r>
              <a:rPr lang="hu-HU" sz="3800" b="1" dirty="0"/>
              <a:t>É</a:t>
            </a:r>
            <a:r>
              <a:rPr lang="hu-HU" sz="3800" dirty="0"/>
              <a:t>pítési </a:t>
            </a:r>
            <a:r>
              <a:rPr lang="hu-HU" sz="3800" b="1" dirty="0"/>
              <a:t>K</a:t>
            </a:r>
            <a:r>
              <a:rPr lang="hu-HU" sz="3800" dirty="0"/>
              <a:t>övetelmények (OTÉK) 253/1997.(XII.20.) Korm. rendelet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EEA7C2-EECC-3261-535B-9A51FFC5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előkert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 a telek szélességében végig megy, erősebb mint az oldalkert!</a:t>
            </a:r>
          </a:p>
          <a:p>
            <a:pPr marL="0" indent="0">
              <a:buNone/>
            </a:pP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Amíg a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hátsókert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ben elég sok alárendelt (mellék) épület elhelyezhető, addig az oldal és előkertben már nem!</a:t>
            </a:r>
          </a:p>
          <a:p>
            <a:pPr marL="0" indent="0">
              <a:buNone/>
            </a:pPr>
            <a:endParaRPr lang="hu-H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Ha a hátsó kertben vannak melléképületek, ott is érdemes igazolni, hogy a szomszéd felé megvan a tűztávolság, pl. tűzfal, vagy nincs ablak.</a:t>
            </a:r>
          </a:p>
          <a:p>
            <a:pPr marL="0" indent="0">
              <a:buNone/>
            </a:pPr>
            <a:endParaRPr lang="hu-HU" sz="22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4FD125B-B065-63B3-9915-A9386ED2F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92B08A8-003E-E1A8-B78C-358FDCE0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47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79E1672-CB5E-500A-273D-DCB09AFA0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8E7CB520-EEBA-7D1D-C02E-CDB9D80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BD17-B183-46F3-854F-8155AAB1383F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8891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8846FE-1D0E-0755-1378-BCAA8E06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4600" b="1" dirty="0"/>
              <a:t>H</a:t>
            </a:r>
            <a:r>
              <a:rPr lang="hu-HU" sz="4600" dirty="0"/>
              <a:t>elyi </a:t>
            </a:r>
            <a:r>
              <a:rPr lang="hu-HU" sz="4600" b="1" dirty="0"/>
              <a:t>É</a:t>
            </a:r>
            <a:r>
              <a:rPr lang="hu-HU" sz="4600" dirty="0"/>
              <a:t>pítési </a:t>
            </a:r>
            <a:r>
              <a:rPr lang="hu-HU" sz="4600" b="1" dirty="0"/>
              <a:t>Sz</a:t>
            </a:r>
            <a:r>
              <a:rPr lang="hu-HU" sz="4600" dirty="0"/>
              <a:t>abályzat (HÉSZ)</a:t>
            </a:r>
            <a:br>
              <a:rPr lang="hu-HU" sz="4600" dirty="0"/>
            </a:br>
            <a:r>
              <a:rPr lang="hu-HU" sz="4600" i="1" dirty="0"/>
              <a:t>Jelmagyarázat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91BD1B-AD5A-1812-4D1A-2B2259ABC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200" b="1" i="1" dirty="0"/>
              <a:t>Kötelező tartalmi elemek  </a:t>
            </a:r>
          </a:p>
          <a:p>
            <a:pPr marL="0" indent="0">
              <a:buNone/>
            </a:pPr>
            <a:r>
              <a:rPr lang="hu-HU" sz="2000" b="1" dirty="0"/>
              <a:t>419/2021.(VII.15.) Korm. rendelet</a:t>
            </a:r>
          </a:p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srgbClr val="474747"/>
                </a:solidFill>
                <a:latin typeface="Fira Sans" panose="020B0503050000020004" pitchFamily="34" charset="0"/>
              </a:rPr>
              <a:t>Szabályozási alapelem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szabályozási vonal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építési övezet, övezet határa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építési övezet, övezet jele</a:t>
            </a:r>
          </a:p>
          <a:p>
            <a:pPr marL="0" indent="0">
              <a:buNone/>
            </a:pPr>
            <a:r>
              <a:rPr lang="hu-HU" sz="2000" b="1" i="1" dirty="0">
                <a:solidFill>
                  <a:srgbClr val="474747"/>
                </a:solidFill>
                <a:latin typeface="Fira Sans" panose="020B0503050000020004" pitchFamily="34" charset="0"/>
              </a:rPr>
              <a:t>Szabályozási elemhez tartozó elemek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méretvonal, méretezés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megszüntető jel</a:t>
            </a:r>
          </a:p>
          <a:p>
            <a:pPr marL="0" indent="0">
              <a:buNone/>
            </a:pPr>
            <a:endParaRPr lang="hu-HU" sz="2000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 marL="0" indent="0">
              <a:buNone/>
            </a:pPr>
            <a:endParaRPr lang="hu-HU" sz="2000" i="1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6C0509-9C10-5D6F-B294-0003570B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B867CB8-E25B-134F-7D15-E7D31EB8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48</a:t>
            </a:fld>
            <a:endParaRPr lang="hu-HU"/>
          </a:p>
        </p:txBody>
      </p:sp>
      <p:pic>
        <p:nvPicPr>
          <p:cNvPr id="8" name="Tartalom helye 6">
            <a:extLst>
              <a:ext uri="{FF2B5EF4-FFF2-40B4-BE49-F238E27FC236}">
                <a16:creationId xmlns:a16="http://schemas.microsoft.com/office/drawing/2014/main" id="{F99610F9-0831-5F10-C77E-9EA04061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635" y="2928496"/>
            <a:ext cx="3997658" cy="21454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3C46CEC-AF66-31FA-098C-003292F87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5ABD4DF1-5C22-8406-367C-CA55A09B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5AD4-9526-450B-A900-7E46D2E4E532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02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8846FE-1D0E-0755-1378-BCAA8E06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4600" b="1" dirty="0"/>
              <a:t>H</a:t>
            </a:r>
            <a:r>
              <a:rPr lang="hu-HU" sz="4600" dirty="0"/>
              <a:t>elyi </a:t>
            </a:r>
            <a:r>
              <a:rPr lang="hu-HU" sz="4600" b="1" dirty="0"/>
              <a:t>É</a:t>
            </a:r>
            <a:r>
              <a:rPr lang="hu-HU" sz="4600" dirty="0"/>
              <a:t>pítési </a:t>
            </a:r>
            <a:r>
              <a:rPr lang="hu-HU" sz="4600" b="1" dirty="0"/>
              <a:t>Sz</a:t>
            </a:r>
            <a:r>
              <a:rPr lang="hu-HU" sz="4600" dirty="0"/>
              <a:t>abályzat (HÉSZ)</a:t>
            </a:r>
            <a:br>
              <a:rPr lang="hu-HU" sz="4600" dirty="0"/>
            </a:br>
            <a:r>
              <a:rPr lang="hu-HU" sz="4600" i="1" dirty="0"/>
              <a:t>Jelmagyarázat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91BD1B-AD5A-1812-4D1A-2B2259ABC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200" b="1" i="1" dirty="0"/>
              <a:t>Kötelező tartalmi elemek  </a:t>
            </a:r>
          </a:p>
          <a:p>
            <a:pPr marL="0" indent="0">
              <a:buNone/>
            </a:pPr>
            <a:r>
              <a:rPr lang="hu-HU" sz="2000" b="1" dirty="0"/>
              <a:t>419/2021.(VII.15.) Korm. rendelet</a:t>
            </a:r>
          </a:p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srgbClr val="474747"/>
                </a:solidFill>
                <a:latin typeface="Fira Sans" panose="020B0503050000020004" pitchFamily="34" charset="0"/>
              </a:rPr>
              <a:t>Szabályozási alapelem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6C0509-9C10-5D6F-B294-0003570B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B867CB8-E25B-134F-7D15-E7D31EB8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49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3C46CEC-AF66-31FA-098C-003292F8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pic>
        <p:nvPicPr>
          <p:cNvPr id="6" name="Tartalom helye 8">
            <a:extLst>
              <a:ext uri="{FF2B5EF4-FFF2-40B4-BE49-F238E27FC236}">
                <a16:creationId xmlns:a16="http://schemas.microsoft.com/office/drawing/2014/main" id="{1DADCCC7-F226-7475-F1F7-30D69E564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129" y="1965790"/>
            <a:ext cx="5756671" cy="4254035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3ABBDFC1-1FB1-B8BE-BF9B-2D7A04D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5821-5208-4B3D-A32C-D6CA97AD34FD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91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28AB035-3864-427D-AD84-0DF436914AF7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5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17" name="Tartalom helye 2">
            <a:extLst>
              <a:ext uri="{FF2B5EF4-FFF2-40B4-BE49-F238E27FC236}">
                <a16:creationId xmlns:a16="http://schemas.microsoft.com/office/drawing/2014/main" id="{4C487D9D-32E1-7BFE-A725-B04CF3C5E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dirty="0"/>
              <a:t>TELEPÜLÉSFEJLESZTÉSI TERV</a:t>
            </a:r>
            <a:endParaRPr lang="hu-H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Önkormányzat a település fenntartható és gazdaságos fejlesztése és üzemeltetése érdekében készített integrált, stratégiai és területi alapú fejlesztési dokumentum.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/>
              <a:t>Településfejlesztési koncepció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/>
              <a:t>Integrált településfejlesztési stratégia</a:t>
            </a:r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r>
              <a:rPr lang="hu-HU" sz="2400" dirty="0"/>
              <a:t>Az önkormányzat rövid, közép-, és hosszútávú fejlesztési szándékait foglalja rendszerbe.</a:t>
            </a:r>
          </a:p>
          <a:p>
            <a:pPr marL="0" indent="0" algn="ctr">
              <a:buNone/>
            </a:pPr>
            <a:endParaRPr lang="hu-HU" sz="2400" dirty="0"/>
          </a:p>
          <a:p>
            <a:pPr marL="0" indent="0" algn="ctr">
              <a:buNone/>
            </a:pPr>
            <a:r>
              <a:rPr lang="hu-HU" sz="2400" dirty="0"/>
              <a:t>Önkormányzat képviselő-testülete határozattal állapítja meg, fogadja el.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EB96D464-817B-C13C-74BB-AAD0BB8ECCA2}"/>
              </a:ext>
            </a:extLst>
          </p:cNvPr>
          <p:cNvSpPr/>
          <p:nvPr/>
        </p:nvSpPr>
        <p:spPr>
          <a:xfrm>
            <a:off x="7523462" y="3510456"/>
            <a:ext cx="2936146" cy="6291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Településfejlesztési terv</a:t>
            </a:r>
          </a:p>
        </p:txBody>
      </p:sp>
      <p:sp>
        <p:nvSpPr>
          <p:cNvPr id="19" name="Nyíl: jobbra mutató 18">
            <a:extLst>
              <a:ext uri="{FF2B5EF4-FFF2-40B4-BE49-F238E27FC236}">
                <a16:creationId xmlns:a16="http://schemas.microsoft.com/office/drawing/2014/main" id="{7F901BC3-CC10-C818-8E2B-191C07358506}"/>
              </a:ext>
            </a:extLst>
          </p:cNvPr>
          <p:cNvSpPr/>
          <p:nvPr/>
        </p:nvSpPr>
        <p:spPr>
          <a:xfrm>
            <a:off x="5886408" y="3648875"/>
            <a:ext cx="1208015" cy="35233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973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8846FE-1D0E-0755-1378-BCAA8E06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4600" b="1" dirty="0"/>
              <a:t>H</a:t>
            </a:r>
            <a:r>
              <a:rPr lang="hu-HU" sz="4600" dirty="0"/>
              <a:t>elyi </a:t>
            </a:r>
            <a:r>
              <a:rPr lang="hu-HU" sz="4600" b="1" dirty="0"/>
              <a:t>É</a:t>
            </a:r>
            <a:r>
              <a:rPr lang="hu-HU" sz="4600" dirty="0"/>
              <a:t>pítési </a:t>
            </a:r>
            <a:r>
              <a:rPr lang="hu-HU" sz="4600" b="1" dirty="0"/>
              <a:t>Sz</a:t>
            </a:r>
            <a:r>
              <a:rPr lang="hu-HU" sz="4600" dirty="0"/>
              <a:t>abályzat (HÉSZ)</a:t>
            </a:r>
            <a:br>
              <a:rPr lang="hu-HU" sz="4600" dirty="0"/>
            </a:br>
            <a:r>
              <a:rPr lang="hu-HU" sz="4600" i="1" dirty="0"/>
              <a:t>Jelmagyarázat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91BD1B-AD5A-1812-4D1A-2B2259ABC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5233503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srgbClr val="474747"/>
                </a:solidFill>
                <a:latin typeface="Fira Sans" panose="020B0503050000020004" pitchFamily="34" charset="0"/>
              </a:rPr>
              <a:t>Szabályozási elem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Építési hely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Építési hely terepszint alatt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Építési vonal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Meghatározott eltéréssel szabályozott építési vonal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Telek be nem építhető része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Telken belüli védőterület </a:t>
            </a:r>
            <a:r>
              <a:rPr lang="hu-HU" sz="2000" i="1" baseline="30000" dirty="0">
                <a:solidFill>
                  <a:srgbClr val="474747"/>
                </a:solidFill>
                <a:latin typeface="Fira Sans" panose="020B0503050000020004" pitchFamily="34" charset="0"/>
              </a:rPr>
              <a:t>M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Javasolt telekhatár </a:t>
            </a:r>
            <a:r>
              <a:rPr lang="hu-HU" sz="2000" i="1" baseline="30000" dirty="0">
                <a:solidFill>
                  <a:srgbClr val="474747"/>
                </a:solidFill>
                <a:latin typeface="Fira Sans" panose="020B0503050000020004" pitchFamily="34" charset="0"/>
              </a:rPr>
              <a:t>J</a:t>
            </a: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6C0509-9C10-5D6F-B294-0003570B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B867CB8-E25B-134F-7D15-E7D31EB8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50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3C46CEC-AF66-31FA-098C-003292F8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7FD87D8C-8C6F-07DD-7DF5-3258F0B5A1D8}"/>
              </a:ext>
            </a:extLst>
          </p:cNvPr>
          <p:cNvSpPr txBox="1">
            <a:spLocks/>
          </p:cNvSpPr>
          <p:nvPr/>
        </p:nvSpPr>
        <p:spPr>
          <a:xfrm>
            <a:off x="6408443" y="2122707"/>
            <a:ext cx="5233503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srgbClr val="474747"/>
                </a:solidFill>
                <a:latin typeface="Fira Sans" panose="020B0503050000020004" pitchFamily="34" charset="0"/>
              </a:rPr>
              <a:t>Szabályozási elem</a:t>
            </a: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Telken belül zöldfelületként megtartandó telekrész</a:t>
            </a:r>
            <a:r>
              <a:rPr lang="hu-HU" sz="2000" i="1" baseline="30000" dirty="0">
                <a:solidFill>
                  <a:srgbClr val="474747"/>
                </a:solidFill>
                <a:latin typeface="Fira Sans" panose="020B0503050000020004" pitchFamily="34" charset="0"/>
              </a:rPr>
              <a:t> </a:t>
            </a: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Telken belül zöldfelületként kialakítandó terület</a:t>
            </a:r>
            <a:r>
              <a:rPr lang="hu-HU" sz="2000" i="1" baseline="30000" dirty="0">
                <a:solidFill>
                  <a:srgbClr val="474747"/>
                </a:solidFill>
                <a:latin typeface="Fira Sans" panose="020B0503050000020004" pitchFamily="34" charset="0"/>
              </a:rPr>
              <a:t> </a:t>
            </a: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Jelentős felszíni parkoló és férőhelyszáma</a:t>
            </a:r>
            <a:r>
              <a:rPr lang="hu-HU" sz="2000" i="1" baseline="30000" dirty="0">
                <a:solidFill>
                  <a:srgbClr val="474747"/>
                </a:solidFill>
                <a:latin typeface="Fira Sans" panose="020B0503050000020004" pitchFamily="34" charset="0"/>
              </a:rPr>
              <a:t> J</a:t>
            </a: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Jelentős szint alatti gépjárműtárolóparkoló és férőhelyszáma</a:t>
            </a:r>
            <a:r>
              <a:rPr lang="hu-HU" sz="2000" i="1" baseline="30000" dirty="0">
                <a:solidFill>
                  <a:srgbClr val="474747"/>
                </a:solidFill>
                <a:latin typeface="Fira Sans" panose="020B0503050000020004" pitchFamily="34" charset="0"/>
              </a:rPr>
              <a:t> </a:t>
            </a: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Közlekedési terület céljára fenntartott terület</a:t>
            </a:r>
            <a:r>
              <a:rPr lang="hu-HU" sz="2000" i="1" baseline="30000" dirty="0">
                <a:solidFill>
                  <a:srgbClr val="474747"/>
                </a:solidFill>
                <a:latin typeface="Fira Sans" panose="020B0503050000020004" pitchFamily="34" charset="0"/>
              </a:rPr>
              <a:t> </a:t>
            </a: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r>
              <a:rPr lang="hu-HU" sz="2000" i="1" dirty="0">
                <a:solidFill>
                  <a:srgbClr val="474747"/>
                </a:solidFill>
                <a:latin typeface="Fira Sans" panose="020B0503050000020004" pitchFamily="34" charset="0"/>
              </a:rPr>
              <a:t>Közlekedési terület beépíthető területrésze (építési zóna)</a:t>
            </a: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C9ED2AA-4701-0E90-18EE-F4AE0600BF13}"/>
              </a:ext>
            </a:extLst>
          </p:cNvPr>
          <p:cNvSpPr txBox="1"/>
          <p:nvPr/>
        </p:nvSpPr>
        <p:spPr>
          <a:xfrm>
            <a:off x="2530136" y="1944210"/>
            <a:ext cx="616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1800" b="1" i="1" dirty="0"/>
              <a:t>Kötelező tartalmi elemek  419/2021.(VII.15.) Korm. rendelet</a:t>
            </a:r>
            <a:endParaRPr lang="hu-HU" b="1" i="1" dirty="0"/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7261DEC1-3564-915D-850C-1B17CE1E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08D6-7175-4F92-9685-DDDF1FDEBE59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6526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8846FE-1D0E-0755-1378-BCAA8E06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4600" b="1" dirty="0"/>
              <a:t>H</a:t>
            </a:r>
            <a:r>
              <a:rPr lang="hu-HU" sz="4600" dirty="0"/>
              <a:t>elyi </a:t>
            </a:r>
            <a:r>
              <a:rPr lang="hu-HU" sz="4600" b="1" dirty="0"/>
              <a:t>É</a:t>
            </a:r>
            <a:r>
              <a:rPr lang="hu-HU" sz="4600" dirty="0"/>
              <a:t>pítési </a:t>
            </a:r>
            <a:r>
              <a:rPr lang="hu-HU" sz="4600" b="1" dirty="0"/>
              <a:t>Sz</a:t>
            </a:r>
            <a:r>
              <a:rPr lang="hu-HU" sz="4600" dirty="0"/>
              <a:t>abályzat (HÉSZ)</a:t>
            </a:r>
            <a:br>
              <a:rPr lang="hu-HU" sz="4600" dirty="0"/>
            </a:br>
            <a:r>
              <a:rPr lang="hu-HU" sz="4600" i="1" dirty="0"/>
              <a:t>Jelmagyarázat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91BD1B-AD5A-1812-4D1A-2B2259ABC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5233503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6C0509-9C10-5D6F-B294-0003570B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B867CB8-E25B-134F-7D15-E7D31EB8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51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3C46CEC-AF66-31FA-098C-003292F8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7FD87D8C-8C6F-07DD-7DF5-3258F0B5A1D8}"/>
              </a:ext>
            </a:extLst>
          </p:cNvPr>
          <p:cNvSpPr txBox="1">
            <a:spLocks/>
          </p:cNvSpPr>
          <p:nvPr/>
        </p:nvSpPr>
        <p:spPr>
          <a:xfrm>
            <a:off x="797756" y="2138698"/>
            <a:ext cx="2469227" cy="8502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srgbClr val="474747"/>
                </a:solidFill>
                <a:latin typeface="Fira Sans" panose="020B0503050000020004" pitchFamily="34" charset="0"/>
              </a:rPr>
              <a:t>Szabályozási elem</a:t>
            </a: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C9ED2AA-4701-0E90-18EE-F4AE0600BF13}"/>
              </a:ext>
            </a:extLst>
          </p:cNvPr>
          <p:cNvSpPr txBox="1"/>
          <p:nvPr/>
        </p:nvSpPr>
        <p:spPr>
          <a:xfrm>
            <a:off x="2530136" y="1944210"/>
            <a:ext cx="616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1800" b="1" i="1" dirty="0"/>
              <a:t>Kötelező tartalmi elemek  419/2021.(VII.15.) Korm. rendelet</a:t>
            </a:r>
            <a:endParaRPr lang="hu-HU" b="1" i="1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5145398-3AB3-C19F-DFDD-378467064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334" y="2313542"/>
            <a:ext cx="4061646" cy="4048993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5105A70D-6F89-C3E4-5AB7-17F64F0F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A2C3-A38C-4949-A29D-8E9C78F47192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27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8846FE-1D0E-0755-1378-BCAA8E06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4600" b="1" dirty="0"/>
              <a:t>H</a:t>
            </a:r>
            <a:r>
              <a:rPr lang="hu-HU" sz="4600" dirty="0"/>
              <a:t>elyi </a:t>
            </a:r>
            <a:r>
              <a:rPr lang="hu-HU" sz="4600" b="1" dirty="0"/>
              <a:t>É</a:t>
            </a:r>
            <a:r>
              <a:rPr lang="hu-HU" sz="4600" dirty="0"/>
              <a:t>pítési </a:t>
            </a:r>
            <a:r>
              <a:rPr lang="hu-HU" sz="4600" b="1" dirty="0"/>
              <a:t>Sz</a:t>
            </a:r>
            <a:r>
              <a:rPr lang="hu-HU" sz="4600" dirty="0"/>
              <a:t>abályzat (HÉSZ)</a:t>
            </a:r>
            <a:br>
              <a:rPr lang="hu-HU" sz="4600" dirty="0"/>
            </a:br>
            <a:r>
              <a:rPr lang="hu-HU" sz="4600" i="1" dirty="0"/>
              <a:t>Jelmagyarázat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91BD1B-AD5A-1812-4D1A-2B2259ABC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5233503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6C0509-9C10-5D6F-B294-0003570B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B867CB8-E25B-134F-7D15-E7D31EB8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52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3C46CEC-AF66-31FA-098C-003292F8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5105A70D-6F89-C3E4-5AB7-17F64F0F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5EF7F-16DF-48C2-BC3C-231A30FBD200}" type="datetime1">
              <a:rPr lang="hu-HU" smtClean="0"/>
              <a:t>2023. 05. 08.</a:t>
            </a:fld>
            <a:endParaRPr lang="hu-HU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909A01EC-8472-5C55-BBC5-0C17F670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622" y="2642652"/>
            <a:ext cx="3439005" cy="3362794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ADD9AFA-2278-6F41-08CE-A5DE88D2F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01" y="2068991"/>
            <a:ext cx="3263048" cy="426097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4227A0A5-6BD2-B494-A2C7-B646A9D7F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445" y="2312300"/>
            <a:ext cx="2586844" cy="384009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C9ED2AA-4701-0E90-18EE-F4AE0600BF13}"/>
              </a:ext>
            </a:extLst>
          </p:cNvPr>
          <p:cNvSpPr txBox="1"/>
          <p:nvPr/>
        </p:nvSpPr>
        <p:spPr>
          <a:xfrm>
            <a:off x="2725443" y="1830109"/>
            <a:ext cx="616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1800" b="1" i="1" dirty="0"/>
              <a:t>Kötelező tartalmi elemek  419/2021.(VII.15.) Korm. rendelet</a:t>
            </a:r>
            <a:endParaRPr lang="hu-HU" b="1" i="1" dirty="0"/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BF0AEB66-380F-A68D-89F9-164831AB3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6066" y="2446030"/>
            <a:ext cx="2494836" cy="35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95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8846FE-1D0E-0755-1378-BCAA8E06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hu-HU" sz="4600" b="1" dirty="0"/>
              <a:t>H</a:t>
            </a:r>
            <a:r>
              <a:rPr lang="hu-HU" sz="4600" dirty="0"/>
              <a:t>elyi </a:t>
            </a:r>
            <a:r>
              <a:rPr lang="hu-HU" sz="4600" b="1" dirty="0"/>
              <a:t>É</a:t>
            </a:r>
            <a:r>
              <a:rPr lang="hu-HU" sz="4600" dirty="0"/>
              <a:t>pítési </a:t>
            </a:r>
            <a:r>
              <a:rPr lang="hu-HU" sz="4600" b="1" dirty="0"/>
              <a:t>Sz</a:t>
            </a:r>
            <a:r>
              <a:rPr lang="hu-HU" sz="4600" dirty="0"/>
              <a:t>abályzat (HÉSZ)</a:t>
            </a:r>
            <a:br>
              <a:rPr lang="hu-HU" sz="4600" dirty="0"/>
            </a:br>
            <a:r>
              <a:rPr lang="hu-HU" sz="4600" i="1" dirty="0"/>
              <a:t>Jelmagyarázat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91BD1B-AD5A-1812-4D1A-2B2259ABC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5233503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u-HU" sz="2000" b="1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>
              <a:solidFill>
                <a:srgbClr val="474747"/>
              </a:solidFill>
              <a:latin typeface="Fira Sans" panose="020B0503050000020004" pitchFamily="34" charset="0"/>
            </a:endParaRPr>
          </a:p>
          <a:p>
            <a:pPr>
              <a:buFontTx/>
              <a:buChar char="-"/>
            </a:pPr>
            <a:endParaRPr lang="hu-HU" sz="2000" i="1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6C0509-9C10-5D6F-B294-0003570B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B867CB8-E25B-134F-7D15-E7D31EB8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53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3C46CEC-AF66-31FA-098C-003292F8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5105A70D-6F89-C3E4-5AB7-17F64F0F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FD9E-5F67-443D-833A-6471ED7A4FC0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6DA0CDF-5F7A-36B4-CCB8-65B546F92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723" y="1819315"/>
            <a:ext cx="7766730" cy="44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83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2AEA15-AECE-8578-14E8-CD75F4DA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hu-HU" sz="5400" b="1" dirty="0"/>
              <a:t>H</a:t>
            </a:r>
            <a:r>
              <a:rPr lang="hu-HU" sz="5400" dirty="0"/>
              <a:t>elyi </a:t>
            </a:r>
            <a:r>
              <a:rPr lang="hu-HU" sz="5400" b="1" dirty="0"/>
              <a:t>É</a:t>
            </a:r>
            <a:r>
              <a:rPr lang="hu-HU" sz="5400" dirty="0"/>
              <a:t>pítési </a:t>
            </a:r>
            <a:r>
              <a:rPr lang="hu-HU" sz="5400" b="1" dirty="0"/>
              <a:t>Sz</a:t>
            </a:r>
            <a:r>
              <a:rPr lang="hu-HU" sz="5400" dirty="0"/>
              <a:t>abályzat (HÉSZ)</a:t>
            </a:r>
            <a:br>
              <a:rPr lang="hu-HU" sz="5400" dirty="0"/>
            </a:br>
            <a:r>
              <a:rPr lang="en-US" sz="5400" dirty="0" err="1"/>
              <a:t>Jelmagyarázat</a:t>
            </a:r>
            <a:endParaRPr lang="en-US" sz="5400" dirty="0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7356D1-F519-F904-62D0-54317A9A0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2" y="2071316"/>
            <a:ext cx="10781307" cy="39418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hu-HU" sz="2200" dirty="0"/>
          </a:p>
          <a:p>
            <a:pPr marL="0" indent="0" algn="ctr">
              <a:buNone/>
            </a:pPr>
            <a:r>
              <a:rPr lang="en-US" dirty="0"/>
              <a:t>A </a:t>
            </a:r>
            <a:r>
              <a:rPr lang="en-US" b="1" i="1" dirty="0"/>
              <a:t>419/2021. (VII. 15.) </a:t>
            </a:r>
            <a:r>
              <a:rPr lang="en-US" b="1" i="1" dirty="0" err="1"/>
              <a:t>Korm</a:t>
            </a:r>
            <a:r>
              <a:rPr lang="en-US" b="1" i="1" dirty="0"/>
              <a:t>. </a:t>
            </a:r>
            <a:r>
              <a:rPr lang="en-US" b="1" i="1" dirty="0" err="1"/>
              <a:t>rendelet</a:t>
            </a:r>
            <a:r>
              <a:rPr lang="en-US" b="1" i="1" dirty="0"/>
              <a:t> </a:t>
            </a:r>
            <a:r>
              <a:rPr lang="en-US" dirty="0" err="1"/>
              <a:t>próbálja</a:t>
            </a:r>
            <a:r>
              <a:rPr lang="en-US" dirty="0"/>
              <a:t> </a:t>
            </a:r>
            <a:r>
              <a:rPr lang="en-US" dirty="0" err="1"/>
              <a:t>egységesíteni</a:t>
            </a:r>
            <a:r>
              <a:rPr lang="en-US" dirty="0"/>
              <a:t> </a:t>
            </a:r>
            <a:r>
              <a:rPr lang="en-US" dirty="0" err="1"/>
              <a:t>ezeket</a:t>
            </a:r>
            <a:r>
              <a:rPr lang="en-US" dirty="0"/>
              <a:t> a </a:t>
            </a:r>
            <a:r>
              <a:rPr lang="en-US" dirty="0" err="1"/>
              <a:t>jeleket</a:t>
            </a:r>
            <a:r>
              <a:rPr lang="en-US" dirty="0"/>
              <a:t>!</a:t>
            </a:r>
          </a:p>
          <a:p>
            <a:pPr marL="0" algn="just"/>
            <a:endParaRPr lang="en-US" dirty="0"/>
          </a:p>
          <a:p>
            <a:pPr marL="0" indent="0" algn="ctr">
              <a:buNone/>
            </a:pPr>
            <a:r>
              <a:rPr lang="en-US" dirty="0" err="1"/>
              <a:t>Jelenleg</a:t>
            </a:r>
            <a:r>
              <a:rPr lang="en-US" dirty="0"/>
              <a:t> a HÉSZ-ek, </a:t>
            </a:r>
            <a:r>
              <a:rPr lang="en-US" dirty="0" err="1"/>
              <a:t>eltérő</a:t>
            </a:r>
            <a:r>
              <a:rPr lang="en-US" dirty="0"/>
              <a:t> </a:t>
            </a:r>
            <a:r>
              <a:rPr lang="en-US" dirty="0" err="1"/>
              <a:t>jeleket</a:t>
            </a:r>
            <a:r>
              <a:rPr lang="en-US" dirty="0"/>
              <a:t> </a:t>
            </a:r>
            <a:r>
              <a:rPr lang="en-US" dirty="0" err="1"/>
              <a:t>használnak</a:t>
            </a:r>
            <a:r>
              <a:rPr lang="en-US" dirty="0"/>
              <a:t>!</a:t>
            </a:r>
          </a:p>
          <a:p>
            <a:pPr marL="0" algn="just"/>
            <a:endParaRPr lang="en-US" dirty="0"/>
          </a:p>
          <a:p>
            <a:pPr marL="0" indent="0" algn="ctr">
              <a:buNone/>
            </a:pPr>
            <a:r>
              <a:rPr lang="en-US" i="1" dirty="0"/>
              <a:t>Hosszú </a:t>
            </a:r>
            <a:r>
              <a:rPr lang="en-US" i="1" dirty="0" err="1"/>
              <a:t>átmeneti</a:t>
            </a:r>
            <a:r>
              <a:rPr lang="en-US" i="1" dirty="0"/>
              <a:t> </a:t>
            </a:r>
            <a:r>
              <a:rPr lang="en-US" i="1" dirty="0" err="1"/>
              <a:t>időszak</a:t>
            </a:r>
            <a:endParaRPr lang="en-US" i="1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2D2FBB-68F9-9E99-C8BC-F8FF56A2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Magyar Mérnöki Kamara Geodéziai és Geoinformatikai Tagozat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DB36B0-83E5-8847-32B8-171A50A7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774B12-24FE-4DE3-AD24-B8E06EDEAD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B9F019D-25D3-5D5F-865B-77711E93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0D6520BF-CC07-F24D-0F0E-65833DA3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8396-6B26-4F74-BDC3-E77913C3EECB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7448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530F568-E45D-8D75-C87D-057882FF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H</a:t>
            </a:r>
            <a:r>
              <a:rPr lang="en-US" sz="5400" dirty="0" err="1"/>
              <a:t>elyi</a:t>
            </a:r>
            <a:r>
              <a:rPr lang="en-US" sz="5400" dirty="0"/>
              <a:t> </a:t>
            </a:r>
            <a:r>
              <a:rPr lang="en-US" sz="5400" b="1" dirty="0" err="1"/>
              <a:t>É</a:t>
            </a:r>
            <a:r>
              <a:rPr lang="en-US" sz="5400" dirty="0" err="1"/>
              <a:t>pítési</a:t>
            </a:r>
            <a:r>
              <a:rPr lang="en-US" sz="5400" dirty="0"/>
              <a:t> </a:t>
            </a:r>
            <a:r>
              <a:rPr lang="en-US" sz="5400" b="1" dirty="0" err="1"/>
              <a:t>Sz</a:t>
            </a:r>
            <a:r>
              <a:rPr lang="en-US" sz="5400" dirty="0" err="1"/>
              <a:t>abályzat</a:t>
            </a:r>
            <a:r>
              <a:rPr lang="en-US" sz="5400" dirty="0"/>
              <a:t> (HÉSZ)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E8C419-AE9E-951F-2CD6-F7A4AE5E9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2" y="2071316"/>
            <a:ext cx="6806081" cy="425815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algn="just"/>
            <a:r>
              <a:rPr lang="en-US" sz="2000" b="1" i="0" dirty="0">
                <a:effectLst/>
              </a:rPr>
              <a:t>13. § </a:t>
            </a:r>
            <a:r>
              <a:rPr lang="en-US" sz="2000" b="0" i="0" dirty="0">
                <a:effectLst/>
              </a:rPr>
              <a:t>(1) A </a:t>
            </a:r>
            <a:r>
              <a:rPr lang="en-US" sz="2000" b="0" i="0" dirty="0" err="1">
                <a:effectLst/>
              </a:rPr>
              <a:t>helyi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építési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szabályzat</a:t>
            </a:r>
            <a:r>
              <a:rPr lang="en-US" sz="2000" b="0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lehetőséget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adhat</a:t>
            </a:r>
            <a:r>
              <a:rPr lang="en-US" sz="2000" b="0" i="0" dirty="0">
                <a:effectLst/>
              </a:rPr>
              <a:t> a </a:t>
            </a:r>
            <a:r>
              <a:rPr lang="en-US" sz="2000" b="0" i="0" dirty="0" err="1">
                <a:effectLst/>
              </a:rPr>
              <a:t>telekalakítási</a:t>
            </a:r>
            <a:r>
              <a:rPr lang="en-US" sz="2000" b="0" i="0" dirty="0">
                <a:effectLst/>
              </a:rPr>
              <a:t> és a </a:t>
            </a:r>
            <a:r>
              <a:rPr lang="en-US" sz="2000" b="0" i="0" dirty="0" err="1">
                <a:effectLst/>
              </a:rPr>
              <a:t>beépítési</a:t>
            </a:r>
            <a:r>
              <a:rPr lang="en-US" sz="2000" b="0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szabályok</a:t>
            </a:r>
            <a:r>
              <a:rPr lang="en-US" sz="2000" b="0" i="0" dirty="0" err="1">
                <a:effectLst/>
              </a:rPr>
              <a:t>ra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vonatkozó</a:t>
            </a:r>
            <a:r>
              <a:rPr lang="en-US" sz="2000" b="0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előírásaitól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történő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egyedi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eltérés</a:t>
            </a:r>
            <a:r>
              <a:rPr lang="en-US" sz="2000" b="0" i="0" dirty="0" err="1">
                <a:effectLst/>
              </a:rPr>
              <a:t>re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valamint</a:t>
            </a:r>
            <a:r>
              <a:rPr lang="en-US" sz="2000" b="0" i="0" dirty="0">
                <a:effectLst/>
              </a:rPr>
              <a:t> a </a:t>
            </a:r>
            <a:r>
              <a:rPr lang="en-US" sz="2000" b="0" i="0" dirty="0" err="1">
                <a:effectLst/>
              </a:rPr>
              <a:t>szabályozási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vonal</a:t>
            </a:r>
            <a:r>
              <a:rPr lang="en-US" sz="2000" b="0" i="0" dirty="0">
                <a:effectLst/>
              </a:rPr>
              <a:t> és </a:t>
            </a:r>
            <a:r>
              <a:rPr lang="en-US" sz="2000" b="0" i="0" dirty="0" err="1">
                <a:effectLst/>
              </a:rPr>
              <a:t>az</a:t>
            </a:r>
            <a:r>
              <a:rPr lang="en-US" sz="2000" b="0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övezethatár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korrekciójára</a:t>
            </a:r>
            <a:r>
              <a:rPr lang="en-US" sz="2000" b="0" i="0" dirty="0">
                <a:effectLst/>
              </a:rPr>
              <a:t>, ha</a:t>
            </a:r>
          </a:p>
          <a:p>
            <a:pPr marL="0" algn="just"/>
            <a:r>
              <a:rPr lang="en-US" sz="2000" b="0" i="1" dirty="0">
                <a:effectLst/>
              </a:rPr>
              <a:t>a) </a:t>
            </a:r>
            <a:r>
              <a:rPr lang="en-US" sz="2000" b="0" i="0" dirty="0" err="1">
                <a:effectLst/>
              </a:rPr>
              <a:t>azt</a:t>
            </a:r>
            <a:r>
              <a:rPr lang="en-US" sz="2000" b="0" i="0" dirty="0">
                <a:effectLst/>
              </a:rPr>
              <a:t> a </a:t>
            </a:r>
            <a:r>
              <a:rPr lang="en-US" sz="2000" b="1" i="0" dirty="0" err="1">
                <a:effectLst/>
              </a:rPr>
              <a:t>kialakult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állapot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vagy</a:t>
            </a:r>
            <a:r>
              <a:rPr lang="en-US" sz="2000" b="1" i="0" dirty="0">
                <a:effectLst/>
              </a:rPr>
              <a:t> a </a:t>
            </a:r>
            <a:r>
              <a:rPr lang="en-US" sz="2000" b="1" i="0" dirty="0" err="1">
                <a:effectLst/>
              </a:rPr>
              <a:t>domborzat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adottságok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indokolják</a:t>
            </a:r>
            <a:r>
              <a:rPr lang="en-US" sz="2000" b="0" i="0" dirty="0">
                <a:effectLst/>
              </a:rPr>
              <a:t>,</a:t>
            </a:r>
          </a:p>
          <a:p>
            <a:pPr marL="0" algn="just"/>
            <a:r>
              <a:rPr lang="en-US" sz="2000" b="0" i="1" dirty="0">
                <a:effectLst/>
              </a:rPr>
              <a:t>b) </a:t>
            </a:r>
            <a:r>
              <a:rPr lang="en-US" sz="2000" b="0" i="0" dirty="0">
                <a:effectLst/>
              </a:rPr>
              <a:t>a </a:t>
            </a:r>
            <a:r>
              <a:rPr lang="en-US" sz="2000" b="1" i="0" dirty="0" err="1">
                <a:effectLst/>
              </a:rPr>
              <a:t>közterületek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fejlesztése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érdekében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indokolt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vagy</a:t>
            </a:r>
            <a:endParaRPr lang="en-US" sz="2000" b="0" i="0" dirty="0">
              <a:effectLst/>
            </a:endParaRPr>
          </a:p>
          <a:p>
            <a:pPr marL="0" algn="just"/>
            <a:r>
              <a:rPr lang="en-US" sz="2000" b="0" i="1" dirty="0">
                <a:effectLst/>
              </a:rPr>
              <a:t>c) </a:t>
            </a:r>
            <a:r>
              <a:rPr lang="en-US" sz="2000" b="0" i="0" dirty="0" err="1">
                <a:effectLst/>
              </a:rPr>
              <a:t>az</a:t>
            </a:r>
            <a:r>
              <a:rPr lang="en-US" sz="2000" b="0" i="0" dirty="0">
                <a:effectLst/>
              </a:rPr>
              <a:t> a </a:t>
            </a:r>
            <a:r>
              <a:rPr lang="en-US" sz="2000" b="1" i="0" dirty="0" err="1">
                <a:effectLst/>
              </a:rPr>
              <a:t>kedvezőbb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településkép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illeszkedés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érdekében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szükséges</a:t>
            </a:r>
            <a:r>
              <a:rPr lang="en-US" sz="2000" b="0" i="0" dirty="0">
                <a:effectLst/>
              </a:rPr>
              <a:t>.</a:t>
            </a:r>
          </a:p>
          <a:p>
            <a:pPr marL="0" algn="just"/>
            <a:r>
              <a:rPr lang="en-US" sz="2000" b="0" i="0" dirty="0">
                <a:effectLst/>
              </a:rPr>
              <a:t>(2) Ha </a:t>
            </a:r>
            <a:r>
              <a:rPr lang="en-US" sz="2000" b="0" i="0" dirty="0" err="1">
                <a:effectLst/>
              </a:rPr>
              <a:t>az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önkormányzat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él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az</a:t>
            </a:r>
            <a:r>
              <a:rPr lang="en-US" sz="2000" b="0" i="0" dirty="0">
                <a:effectLst/>
              </a:rPr>
              <a:t> (1) </a:t>
            </a:r>
            <a:r>
              <a:rPr lang="en-US" sz="2000" b="0" i="0" dirty="0" err="1">
                <a:effectLst/>
              </a:rPr>
              <a:t>bekezdésben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foglaltakkal</a:t>
            </a:r>
            <a:r>
              <a:rPr lang="en-US" sz="2000" b="0" i="0" dirty="0">
                <a:effectLst/>
              </a:rPr>
              <a:t>, </a:t>
            </a:r>
            <a:r>
              <a:rPr lang="en-US" sz="2000" b="1" i="0" dirty="0">
                <a:effectLst/>
              </a:rPr>
              <a:t>meg </a:t>
            </a:r>
            <a:r>
              <a:rPr lang="en-US" sz="2000" b="1" i="0" dirty="0" err="1">
                <a:effectLst/>
              </a:rPr>
              <a:t>kell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határozni</a:t>
            </a:r>
            <a:r>
              <a:rPr lang="en-US" sz="2000" b="0" i="0" dirty="0" err="1">
                <a:effectLst/>
              </a:rPr>
              <a:t>a</a:t>
            </a:r>
            <a:r>
              <a:rPr lang="en-US" sz="2000" b="0" i="0" dirty="0">
                <a:effectLst/>
              </a:rPr>
              <a:t> a </a:t>
            </a:r>
            <a:r>
              <a:rPr lang="en-US" sz="2000" b="0" i="0" dirty="0" err="1">
                <a:effectLst/>
              </a:rPr>
              <a:t>helyi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építési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szabályzatban</a:t>
            </a:r>
            <a:r>
              <a:rPr lang="en-US" sz="2000" b="0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az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eltérés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lehetséges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tartalmát</a:t>
            </a:r>
            <a:r>
              <a:rPr lang="en-US" sz="2000" b="1" i="0" dirty="0">
                <a:effectLst/>
              </a:rPr>
              <a:t>, </a:t>
            </a:r>
            <a:r>
              <a:rPr lang="en-US" sz="2000" b="1" i="0" dirty="0" err="1">
                <a:effectLst/>
              </a:rPr>
              <a:t>területi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hatályát</a:t>
            </a:r>
            <a:r>
              <a:rPr lang="en-US" sz="2000" b="1" i="0" dirty="0">
                <a:effectLst/>
              </a:rPr>
              <a:t>, </a:t>
            </a:r>
            <a:r>
              <a:rPr lang="en-US" sz="2000" b="1" i="0" dirty="0" err="1">
                <a:effectLst/>
              </a:rPr>
              <a:t>maximális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mértékét</a:t>
            </a:r>
            <a:r>
              <a:rPr lang="en-US" sz="2000" b="1" i="0" dirty="0">
                <a:effectLst/>
              </a:rPr>
              <a:t> és </a:t>
            </a:r>
            <a:r>
              <a:rPr lang="en-US" sz="2000" b="1" i="0" dirty="0" err="1">
                <a:effectLst/>
              </a:rPr>
              <a:t>alkalmazásának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feltételeit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olyan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módon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hogy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ez</a:t>
            </a:r>
            <a:r>
              <a:rPr lang="en-US" sz="2000" b="0" i="0" dirty="0">
                <a:effectLst/>
              </a:rPr>
              <a:t> a </a:t>
            </a:r>
            <a:r>
              <a:rPr lang="en-US" sz="2000" b="0" i="0" dirty="0" err="1">
                <a:effectLst/>
              </a:rPr>
              <a:t>szomszédos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telek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építési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jogát</a:t>
            </a:r>
            <a:r>
              <a:rPr lang="en-US" sz="2000" b="0" i="0" dirty="0">
                <a:effectLst/>
              </a:rPr>
              <a:t> ne </a:t>
            </a:r>
            <a:r>
              <a:rPr lang="en-US" sz="2000" b="0" i="0" dirty="0" err="1">
                <a:effectLst/>
              </a:rPr>
              <a:t>korlátozza</a:t>
            </a:r>
            <a:r>
              <a:rPr lang="en-US" sz="2000" b="0" i="0" dirty="0">
                <a:effectLst/>
              </a:rPr>
              <a:t> és ne </a:t>
            </a:r>
            <a:r>
              <a:rPr lang="en-US" sz="2000" b="0" i="0" dirty="0" err="1">
                <a:effectLst/>
              </a:rPr>
              <a:t>zárja</a:t>
            </a:r>
            <a:r>
              <a:rPr lang="en-US" sz="2000" b="0" i="0" dirty="0">
                <a:effectLst/>
              </a:rPr>
              <a:t> ki.</a:t>
            </a:r>
          </a:p>
          <a:p>
            <a:pPr marL="0" algn="just"/>
            <a:r>
              <a:rPr lang="en-US" sz="2000" b="0" i="0" dirty="0">
                <a:effectLst/>
              </a:rPr>
              <a:t>(3) A </a:t>
            </a:r>
            <a:r>
              <a:rPr lang="en-US" sz="2000" b="0" i="0" dirty="0" err="1">
                <a:effectLst/>
              </a:rPr>
              <a:t>helyi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építési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szabályzat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meghatározhat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az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egyes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településrészekre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területekre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vonatkozó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átfogó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előírásokat</a:t>
            </a:r>
            <a:r>
              <a:rPr lang="en-US" sz="2000" b="0" i="0" dirty="0">
                <a:effectLst/>
              </a:rPr>
              <a:t> is.</a:t>
            </a:r>
          </a:p>
          <a:p>
            <a:endParaRPr lang="en-US" sz="170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BA40D3-E111-50C0-2C4E-D5528A47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807B996-FCB8-0540-B9D3-89E42BE0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774B12-24FE-4DE3-AD24-B8E06EDEAD1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CBED58C-A60E-4C45-8C0F-51DDC016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80A7A5B6-A60A-1DD9-F9DC-9C53D5AC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3367-29F4-4C1B-BF6C-3F512F6EFD9A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8274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térkép látható&#10;&#10;Automatikusan generált leírás">
            <a:extLst>
              <a:ext uri="{FF2B5EF4-FFF2-40B4-BE49-F238E27FC236}">
                <a16:creationId xmlns:a16="http://schemas.microsoft.com/office/drawing/2014/main" id="{38317E5F-BD18-ADAF-4D78-20EB9EF9F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83" y="136525"/>
            <a:ext cx="9351016" cy="60624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E79410-7B9C-DAF9-56CC-EC71ACB9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BF7D9A9-D277-196B-3403-15FD349A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56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CEF5BC4-EB10-3F24-7B49-3E701DAC4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12E723B3-DB7B-203E-F52A-E9CE040C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21" y="136525"/>
            <a:ext cx="2880399" cy="10856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hu-HU" dirty="0"/>
              <a:t>PÉLDA(1) megosztás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7DB7F037-D863-079C-D5EB-435CB6A7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12E5-4392-45C8-A23B-490EC4724CCA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20681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B6F008-CF72-53B8-CCAA-85224955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677074" cy="1325563"/>
          </a:xfrm>
        </p:spPr>
        <p:txBody>
          <a:bodyPr>
            <a:normAutofit/>
          </a:bodyPr>
          <a:lstStyle/>
          <a:p>
            <a:r>
              <a:rPr lang="hu-HU" sz="3600" b="1" i="1" dirty="0"/>
              <a:t>Építési övezet, övezet jele és tartalma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9260BA6-AE08-97C2-9BE8-BBEAF69AF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jelmagyarázat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078875D-0CF0-9972-3463-3A4697731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378132" cy="3684588"/>
          </a:xfrm>
        </p:spPr>
        <p:txBody>
          <a:bodyPr>
            <a:normAutofit/>
          </a:bodyPr>
          <a:lstStyle/>
          <a:p>
            <a:r>
              <a:rPr lang="hu-HU" sz="2000" dirty="0"/>
              <a:t>Területfelhasználás módja „</a:t>
            </a:r>
            <a:r>
              <a:rPr lang="hu-HU" sz="2000" dirty="0" err="1"/>
              <a:t>Lf</a:t>
            </a:r>
            <a:r>
              <a:rPr lang="hu-HU" sz="2000" dirty="0"/>
              <a:t> 279” </a:t>
            </a:r>
            <a:br>
              <a:rPr lang="hu-HU" sz="2000" dirty="0"/>
            </a:br>
            <a:r>
              <a:rPr lang="hu-HU" sz="1800" dirty="0"/>
              <a:t>(falusias lakóövezet)</a:t>
            </a:r>
          </a:p>
          <a:p>
            <a:r>
              <a:rPr lang="hu-HU" sz="2000" dirty="0"/>
              <a:t>Beépítési módja „O” </a:t>
            </a:r>
            <a:r>
              <a:rPr lang="hu-HU" sz="1800" dirty="0"/>
              <a:t>(oldalhatáron álló)</a:t>
            </a:r>
          </a:p>
          <a:p>
            <a:r>
              <a:rPr lang="hu-HU" sz="2000" dirty="0"/>
              <a:t>Megengedett legnagyobb beépítettség </a:t>
            </a:r>
            <a:r>
              <a:rPr lang="hu-HU" sz="1800" dirty="0"/>
              <a:t>(30 %)</a:t>
            </a:r>
          </a:p>
          <a:p>
            <a:r>
              <a:rPr lang="hu-HU" sz="2000" dirty="0"/>
              <a:t>Megengedett legnagyobb beépítési magasság </a:t>
            </a:r>
            <a:r>
              <a:rPr lang="hu-HU" sz="1800" dirty="0"/>
              <a:t>(4,5 m)</a:t>
            </a:r>
          </a:p>
          <a:p>
            <a:r>
              <a:rPr lang="hu-HU" sz="2000" dirty="0"/>
              <a:t>Megengedett legkisebb telekterület  </a:t>
            </a:r>
            <a:r>
              <a:rPr lang="hu-HU" sz="1800" dirty="0"/>
              <a:t>(750 m2)</a:t>
            </a:r>
          </a:p>
          <a:p>
            <a:r>
              <a:rPr lang="hu-HU" sz="2000" dirty="0"/>
              <a:t>Megengedett legkisebb telekszélesség </a:t>
            </a:r>
            <a:r>
              <a:rPr lang="hu-HU" sz="1800" dirty="0"/>
              <a:t>(16,00 m)</a:t>
            </a:r>
          </a:p>
          <a:p>
            <a:r>
              <a:rPr lang="hu-HU" sz="2000" dirty="0"/>
              <a:t>Legkisebb zöldfelület </a:t>
            </a:r>
            <a:r>
              <a:rPr lang="hu-HU" sz="1800" dirty="0"/>
              <a:t>(40%)</a:t>
            </a:r>
          </a:p>
          <a:p>
            <a:endParaRPr lang="hu-HU" sz="1800" dirty="0"/>
          </a:p>
          <a:p>
            <a:endParaRPr lang="hu-HU" sz="2400" dirty="0"/>
          </a:p>
          <a:p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F8D1F90-8D01-ACAF-4734-B224DD3A2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9D9B29A-1486-4057-F10E-63BA0411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01" y="1331013"/>
            <a:ext cx="2629267" cy="762106"/>
          </a:xfrm>
          <a:prstGeom prst="rect">
            <a:avLst/>
          </a:prstGeom>
        </p:spPr>
      </p:pic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F524AD-2EEC-4D73-9BA4-88F4E0CD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57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CE66012-9004-B518-CFD0-9550E4D70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E8E3400B-1B64-E8B0-4EF9-DC99D86ABE6D}"/>
              </a:ext>
            </a:extLst>
          </p:cNvPr>
          <p:cNvSpPr txBox="1">
            <a:spLocks/>
          </p:cNvSpPr>
          <p:nvPr/>
        </p:nvSpPr>
        <p:spPr>
          <a:xfrm>
            <a:off x="4346328" y="106768"/>
            <a:ext cx="3302494" cy="4639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/>
              <a:t>PÉLDA(1) megosztás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53459636-6671-11EB-3A54-9C002B32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28F6-50CF-43A6-8E87-7007BAFCEDF1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3483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diagram látható&#10;&#10;Automatikusan generált leírás">
            <a:extLst>
              <a:ext uri="{FF2B5EF4-FFF2-40B4-BE49-F238E27FC236}">
                <a16:creationId xmlns:a16="http://schemas.microsoft.com/office/drawing/2014/main" id="{00733E63-AFFC-BBC4-1E22-629B7A41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2" y="233362"/>
            <a:ext cx="8334375" cy="63912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Élőláb helye 3">
            <a:extLst>
              <a:ext uri="{FF2B5EF4-FFF2-40B4-BE49-F238E27FC236}">
                <a16:creationId xmlns:a16="http://schemas.microsoft.com/office/drawing/2014/main" id="{68E88E5D-2A6D-B343-9D0E-015C745B7B2D}"/>
              </a:ext>
            </a:extLst>
          </p:cNvPr>
          <p:cNvSpPr txBox="1">
            <a:spLocks/>
          </p:cNvSpPr>
          <p:nvPr/>
        </p:nvSpPr>
        <p:spPr>
          <a:xfrm>
            <a:off x="0" y="1449286"/>
            <a:ext cx="2363821" cy="13255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telekmegosztás</a:t>
            </a:r>
          </a:p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2475/2 hrsz.</a:t>
            </a:r>
          </a:p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rendezési terv</a:t>
            </a:r>
          </a:p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„kivágat”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E79410-7B9C-DAF9-56CC-EC71ACB9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424" y="6356349"/>
            <a:ext cx="4114800" cy="365125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C6C4A9B-0BE1-A143-22D7-7B2CCE1A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58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99F7D46-9E2C-3A5B-ABFB-BF8544C6A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573" y="6356349"/>
            <a:ext cx="482851" cy="46628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046FD416-6094-558A-899E-1546DECB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21" y="136524"/>
            <a:ext cx="4114800" cy="1325563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PÉLDA (1) megosztás</a:t>
            </a:r>
          </a:p>
        </p:txBody>
      </p:sp>
      <p:sp>
        <p:nvSpPr>
          <p:cNvPr id="8" name="Tartalom helye 3">
            <a:extLst>
              <a:ext uri="{FF2B5EF4-FFF2-40B4-BE49-F238E27FC236}">
                <a16:creationId xmlns:a16="http://schemas.microsoft.com/office/drawing/2014/main" id="{7151A028-A230-6EC1-5401-167C2D7C6561}"/>
              </a:ext>
            </a:extLst>
          </p:cNvPr>
          <p:cNvSpPr txBox="1">
            <a:spLocks/>
          </p:cNvSpPr>
          <p:nvPr/>
        </p:nvSpPr>
        <p:spPr>
          <a:xfrm>
            <a:off x="148734" y="4803021"/>
            <a:ext cx="5026948" cy="6056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i="1" dirty="0"/>
              <a:t>Piros folytonos vastag vonal kötelezően betartandó, míg a pontozott nem az!</a:t>
            </a:r>
          </a:p>
          <a:p>
            <a:pPr marL="0" indent="0">
              <a:buNone/>
            </a:pPr>
            <a:endParaRPr lang="hu-HU" sz="1800" dirty="0"/>
          </a:p>
          <a:p>
            <a:endParaRPr lang="hu-HU" sz="2400" dirty="0"/>
          </a:p>
          <a:p>
            <a:endParaRPr lang="hu-HU" dirty="0"/>
          </a:p>
        </p:txBody>
      </p:sp>
      <p:sp>
        <p:nvSpPr>
          <p:cNvPr id="9" name="Dátum helye 8">
            <a:extLst>
              <a:ext uri="{FF2B5EF4-FFF2-40B4-BE49-F238E27FC236}">
                <a16:creationId xmlns:a16="http://schemas.microsoft.com/office/drawing/2014/main" id="{961D7C63-0D82-FA0E-DA03-643BBBA1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1E16-16C2-49D6-96FB-1D749DB3037F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826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B2D550-7F3F-85BA-09FD-7F906502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6957" cy="451621"/>
          </a:xfrm>
        </p:spPr>
        <p:txBody>
          <a:bodyPr>
            <a:normAutofit/>
          </a:bodyPr>
          <a:lstStyle/>
          <a:p>
            <a:pPr algn="ctr"/>
            <a:r>
              <a:rPr lang="hu-HU" sz="2200" b="1" dirty="0"/>
              <a:t>….község képviselő testületének 24/2019 (XI.13.) önkormányzati rendelete*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A90BC2-C424-798E-FD6A-97EF1987F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6746"/>
            <a:ext cx="10515600" cy="53602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b="1" i="0" dirty="0">
                <a:solidFill>
                  <a:srgbClr val="333E55"/>
                </a:solidFill>
                <a:effectLst/>
                <a:latin typeface="Open Sans" panose="020B0606030504020204" pitchFamily="34" charset="0"/>
              </a:rPr>
              <a:t>Telekalakításra vonatkozó előírások</a:t>
            </a:r>
          </a:p>
          <a:p>
            <a:pPr algn="ctr"/>
            <a:endParaRPr lang="hu-HU" b="1" i="0" dirty="0">
              <a:solidFill>
                <a:srgbClr val="333E55"/>
              </a:solidFill>
              <a:effectLst/>
              <a:latin typeface="Open Sans" panose="020B0606030504020204" pitchFamily="34" charset="0"/>
            </a:endParaRPr>
          </a:p>
          <a:p>
            <a:pPr indent="0" algn="just">
              <a:buNone/>
            </a:pP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5. §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(1) </a:t>
            </a:r>
            <a:r>
              <a:rPr lang="hu-HU" b="1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telekalakításnál az övezeti jelben jelölt minimális telekterületet és minimális telekszélesség paramétert kell betartani</a:t>
            </a:r>
            <a:r>
              <a:rPr lang="hu-HU" b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buNone/>
            </a:pPr>
            <a:r>
              <a:rPr lang="hu-HU" b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 Ha a szabályozási terv kialakult utca hosszú telkeit új utca kiszabályozásával megoszthatónak jelöli, akkor az új utcáról feltárandó telkeknél kell figyelembe venni az övezeti jelben előírt megengedett legkisebb telekszélességet, a meglévő kialakult utcáról feltárt telkek </a:t>
            </a:r>
            <a:r>
              <a:rPr lang="hu-HU" b="1" i="1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akkor is megoszthatók, ha a megengedett minimális telekszélességnél kisebb a szélességük.</a:t>
            </a:r>
          </a:p>
          <a:p>
            <a:pPr indent="0" algn="just">
              <a:buNone/>
            </a:pPr>
            <a:r>
              <a:rPr lang="hu-HU" b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(3) Településközpont vegyes és falusias lakóterületen kialakult tömbben két szemközti oldalról közúttal határolt telek az övezeti jelben jelölttől </a:t>
            </a:r>
            <a:r>
              <a:rPr lang="hu-HU" b="1" i="1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eltérő telekmérettel és telekszélességgel is megosztható az utcával párhuzamosan az alábbiak szerint: A telekalakítás eredményeként kialakuló telkek területe érje el a 500 m</a:t>
            </a:r>
            <a:r>
              <a:rPr lang="hu-HU" b="1" i="1" baseline="3000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b="1" i="1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területnagyságot, átlagos telekszélessége pedig a 13,0 m méretet.</a:t>
            </a:r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BB5E1C6-D496-6E34-2B8E-59EFC293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B639F1-E168-4300-8ECD-75765841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59</a:t>
            </a:fld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4133797-3301-024A-DA14-259520858046}"/>
              </a:ext>
            </a:extLst>
          </p:cNvPr>
          <p:cNvSpPr txBox="1">
            <a:spLocks/>
          </p:cNvSpPr>
          <p:nvPr/>
        </p:nvSpPr>
        <p:spPr>
          <a:xfrm>
            <a:off x="446843" y="314078"/>
            <a:ext cx="1238294" cy="5008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PÉLDA (1) megosztás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4320246-C2AD-6529-BF12-89B7E68B6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9C40C5B9-BB6B-D5C4-A896-53685D67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2AD30-D6A3-4F23-B115-1BDF5A8DA186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930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DA4F5E7-E23B-407D-924F-F76926C7979F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6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8" name="Tartalom helye 2">
            <a:extLst>
              <a:ext uri="{FF2B5EF4-FFF2-40B4-BE49-F238E27FC236}">
                <a16:creationId xmlns:a16="http://schemas.microsoft.com/office/drawing/2014/main" id="{43FFDA0E-F055-C125-B678-75AE433A1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600" dirty="0"/>
              <a:t>TELEPÜLÉSRENDEZÉSI TERV</a:t>
            </a:r>
            <a:endParaRPr lang="hu-HU" sz="2000" dirty="0"/>
          </a:p>
          <a:p>
            <a:pPr marL="0" indent="0" algn="ctr">
              <a:buNone/>
            </a:pPr>
            <a:r>
              <a:rPr lang="hu-HU" sz="2000" dirty="0"/>
              <a:t>A településfejlesztési tervvel összhangban </a:t>
            </a:r>
            <a:r>
              <a:rPr lang="hu-HU" sz="2000" b="1" dirty="0"/>
              <a:t>az önkormányzat településrendezési tervet készít</a:t>
            </a:r>
          </a:p>
          <a:p>
            <a:pPr marL="0" indent="0">
              <a:buNone/>
            </a:pPr>
            <a:r>
              <a:rPr lang="hu-HU" sz="2000" dirty="0"/>
              <a:t>Települési </a:t>
            </a:r>
            <a:r>
              <a:rPr lang="hu-HU" sz="2000" b="1" dirty="0"/>
              <a:t>önkormányzat</a:t>
            </a:r>
            <a:r>
              <a:rPr lang="hu-HU" sz="2000" dirty="0"/>
              <a:t>ok esetében:</a:t>
            </a:r>
          </a:p>
          <a:p>
            <a:r>
              <a:rPr lang="hu-HU" sz="2000" dirty="0"/>
              <a:t>A helyi építési szabályzat (</a:t>
            </a:r>
            <a:r>
              <a:rPr lang="hu-HU" sz="2000" b="1" dirty="0"/>
              <a:t>HÉSZ</a:t>
            </a:r>
            <a:r>
              <a:rPr lang="hu-HU" sz="2000" dirty="0"/>
              <a:t>)</a:t>
            </a:r>
          </a:p>
          <a:p>
            <a:pPr marL="0" indent="0">
              <a:buNone/>
            </a:pPr>
            <a:r>
              <a:rPr lang="hu-HU" sz="2000" b="1" dirty="0"/>
              <a:t>Főváros</a:t>
            </a:r>
            <a:r>
              <a:rPr lang="hu-HU" sz="2000" dirty="0"/>
              <a:t>ban:</a:t>
            </a:r>
          </a:p>
          <a:p>
            <a:r>
              <a:rPr lang="hu-HU" sz="2000" dirty="0"/>
              <a:t>A fővárosi rendezési szabályzat (</a:t>
            </a:r>
            <a:r>
              <a:rPr lang="hu-HU" sz="2000" b="1" dirty="0"/>
              <a:t>FRSZ</a:t>
            </a:r>
            <a:r>
              <a:rPr lang="hu-HU" sz="2000" dirty="0"/>
              <a:t>)</a:t>
            </a:r>
          </a:p>
          <a:p>
            <a:r>
              <a:rPr lang="hu-HU" sz="2000" dirty="0"/>
              <a:t>A Duna-parti szabályzat (</a:t>
            </a:r>
            <a:r>
              <a:rPr lang="hu-HU" sz="2000" b="1" dirty="0"/>
              <a:t>DÉSZ</a:t>
            </a:r>
            <a:r>
              <a:rPr lang="hu-HU" sz="2000" dirty="0"/>
              <a:t>)</a:t>
            </a:r>
          </a:p>
          <a:p>
            <a:r>
              <a:rPr lang="hu-HU" sz="2000" dirty="0"/>
              <a:t>A Városligeti építési szabályzat (</a:t>
            </a:r>
            <a:r>
              <a:rPr lang="hu-HU" sz="2000" b="1" dirty="0"/>
              <a:t>VÉSZ</a:t>
            </a:r>
            <a:r>
              <a:rPr lang="hu-HU" sz="2000" dirty="0"/>
              <a:t>)</a:t>
            </a:r>
          </a:p>
          <a:p>
            <a:pPr marL="0" indent="0">
              <a:buNone/>
            </a:pPr>
            <a:r>
              <a:rPr lang="hu-HU" sz="2000" dirty="0"/>
              <a:t>Fővárosi kerületekben:</a:t>
            </a:r>
          </a:p>
          <a:p>
            <a:r>
              <a:rPr lang="hu-HU" sz="2000" dirty="0"/>
              <a:t>Kerületi építési szabályzat (</a:t>
            </a:r>
            <a:r>
              <a:rPr lang="hu-HU" sz="2000" b="1" dirty="0"/>
              <a:t>KÉSZ</a:t>
            </a:r>
            <a:r>
              <a:rPr lang="hu-HU" sz="2000" dirty="0"/>
              <a:t>)</a:t>
            </a:r>
          </a:p>
          <a:p>
            <a:pPr marL="0" indent="0">
              <a:buNone/>
            </a:pPr>
            <a:endParaRPr lang="hu-HU" sz="2000" dirty="0"/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62CD6695-50FD-FFF4-C683-F305C30D7A07}"/>
              </a:ext>
            </a:extLst>
          </p:cNvPr>
          <p:cNvSpPr/>
          <p:nvPr/>
        </p:nvSpPr>
        <p:spPr>
          <a:xfrm>
            <a:off x="4942418" y="3324137"/>
            <a:ext cx="5721292" cy="2097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települési önkormányzat képviselő-testülete fogadja el</a:t>
            </a: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50BC22A6-641F-60D7-D250-E581D9BD3568}"/>
              </a:ext>
            </a:extLst>
          </p:cNvPr>
          <p:cNvSpPr/>
          <p:nvPr/>
        </p:nvSpPr>
        <p:spPr>
          <a:xfrm>
            <a:off x="4942418" y="4477563"/>
            <a:ext cx="5721292" cy="2097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fővárosi önkormányzat közgyűlése fogadja el</a:t>
            </a: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29574324-D131-BC02-0CC7-23F759ACF5BA}"/>
              </a:ext>
            </a:extLst>
          </p:cNvPr>
          <p:cNvSpPr/>
          <p:nvPr/>
        </p:nvSpPr>
        <p:spPr>
          <a:xfrm>
            <a:off x="4942418" y="5722898"/>
            <a:ext cx="6061046" cy="2097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fővárosi kerületi önkormányzat képviselő-testülete fogadja el</a:t>
            </a:r>
          </a:p>
        </p:txBody>
      </p:sp>
    </p:spTree>
    <p:extLst>
      <p:ext uri="{BB962C8B-B14F-4D97-AF65-F5344CB8AC3E}">
        <p14:creationId xmlns:p14="http://schemas.microsoft.com/office/powerpoint/2010/main" val="877619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B2D550-7F3F-85BA-09FD-7F906502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6957" cy="451621"/>
          </a:xfrm>
        </p:spPr>
        <p:txBody>
          <a:bodyPr>
            <a:normAutofit/>
          </a:bodyPr>
          <a:lstStyle/>
          <a:p>
            <a:pPr algn="ctr"/>
            <a:r>
              <a:rPr lang="hu-HU" sz="2200" b="1" dirty="0"/>
              <a:t>….község képviselő testületének 24/2019 (XI.13.) önkormányzati rendelete*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A90BC2-C424-798E-FD6A-97EF1987F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6746"/>
            <a:ext cx="10515600" cy="536021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hu-HU" sz="3700" b="1" i="0" dirty="0">
                <a:solidFill>
                  <a:srgbClr val="333E55"/>
                </a:solidFill>
                <a:effectLst/>
                <a:latin typeface="Open Sans" panose="020B0606030504020204" pitchFamily="34" charset="0"/>
              </a:rPr>
              <a:t>Telekalakításra vonatkozó előírások</a:t>
            </a:r>
          </a:p>
          <a:p>
            <a:pPr algn="ctr"/>
            <a:endParaRPr lang="hu-HU" b="1" i="0" dirty="0">
              <a:solidFill>
                <a:srgbClr val="333E55"/>
              </a:solidFill>
              <a:effectLst/>
              <a:latin typeface="Open Sans" panose="020B0606030504020204" pitchFamily="34" charset="0"/>
            </a:endParaRPr>
          </a:p>
          <a:p>
            <a:pPr indent="0" algn="just">
              <a:buNone/>
            </a:pP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 A falusias lakóterületen és településközpont vegyes területen lévő közterületekkel határolt telektömbök </a:t>
            </a:r>
            <a:r>
              <a:rPr lang="hu-HU" sz="3400" b="1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saroktelkei</a:t>
            </a: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 övezeti jelben meghatározott paraméterektől </a:t>
            </a:r>
            <a:r>
              <a:rPr lang="hu-HU" sz="3400" b="1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eltérő teleknagysággal és telekszélességgel is alakíthatók </a:t>
            </a: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alábbiak szerint: A telekalakítás eredményeként létrejövő és visszamaradó telek </a:t>
            </a:r>
            <a:r>
              <a:rPr lang="hu-HU" sz="3400" b="1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területe érje el az 600 m2 területnagyságot</a:t>
            </a: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és átlagos telekszélessége és telekmélysége pedig a 16,0 m méretet akár csak a saroktelek, vagy a vele szomszédos telek telekalakításba való bevonásával is.</a:t>
            </a:r>
          </a:p>
          <a:p>
            <a:pPr indent="0" algn="just">
              <a:buNone/>
            </a:pP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 </a:t>
            </a:r>
            <a:r>
              <a:rPr lang="hu-HU" sz="3400" b="1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Rendezettnek tekintendő </a:t>
            </a: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telek és nem szükséges az övezeti határ mellett telket alakítani </a:t>
            </a:r>
            <a:r>
              <a:rPr lang="hu-HU" sz="3400" b="1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külterületen</a:t>
            </a: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 az övezeti határ egy telken belül különböző művelésű ágú alrészleteket választ el és az övezeti határ melletti telekosztás a telekalakításra vonatkozó szabályok miatt (az alrészletnek nincs önállóan lejegyzett közút vagy magánút kapcsolata) nem megvalósítható.</a:t>
            </a:r>
          </a:p>
          <a:p>
            <a:pPr indent="0" algn="just">
              <a:buNone/>
            </a:pPr>
            <a:r>
              <a:rPr lang="hu-HU" sz="3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 Ha a telekalakítás szabályozási vonal mentén a telek rendezetté tétele céljából történik, akkor a szabályozási terven jelölt minimális teleknagyságnál kisebb telek is kialakítható.</a:t>
            </a:r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BB5E1C6-D496-6E34-2B8E-59EFC293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B639F1-E168-4300-8ECD-75765841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60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4133797-3301-024A-DA14-259520858046}"/>
              </a:ext>
            </a:extLst>
          </p:cNvPr>
          <p:cNvSpPr txBox="1">
            <a:spLocks/>
          </p:cNvSpPr>
          <p:nvPr/>
        </p:nvSpPr>
        <p:spPr>
          <a:xfrm>
            <a:off x="446843" y="314078"/>
            <a:ext cx="1238294" cy="5008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PÉLDA (1) megosztás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B73CD9F-1831-40D4-D406-C16B2BB3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C9654A53-416D-7C50-CB65-EA2A1DCE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417D-1C51-4C56-8EAD-B1FF866CB865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21212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B2D550-7F3F-85BA-09FD-7F906502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11" y="787528"/>
            <a:ext cx="10906957" cy="451621"/>
          </a:xfrm>
        </p:spPr>
        <p:txBody>
          <a:bodyPr>
            <a:normAutofit/>
          </a:bodyPr>
          <a:lstStyle/>
          <a:p>
            <a:pPr algn="ctr"/>
            <a:r>
              <a:rPr lang="hu-HU" sz="2200" b="1" dirty="0"/>
              <a:t>….község képviselő testületének 24/2019 (XI.13.) önkormányzati rendelete*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A90BC2-C424-798E-FD6A-97EF1987F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7527"/>
            <a:ext cx="10515600" cy="2677892"/>
          </a:xfrm>
        </p:spPr>
        <p:txBody>
          <a:bodyPr>
            <a:normAutofit/>
          </a:bodyPr>
          <a:lstStyle/>
          <a:p>
            <a:pPr algn="ctr"/>
            <a:r>
              <a:rPr lang="hu-HU" sz="2600" b="1" i="0" dirty="0">
                <a:solidFill>
                  <a:srgbClr val="333E55"/>
                </a:solidFill>
                <a:effectLst/>
                <a:latin typeface="Open Sans" panose="020B0606030504020204" pitchFamily="34" charset="0"/>
              </a:rPr>
              <a:t>Telekalakításra</a:t>
            </a:r>
            <a:r>
              <a:rPr lang="hu-HU" b="1" i="0" dirty="0">
                <a:solidFill>
                  <a:srgbClr val="333E55"/>
                </a:solidFill>
                <a:effectLst/>
                <a:latin typeface="Open Sans" panose="020B0606030504020204" pitchFamily="34" charset="0"/>
              </a:rPr>
              <a:t> vonatkozó előírások</a:t>
            </a:r>
          </a:p>
          <a:p>
            <a:pPr algn="ctr"/>
            <a:endParaRPr lang="hu-HU" b="1" i="0" dirty="0">
              <a:solidFill>
                <a:srgbClr val="333E55"/>
              </a:solidFill>
              <a:effectLst/>
              <a:latin typeface="Open Sans" panose="020B0606030504020204" pitchFamily="34" charset="0"/>
            </a:endParaRPr>
          </a:p>
          <a:p>
            <a:pPr indent="0" algn="just">
              <a:buNone/>
            </a:pPr>
            <a:r>
              <a:rPr lang="hu-HU" sz="2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 Új nyeles telek   * területén nem alakítható ki.</a:t>
            </a:r>
          </a:p>
          <a:p>
            <a:pPr indent="0" algn="just">
              <a:buNone/>
            </a:pPr>
            <a:r>
              <a:rPr lang="hu-HU" sz="24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 Beépítésre szánt területek övezeteiben telket csak építési céllal lehet kialakítani. Hátsó építési határvonal mögött új telek nem alakítható ki.</a:t>
            </a:r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BB5E1C6-D496-6E34-2B8E-59EFC293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B639F1-E168-4300-8ECD-75765841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61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4133797-3301-024A-DA14-259520858046}"/>
              </a:ext>
            </a:extLst>
          </p:cNvPr>
          <p:cNvSpPr txBox="1">
            <a:spLocks/>
          </p:cNvSpPr>
          <p:nvPr/>
        </p:nvSpPr>
        <p:spPr>
          <a:xfrm>
            <a:off x="5371928" y="238315"/>
            <a:ext cx="2214876" cy="50083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PÉLDA (1) megosztás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3393878-7F54-A54D-8B5D-A56AA0F59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1D28DAB9-5366-5D3D-AC73-1B4C6BC6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4F80-84BE-45B7-894D-A5DFA3B4F019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7560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B2D550-7F3F-85BA-09FD-7F906502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881" y="185738"/>
            <a:ext cx="2908176" cy="451621"/>
          </a:xfr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sz="2800" dirty="0"/>
              <a:t>PÉLDA (1) megosztás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A90BC2-C424-798E-FD6A-97EF1987F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6746"/>
            <a:ext cx="10515600" cy="536021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hu-HU" sz="4200" b="1" i="0" dirty="0">
                <a:solidFill>
                  <a:srgbClr val="333E55"/>
                </a:solidFill>
                <a:effectLst/>
                <a:latin typeface="Open Sans" panose="020B0606030504020204" pitchFamily="34" charset="0"/>
              </a:rPr>
              <a:t>Telekalakításra vonatkozó előírások</a:t>
            </a:r>
          </a:p>
          <a:p>
            <a:pPr marL="0" indent="0" algn="ctr">
              <a:buNone/>
            </a:pPr>
            <a:r>
              <a:rPr lang="hu-HU" b="0" i="0" dirty="0">
                <a:solidFill>
                  <a:srgbClr val="333E55"/>
                </a:solidFill>
                <a:effectLst/>
                <a:latin typeface="Open Sans" panose="020B0606030504020204" pitchFamily="34" charset="0"/>
              </a:rPr>
              <a:t>Közterület alakításra vonatkozó előírások</a:t>
            </a:r>
          </a:p>
          <a:p>
            <a:pPr indent="0" algn="just">
              <a:buNone/>
            </a:pP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6. §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(1) </a:t>
            </a: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Telekalakítás nélkül is 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rendezettnek tekintendő a telek, ha</a:t>
            </a:r>
          </a:p>
          <a:p>
            <a:pPr indent="0" algn="just">
              <a:buNone/>
            </a:pP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 a szabályozási vonallal meghatározott, tervezett útterület a telekalakításra vonatkozó jogszabályok előírásai miatt önálló telekként még nem alakítható ki;</a:t>
            </a:r>
          </a:p>
          <a:p>
            <a:pPr indent="0" algn="just">
              <a:buNone/>
            </a:pP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 </a:t>
            </a: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szabályozási vonal meglévő út kiszélesítését szolgálja, és nem történik útlejegyzés vagy kisajátítás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és a már főépülettel beépített telken a rendeltetési egységek száma – a kiegészítő épületeket nem számítva – a tervezett építési tevékenységgel nem nő, vagy lakóövezet esetében legfeljebb két lakásosra nő. Ha a fő funkciójú épület elbontását követően kerül a telekre új épület, akkor a telket beépítetlennek kell tekinteni és rendezni kell.</a:t>
            </a:r>
          </a:p>
          <a:p>
            <a:pPr indent="0" algn="just">
              <a:buNone/>
            </a:pP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 Az</a:t>
            </a:r>
            <a:r>
              <a:rPr lang="hu-HU" sz="29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9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(1) bekezdés</a:t>
            </a:r>
            <a:r>
              <a:rPr lang="hu-HU" sz="2900" dirty="0">
                <a:solidFill>
                  <a:srgbClr val="333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és b) esetben építési telket a rendezési terv szerint akkor is kialakultként kell figyelembe venni, </a:t>
            </a: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 a kötelező szabályozási vonallal határolt közterületek kialakítása még nem történt meg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Ebben az esetben a szabályozási vonalat az elő-, oldal- és hátsókert meghatározásánál figyelembe kell venni, (amennyiben az építési hely határvonala nincs szabályozva), míg az övezeti előírásokat úgy kell betartani, hogy azok a közterület céljára szükséges telekrész területével csökkentett telekre vonatkozóan teljesüljenek. Az ingatlan beépítésénél a szabályozási vonalakkal és/vagy övezethatárokkal határolt területrészt lehet figyelembe venni.</a:t>
            </a:r>
          </a:p>
          <a:p>
            <a:pPr indent="0" algn="just">
              <a:buNone/>
            </a:pP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(3) Beépítésre szánt területen </a:t>
            </a: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magánutat csak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szabályozási terv közlekedési terület-magánút </a:t>
            </a: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b="1" i="0" dirty="0" err="1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KÖmu</a:t>
            </a:r>
            <a:r>
              <a:rPr lang="hu-HU" b="1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övezeti besorolású területein lehet kialakítani</a:t>
            </a:r>
            <a:r>
              <a:rPr lang="hu-HU" b="0" i="0" dirty="0">
                <a:solidFill>
                  <a:srgbClr val="333E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BB5E1C6-D496-6E34-2B8E-59EFC293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B639F1-E168-4300-8ECD-75765841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62</a:t>
            </a:fld>
            <a:endParaRPr lang="hu-HU"/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477BB494-CBB7-8607-D6AF-6A32B88ED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900B-A331-46C1-B191-E032B1910A07}" type="datetime1">
              <a:rPr lang="hu-HU" smtClean="0"/>
              <a:t>2023. 05. 08.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13031A0-850B-9286-2FE9-DA8CDB0EB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27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B1EA9BB-9902-E4E2-119B-CD00545A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sp>
        <p:nvSpPr>
          <p:cNvPr id="11" name="Élőláb helye 3">
            <a:extLst>
              <a:ext uri="{FF2B5EF4-FFF2-40B4-BE49-F238E27FC236}">
                <a16:creationId xmlns:a16="http://schemas.microsoft.com/office/drawing/2014/main" id="{1DC9884B-B11E-C3A6-8E7A-9DF56D7D5CE5}"/>
              </a:ext>
            </a:extLst>
          </p:cNvPr>
          <p:cNvSpPr txBox="1">
            <a:spLocks/>
          </p:cNvSpPr>
          <p:nvPr/>
        </p:nvSpPr>
        <p:spPr>
          <a:xfrm>
            <a:off x="0" y="2090366"/>
            <a:ext cx="2363821" cy="1859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telekmegosztás</a:t>
            </a:r>
          </a:p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2475/2 hrsz.</a:t>
            </a:r>
          </a:p>
          <a:p>
            <a:endParaRPr lang="hu-HU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871A117-6E57-B962-74EB-F8B5BB80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63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E107BC5-385C-8E88-69EC-E551F48F7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F6A7F64B-5C1B-9A73-827F-F2C14DD4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599" y="136525"/>
            <a:ext cx="2904932" cy="451621"/>
          </a:xfr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sz="2800" dirty="0"/>
              <a:t>PÉLDA (1) megosztás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B87EE57B-D8DA-FBF7-441A-DBD390C0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B324-7626-47DB-9431-2720BFE86C48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 descr="A képen diagram látható&#10;&#10;Automatikusan generált leírás">
            <a:extLst>
              <a:ext uri="{FF2B5EF4-FFF2-40B4-BE49-F238E27FC236}">
                <a16:creationId xmlns:a16="http://schemas.microsoft.com/office/drawing/2014/main" id="{C6F208B6-2FB2-5949-7DCE-0ADCFE8EA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92" y="911350"/>
            <a:ext cx="5689331" cy="49262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E0BCA67-9113-BC4A-32D1-7A57DA178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2" y="4127305"/>
            <a:ext cx="4267796" cy="12288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1091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0EC279B-5A38-8116-8BC3-140DEB53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pic>
        <p:nvPicPr>
          <p:cNvPr id="6" name="Kép 5" descr="A képen diagram látható&#10;&#10;Automatikusan generált leírás">
            <a:extLst>
              <a:ext uri="{FF2B5EF4-FFF2-40B4-BE49-F238E27FC236}">
                <a16:creationId xmlns:a16="http://schemas.microsoft.com/office/drawing/2014/main" id="{C404FE92-FBC7-D6B9-4F7F-10F0D6D69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7" y="390525"/>
            <a:ext cx="6753225" cy="6076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Élőláb helye 3">
            <a:extLst>
              <a:ext uri="{FF2B5EF4-FFF2-40B4-BE49-F238E27FC236}">
                <a16:creationId xmlns:a16="http://schemas.microsoft.com/office/drawing/2014/main" id="{3736AC62-D33D-E07A-2958-F34DE16A0444}"/>
              </a:ext>
            </a:extLst>
          </p:cNvPr>
          <p:cNvSpPr txBox="1">
            <a:spLocks/>
          </p:cNvSpPr>
          <p:nvPr/>
        </p:nvSpPr>
        <p:spPr>
          <a:xfrm>
            <a:off x="145915" y="2090366"/>
            <a:ext cx="2363821" cy="1859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telekmegosztás</a:t>
            </a:r>
          </a:p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2475/2 hrsz.</a:t>
            </a:r>
          </a:p>
          <a:p>
            <a:endParaRPr lang="hu-HU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92EB810-4DAC-329F-CD43-739142673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141" y="914347"/>
            <a:ext cx="2629267" cy="76210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AA741F89-4E6D-9B22-2A67-1115BDB6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64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BCFFF8F-5E06-0047-FFA9-7AF8864C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CCF9D1A0-4527-05D0-B260-ACD623F68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89917" cy="451621"/>
          </a:xfrm>
        </p:spPr>
        <p:txBody>
          <a:bodyPr>
            <a:normAutofit fontScale="90000"/>
          </a:bodyPr>
          <a:lstStyle/>
          <a:p>
            <a:r>
              <a:rPr lang="hu-HU" sz="2800" dirty="0"/>
              <a:t>PÉLDA (1) megosztás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BC0F3ECA-1992-078C-5089-6F768457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A63C-C829-4A6A-835B-DC1E2AB99539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EE2A990-C09B-9F2A-12F2-4CB6C7DE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031" y="707038"/>
            <a:ext cx="6485895" cy="55701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C5B852E8-BA0F-4585-91BB-00676AE74F69}"/>
              </a:ext>
            </a:extLst>
          </p:cNvPr>
          <p:cNvCxnSpPr>
            <a:cxnSpLocks/>
          </p:cNvCxnSpPr>
          <p:nvPr/>
        </p:nvCxnSpPr>
        <p:spPr>
          <a:xfrm flipH="1">
            <a:off x="6622742" y="1643973"/>
            <a:ext cx="1056442" cy="310003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4BC820-BC7C-9E79-B034-DCB88120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4829" y="6356350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9A2AA1E8-86C6-1D5F-4B2D-F74CEDA6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65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6178A73-8EA4-984E-04DB-65D593436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4A3C26F-D439-5740-4710-14ADA35911FA}"/>
              </a:ext>
            </a:extLst>
          </p:cNvPr>
          <p:cNvSpPr txBox="1"/>
          <p:nvPr/>
        </p:nvSpPr>
        <p:spPr>
          <a:xfrm>
            <a:off x="4651971" y="176020"/>
            <a:ext cx="2888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PÉLDA (2) megosztás</a:t>
            </a:r>
          </a:p>
        </p:txBody>
      </p:sp>
      <p:sp>
        <p:nvSpPr>
          <p:cNvPr id="9" name="Dátum helye 8">
            <a:extLst>
              <a:ext uri="{FF2B5EF4-FFF2-40B4-BE49-F238E27FC236}">
                <a16:creationId xmlns:a16="http://schemas.microsoft.com/office/drawing/2014/main" id="{C52DDC1B-18F0-F375-E0C6-63F08A08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8DFA-65C0-404D-A005-3DB6EDBBEBA3}" type="datetime1">
              <a:rPr lang="hu-HU" smtClean="0"/>
              <a:t>2023. 05. 08.</a:t>
            </a:fld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17E5EDA-878D-F2C4-6117-6293EE2BA6DC}"/>
              </a:ext>
            </a:extLst>
          </p:cNvPr>
          <p:cNvSpPr txBox="1"/>
          <p:nvPr/>
        </p:nvSpPr>
        <p:spPr>
          <a:xfrm>
            <a:off x="7256188" y="1413140"/>
            <a:ext cx="1682885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Külterület</a:t>
            </a:r>
          </a:p>
          <a:p>
            <a:pPr algn="ctr"/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</a:p>
        </p:txBody>
      </p:sp>
    </p:spTree>
    <p:extLst>
      <p:ext uri="{BB962C8B-B14F-4D97-AF65-F5344CB8AC3E}">
        <p14:creationId xmlns:p14="http://schemas.microsoft.com/office/powerpoint/2010/main" val="37643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F8099D7-99C5-F029-2B4C-2DA3C601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DF88BD7-E510-40DA-2D22-2A62BCAD0F09}"/>
              </a:ext>
            </a:extLst>
          </p:cNvPr>
          <p:cNvSpPr txBox="1"/>
          <p:nvPr/>
        </p:nvSpPr>
        <p:spPr>
          <a:xfrm>
            <a:off x="3942999" y="136525"/>
            <a:ext cx="3557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i="1" dirty="0">
                <a:solidFill>
                  <a:schemeClr val="tx1"/>
                </a:solidFill>
              </a:rPr>
              <a:t>Szabályozási Terv 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6FFD5718-C468-755A-4466-A66194AE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66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9061AFF-FBD8-9EE8-F5B9-D172E0C1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CD4381E-3746-1EF3-A3D3-B4FED78D7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570" y="688336"/>
            <a:ext cx="7713470" cy="53184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46008B9-7966-CA02-D09F-13097132FA13}"/>
              </a:ext>
            </a:extLst>
          </p:cNvPr>
          <p:cNvSpPr txBox="1"/>
          <p:nvPr/>
        </p:nvSpPr>
        <p:spPr>
          <a:xfrm>
            <a:off x="458275" y="226671"/>
            <a:ext cx="2888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PÉLDA (2) megosztás</a:t>
            </a:r>
          </a:p>
        </p:txBody>
      </p:sp>
      <p:sp>
        <p:nvSpPr>
          <p:cNvPr id="11" name="Dátum helye 10">
            <a:extLst>
              <a:ext uri="{FF2B5EF4-FFF2-40B4-BE49-F238E27FC236}">
                <a16:creationId xmlns:a16="http://schemas.microsoft.com/office/drawing/2014/main" id="{CDC5AE02-100C-2A1F-11D4-7DEE066F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7F7C4-9F4C-4BD2-AB1F-2597EB922C74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3576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D26370AF-77A2-EC17-7F00-7C8DEDC2C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3" y="0"/>
            <a:ext cx="4848301" cy="6858000"/>
          </a:xfrm>
          <a:prstGeom prst="rect">
            <a:avLst/>
          </a:prstGeom>
        </p:spPr>
      </p:pic>
      <p:pic>
        <p:nvPicPr>
          <p:cNvPr id="12" name="Kép 11" descr="A képen szöveg, levél látható&#10;&#10;Automatikusan generált leírás">
            <a:extLst>
              <a:ext uri="{FF2B5EF4-FFF2-40B4-BE49-F238E27FC236}">
                <a16:creationId xmlns:a16="http://schemas.microsoft.com/office/drawing/2014/main" id="{0F0EF31C-0DF8-2CDB-81E1-BAF964B0B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79FE795-AF28-33A0-7293-F310C771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7594" y="6378575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ABFE75B-B54A-CBBB-7E3A-E80191D13FBD}"/>
              </a:ext>
            </a:extLst>
          </p:cNvPr>
          <p:cNvSpPr txBox="1"/>
          <p:nvPr/>
        </p:nvSpPr>
        <p:spPr>
          <a:xfrm>
            <a:off x="4317054" y="185386"/>
            <a:ext cx="3557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i="1" dirty="0">
                <a:solidFill>
                  <a:schemeClr val="tx1"/>
                </a:solidFill>
              </a:rPr>
              <a:t>Szabályozási Terv </a:t>
            </a:r>
            <a:r>
              <a:rPr lang="hu-HU" sz="2400" b="1" i="1" dirty="0"/>
              <a:t>Szöveges rész</a:t>
            </a:r>
            <a:endParaRPr lang="hu-HU" sz="2400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CFCF298F-F6F0-73B7-C230-16CDD88F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67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FF60983-9BC0-5574-9204-4A45CFA7B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AE9BF8B-514D-425F-432D-F00CB1AA20F4}"/>
              </a:ext>
            </a:extLst>
          </p:cNvPr>
          <p:cNvSpPr txBox="1"/>
          <p:nvPr/>
        </p:nvSpPr>
        <p:spPr>
          <a:xfrm>
            <a:off x="4848302" y="1430168"/>
            <a:ext cx="2888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PÉLDA (2) megosztás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C0D1105-2701-C4A7-DC78-20306CEB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33F-C903-49FA-9A7E-6A7C65BC62D2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75785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CD7F193-31D5-E782-73A7-AFD987CB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Magyar Mérnöki Kamara Geodéziai és Geoinformatikai Tagozat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866C424-A08F-581F-52AA-4AC04E182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1111"/>
            <a:ext cx="12192000" cy="3458308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27BE7FE-7B19-7162-2E3A-E8134DCD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68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04BB855-6A26-E5B6-1360-979AC85D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CB353D4-4900-3356-7393-3B2A3AFC5AF9}"/>
              </a:ext>
            </a:extLst>
          </p:cNvPr>
          <p:cNvSpPr txBox="1"/>
          <p:nvPr/>
        </p:nvSpPr>
        <p:spPr>
          <a:xfrm>
            <a:off x="4317053" y="185386"/>
            <a:ext cx="4709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i="1" dirty="0">
                <a:solidFill>
                  <a:schemeClr val="tx1"/>
                </a:solidFill>
              </a:rPr>
              <a:t>Szabályozási Terv </a:t>
            </a:r>
            <a:r>
              <a:rPr lang="hu-HU" sz="2400" b="1" i="1" dirty="0"/>
              <a:t>melléklete</a:t>
            </a:r>
            <a:endParaRPr lang="hu-HU" sz="24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6D2361F-7112-0220-53A1-1E52D5C35EA2}"/>
              </a:ext>
            </a:extLst>
          </p:cNvPr>
          <p:cNvSpPr txBox="1"/>
          <p:nvPr/>
        </p:nvSpPr>
        <p:spPr>
          <a:xfrm>
            <a:off x="3599773" y="3616553"/>
            <a:ext cx="3125709" cy="646331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i="1" dirty="0"/>
              <a:t>1000/18, két utcára néző telek megosztása esetén: 500/14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469DAE-F17E-3CFA-33CA-8E26F58CD520}"/>
              </a:ext>
            </a:extLst>
          </p:cNvPr>
          <p:cNvSpPr txBox="1"/>
          <p:nvPr/>
        </p:nvSpPr>
        <p:spPr>
          <a:xfrm>
            <a:off x="3718599" y="2242110"/>
            <a:ext cx="2888056" cy="1292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/>
              <a:t>Kialakítható legkisebb telekterület/legkisebb telekszélesség m</a:t>
            </a:r>
            <a:r>
              <a:rPr lang="hu-HU" sz="2000" b="1" i="1" baseline="30000" dirty="0"/>
              <a:t>2</a:t>
            </a:r>
            <a:r>
              <a:rPr lang="hu-HU" sz="2000" b="1" i="1" dirty="0"/>
              <a:t>/m</a:t>
            </a:r>
          </a:p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A60864B-F1E0-741E-F03B-E75310DA92B6}"/>
              </a:ext>
            </a:extLst>
          </p:cNvPr>
          <p:cNvSpPr txBox="1"/>
          <p:nvPr/>
        </p:nvSpPr>
        <p:spPr>
          <a:xfrm>
            <a:off x="1132978" y="728832"/>
            <a:ext cx="2888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PÉLDA (2) megosztás</a:t>
            </a:r>
          </a:p>
        </p:txBody>
      </p:sp>
      <p:sp>
        <p:nvSpPr>
          <p:cNvPr id="11" name="Dátum helye 10">
            <a:extLst>
              <a:ext uri="{FF2B5EF4-FFF2-40B4-BE49-F238E27FC236}">
                <a16:creationId xmlns:a16="http://schemas.microsoft.com/office/drawing/2014/main" id="{73897598-A978-DC28-F03D-E41E14A1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ACAD-2805-48C1-B098-6A9F954E4607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97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lőláb helye 3">
            <a:extLst>
              <a:ext uri="{FF2B5EF4-FFF2-40B4-BE49-F238E27FC236}">
                <a16:creationId xmlns:a16="http://schemas.microsoft.com/office/drawing/2014/main" id="{68E88E5D-2A6D-B343-9D0E-015C745B7B2D}"/>
              </a:ext>
            </a:extLst>
          </p:cNvPr>
          <p:cNvSpPr txBox="1">
            <a:spLocks/>
          </p:cNvSpPr>
          <p:nvPr/>
        </p:nvSpPr>
        <p:spPr>
          <a:xfrm>
            <a:off x="0" y="1449286"/>
            <a:ext cx="2363821" cy="13255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telekmegosztás</a:t>
            </a:r>
          </a:p>
          <a:p>
            <a:r>
              <a:rPr lang="hu-H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517 hrsz.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E79410-7B9C-DAF9-56CC-EC71ACB9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59512"/>
            <a:ext cx="4114800" cy="365125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C6C4A9B-0BE1-A143-22D7-7B2CCE1A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69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99F7D46-9E2C-3A5B-ABFB-BF8544C6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046FD416-6094-558A-899E-1546DECB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21" y="136524"/>
            <a:ext cx="11535512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u-HU" dirty="0"/>
              <a:t>PÉLDA (2) megosztás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40E24B63-37E7-B1FD-55B0-C143EF92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015-C96F-42F0-8971-6D9A127E4839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555A166-4A2A-0A6C-1CBC-633351804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431" y="1332418"/>
            <a:ext cx="6068272" cy="45916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46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1F82587-8379-43F1-B556-26A1EECBBC10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7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14" name="Tartalom helye 2">
            <a:extLst>
              <a:ext uri="{FF2B5EF4-FFF2-40B4-BE49-F238E27FC236}">
                <a16:creationId xmlns:a16="http://schemas.microsoft.com/office/drawing/2014/main" id="{D6BA30D9-640B-BBA8-EA64-74CC2F60A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800" dirty="0"/>
              <a:t>2020 március 1.</a:t>
            </a:r>
          </a:p>
          <a:p>
            <a:pPr marL="0" indent="0" algn="ctr">
              <a:buNone/>
            </a:pPr>
            <a:r>
              <a:rPr lang="hu-HU" sz="3200" dirty="0"/>
              <a:t>Szervezeti átalakítás</a:t>
            </a:r>
            <a:endParaRPr lang="hu-HU" sz="1800" dirty="0"/>
          </a:p>
          <a:p>
            <a:pPr marL="0" indent="0">
              <a:buNone/>
            </a:pPr>
            <a:r>
              <a:rPr lang="hu-HU" sz="2000" dirty="0"/>
              <a:t>Telekalakítás során Eljáró szerv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br>
              <a:rPr lang="hu-HU" sz="2000" dirty="0"/>
            </a:br>
            <a:r>
              <a:rPr lang="hu-HU" sz="2000" dirty="0"/>
              <a:t>Jogorvoslati lehetőség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AE221623-95AE-BE89-2F26-03471A0732FF}"/>
              </a:ext>
            </a:extLst>
          </p:cNvPr>
          <p:cNvSpPr/>
          <p:nvPr/>
        </p:nvSpPr>
        <p:spPr>
          <a:xfrm>
            <a:off x="980617" y="3191971"/>
            <a:ext cx="4328719" cy="13255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Általános építésügyi hatóságok</a:t>
            </a:r>
          </a:p>
          <a:p>
            <a:pPr algn="ctr"/>
            <a:r>
              <a:rPr lang="hu-HU" dirty="0"/>
              <a:t>Jegyzői építésügyi hatáskör;</a:t>
            </a:r>
          </a:p>
          <a:p>
            <a:pPr algn="ctr"/>
            <a:r>
              <a:rPr lang="hu-HU" dirty="0"/>
              <a:t>Járási Hivatal építésügyi, építés felügyeleti, örökségvédelmi hatáskör</a:t>
            </a:r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0D485DED-1926-415E-9E83-374288A49CB0}"/>
              </a:ext>
            </a:extLst>
          </p:cNvPr>
          <p:cNvSpPr/>
          <p:nvPr/>
        </p:nvSpPr>
        <p:spPr>
          <a:xfrm>
            <a:off x="6882664" y="3191970"/>
            <a:ext cx="4328719" cy="13255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KORMÁNYHIVATAL</a:t>
            </a:r>
          </a:p>
        </p:txBody>
      </p:sp>
      <p:sp>
        <p:nvSpPr>
          <p:cNvPr id="18" name="Nyíl: jobbra mutató 17">
            <a:extLst>
              <a:ext uri="{FF2B5EF4-FFF2-40B4-BE49-F238E27FC236}">
                <a16:creationId xmlns:a16="http://schemas.microsoft.com/office/drawing/2014/main" id="{815EF455-291E-0488-1ADF-0F5CB8BDA4A4}"/>
              </a:ext>
            </a:extLst>
          </p:cNvPr>
          <p:cNvSpPr/>
          <p:nvPr/>
        </p:nvSpPr>
        <p:spPr>
          <a:xfrm>
            <a:off x="5692390" y="3801973"/>
            <a:ext cx="925587" cy="1992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5D641F30-4FAC-D1E3-CB4C-BC05AAFD3B86}"/>
              </a:ext>
            </a:extLst>
          </p:cNvPr>
          <p:cNvSpPr/>
          <p:nvPr/>
        </p:nvSpPr>
        <p:spPr>
          <a:xfrm>
            <a:off x="980616" y="4932552"/>
            <a:ext cx="4328719" cy="13255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fellebbezés</a:t>
            </a:r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09F20312-1F51-B429-F74A-EDA1784728C7}"/>
              </a:ext>
            </a:extLst>
          </p:cNvPr>
          <p:cNvSpPr/>
          <p:nvPr/>
        </p:nvSpPr>
        <p:spPr>
          <a:xfrm>
            <a:off x="6882664" y="4932551"/>
            <a:ext cx="4328719" cy="13255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Közigazgatási per</a:t>
            </a:r>
          </a:p>
        </p:txBody>
      </p:sp>
      <p:sp>
        <p:nvSpPr>
          <p:cNvPr id="21" name="Nyíl: jobbra mutató 20">
            <a:extLst>
              <a:ext uri="{FF2B5EF4-FFF2-40B4-BE49-F238E27FC236}">
                <a16:creationId xmlns:a16="http://schemas.microsoft.com/office/drawing/2014/main" id="{0023978C-450A-541C-DB04-2DEA195E238A}"/>
              </a:ext>
            </a:extLst>
          </p:cNvPr>
          <p:cNvSpPr/>
          <p:nvPr/>
        </p:nvSpPr>
        <p:spPr>
          <a:xfrm>
            <a:off x="5692390" y="5495712"/>
            <a:ext cx="925587" cy="1992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70870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E79410-7B9C-DAF9-56CC-EC71ACB9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59512"/>
            <a:ext cx="4114800" cy="365125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C6C4A9B-0BE1-A143-22D7-7B2CCE1A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70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99F7D46-9E2C-3A5B-ABFB-BF8544C6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046FD416-6094-558A-899E-1546DECB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21" y="136524"/>
            <a:ext cx="11535512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u-HU" dirty="0"/>
              <a:t>PÉLDA (3) épületek rendezése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40E24B63-37E7-B1FD-55B0-C143EF92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377C-3B38-4221-903C-DA346B52BB16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078995-34E9-5C54-5381-6215FA14A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96" y="1207080"/>
            <a:ext cx="7734436" cy="50803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D8E033A-7376-7D90-55CF-CD07F40F6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837" y="2743104"/>
            <a:ext cx="6992326" cy="13717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4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E79410-7B9C-DAF9-56CC-EC71ACB9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59512"/>
            <a:ext cx="4114800" cy="365125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C6C4A9B-0BE1-A143-22D7-7B2CCE1A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71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99F7D46-9E2C-3A5B-ABFB-BF8544C6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046FD416-6094-558A-899E-1546DECB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21" y="136524"/>
            <a:ext cx="11535512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u-HU" dirty="0"/>
              <a:t>PÉLDA (3) épületek rendezése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40E24B63-37E7-B1FD-55B0-C143EF92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CD97-616A-41B6-94C3-FEE9AC52714C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078995-34E9-5C54-5381-6215FA14A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96" y="1207080"/>
            <a:ext cx="7734436" cy="50803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4C5215-120E-E401-9DF6-21782E929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464" y="1207810"/>
            <a:ext cx="6215579" cy="507965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56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37729EC-D5B6-9588-EA9E-38190F5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57167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8431BC-2D65-CB9F-2515-567DF5A9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72</a:t>
            </a:fld>
            <a:endParaRPr lang="hu-HU"/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11D59E3A-77EE-82BD-6767-EE500455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6133-555E-42DD-B354-63498E35470B}" type="datetime1">
              <a:rPr lang="hu-HU" smtClean="0"/>
              <a:t>2023. 05. 08.</a:t>
            </a:fld>
            <a:endParaRPr lang="hu-HU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110FD49F-82C6-1A1D-B94F-8C35CEBB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21" y="136524"/>
            <a:ext cx="11535512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u-HU" dirty="0"/>
              <a:t>PÉLDA (4) telekhatár rendezése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413F55C-0EAF-4598-3778-B068AE66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1B4AEDAE-20DC-3146-13B9-2CE6B99B6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4289" y="1513484"/>
            <a:ext cx="6191604" cy="4505772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350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EA35CE-F551-38A7-08C4-365B499A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PÉLDA (4) telekhatár rendezése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1039E6F-2C16-E020-25EE-43291A8F7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56350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9F53510-E041-A122-7282-88010AC0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73</a:t>
            </a:fld>
            <a:endParaRPr lang="hu-HU"/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621F7146-D486-1DD6-0C86-3129A28A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F299-6361-4284-9134-2CD29A85BEE5}" type="datetime1">
              <a:rPr lang="hu-HU" smtClean="0"/>
              <a:t>2023. 05. 08.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0C2286E-394D-2BC2-101D-39734D70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73EEA6FC-33A7-5301-20EA-67B1E2D3F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95725" y="1690688"/>
            <a:ext cx="4200549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7449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5F6578-E342-55BD-7D80-E1474E04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PÉLDA (4) telekhatár rendezése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1E71B61-DD7E-B485-EF41-43E5A7B91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35704"/>
            <a:ext cx="10515600" cy="39311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38F2D6-AFAA-6077-482E-23312C21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56350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BBBA4C4-6D8F-3F14-FF7E-961ABA1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74</a:t>
            </a:fld>
            <a:endParaRPr lang="hu-HU"/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157F9A09-E21F-C153-2DC8-9AD94916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7665-7A26-46F7-B9C6-F423CA08C6B8}" type="datetime1">
              <a:rPr lang="hu-HU" smtClean="0"/>
              <a:t>2023. 05. 08.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A9186B9-3915-FC54-7DC6-B33C299C8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16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DAD8DB-42E3-A462-584E-7E9EAAA3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Épület, építmény, műtárgy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A35739-658B-070A-7938-C293E98F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973" y="1626448"/>
            <a:ext cx="9428053" cy="4351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Az OTÉK nem tárgyalja külön mint fogalom, az </a:t>
            </a:r>
            <a:r>
              <a:rPr lang="hu-HU" dirty="0" err="1"/>
              <a:t>Étv</a:t>
            </a:r>
            <a:r>
              <a:rPr lang="hu-HU" dirty="0"/>
              <a:t>. viszont igen!</a:t>
            </a:r>
          </a:p>
          <a:p>
            <a:pPr marL="0" indent="0" algn="ctr">
              <a:buNone/>
            </a:pP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BFF58B9-D24F-2130-0FC4-C790ADD4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56350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FB04006-D891-1857-C9A4-92D881E4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75</a:t>
            </a:fld>
            <a:endParaRPr 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DAAA024D-96FC-D059-49C6-D08AEC03D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9DA9-42D1-4667-845C-B954FD4F73A2}" type="datetime1">
              <a:rPr lang="hu-HU" smtClean="0"/>
              <a:t>2023. 05. 08.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D24D3CE-7476-E500-7977-B0BDB8479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408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DAD8DB-42E3-A462-584E-7E9EAAA3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Épület, építmény, műtárgy </a:t>
            </a:r>
            <a:r>
              <a:rPr lang="hu-HU" sz="2000" dirty="0"/>
              <a:t>(</a:t>
            </a:r>
            <a:r>
              <a:rPr lang="hu-HU" sz="2000" b="0" i="0" dirty="0">
                <a:solidFill>
                  <a:srgbClr val="6A6969"/>
                </a:solidFill>
                <a:effectLst/>
                <a:latin typeface="Verdana" panose="020B0604030504040204" pitchFamily="34" charset="0"/>
              </a:rPr>
              <a:t>1997. évi LXXVIII. Törvény)</a:t>
            </a:r>
            <a:endParaRPr lang="hu-HU" sz="20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A35739-658B-070A-7938-C293E98F7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 fontAlgn="base"/>
            <a:r>
              <a:rPr lang="hu-HU" b="0" i="0" dirty="0">
                <a:solidFill>
                  <a:srgbClr val="6A6969"/>
                </a:solidFill>
                <a:effectLst/>
                <a:latin typeface="Verdana" panose="020B0604030504040204" pitchFamily="34" charset="0"/>
              </a:rPr>
              <a:t>„</a:t>
            </a:r>
            <a:r>
              <a:rPr lang="hu-HU" b="1" i="1" dirty="0">
                <a:solidFill>
                  <a:srgbClr val="6A6969"/>
                </a:solidFill>
                <a:effectLst/>
                <a:latin typeface="inherit"/>
              </a:rPr>
              <a:t>Építmény</a:t>
            </a:r>
            <a:r>
              <a:rPr lang="hu-HU" b="0" i="1" dirty="0">
                <a:solidFill>
                  <a:srgbClr val="6A6969"/>
                </a:solidFill>
                <a:effectLst/>
                <a:latin typeface="inherit"/>
              </a:rPr>
              <a:t>: </a:t>
            </a:r>
            <a:r>
              <a:rPr lang="hu-HU" b="1" i="1" dirty="0">
                <a:solidFill>
                  <a:srgbClr val="6A6969"/>
                </a:solidFill>
                <a:effectLst/>
                <a:latin typeface="inherit"/>
              </a:rPr>
              <a:t>építési tevékenység</a:t>
            </a:r>
            <a:r>
              <a:rPr lang="hu-HU" b="0" i="1" dirty="0">
                <a:solidFill>
                  <a:srgbClr val="6A6969"/>
                </a:solidFill>
                <a:effectLst/>
                <a:latin typeface="inherit"/>
              </a:rPr>
              <a:t>gel létrehozott, illetve </a:t>
            </a:r>
            <a:r>
              <a:rPr lang="hu-HU" b="1" i="1" dirty="0">
                <a:solidFill>
                  <a:srgbClr val="6A6969"/>
                </a:solidFill>
                <a:effectLst/>
                <a:latin typeface="inherit"/>
              </a:rPr>
              <a:t>késztermék</a:t>
            </a:r>
            <a:r>
              <a:rPr lang="hu-HU" b="0" i="1" dirty="0">
                <a:solidFill>
                  <a:srgbClr val="6A6969"/>
                </a:solidFill>
                <a:effectLst/>
                <a:latin typeface="inherit"/>
              </a:rPr>
              <a:t>ként az építési helyszínre szállított, – rendeltetésére, szerkezeti megoldására, anyagára, készültségi fokára és kiterjedésére </a:t>
            </a:r>
            <a:r>
              <a:rPr lang="hu-HU" b="1" i="1" dirty="0">
                <a:solidFill>
                  <a:srgbClr val="6A6969"/>
                </a:solidFill>
                <a:effectLst/>
                <a:latin typeface="inherit"/>
              </a:rPr>
              <a:t>tekintet nélkül</a:t>
            </a:r>
            <a:r>
              <a:rPr lang="hu-HU" b="0" i="1" dirty="0">
                <a:solidFill>
                  <a:srgbClr val="6A6969"/>
                </a:solidFill>
                <a:effectLst/>
                <a:latin typeface="inherit"/>
              </a:rPr>
              <a:t> – minden olyan </a:t>
            </a:r>
            <a:r>
              <a:rPr lang="hu-HU" b="1" i="1" dirty="0">
                <a:solidFill>
                  <a:srgbClr val="6A6969"/>
                </a:solidFill>
                <a:effectLst/>
                <a:latin typeface="inherit"/>
              </a:rPr>
              <a:t>helyhez kötött műszaki alkotás</a:t>
            </a:r>
            <a:r>
              <a:rPr lang="hu-HU" b="0" i="1" dirty="0">
                <a:solidFill>
                  <a:srgbClr val="6A6969"/>
                </a:solidFill>
                <a:effectLst/>
                <a:latin typeface="inherit"/>
              </a:rPr>
              <a:t>, amely a terepszint, a víz vagy az azok alatti talaj, illetve azok feletti légtér megváltoztatásával, beépítésével jön létre (az építmény az épület és műtárgy gyűjtőfogalma).”</a:t>
            </a:r>
            <a:endParaRPr lang="hu-HU" b="0" i="0" dirty="0">
              <a:solidFill>
                <a:srgbClr val="6A6969"/>
              </a:solidFill>
              <a:effectLst/>
              <a:latin typeface="Verdana" panose="020B0604030504040204" pitchFamily="34" charset="0"/>
            </a:endParaRPr>
          </a:p>
          <a:p>
            <a:pPr algn="just" fontAlgn="base"/>
            <a:r>
              <a:rPr lang="hu-HU" b="0" i="0" dirty="0">
                <a:solidFill>
                  <a:srgbClr val="6A6969"/>
                </a:solidFill>
                <a:effectLst/>
                <a:latin typeface="Verdana" panose="020B0604030504040204" pitchFamily="34" charset="0"/>
              </a:rPr>
              <a:t>„</a:t>
            </a:r>
            <a:r>
              <a:rPr lang="hu-HU" b="1" i="1" dirty="0">
                <a:solidFill>
                  <a:srgbClr val="6A6969"/>
                </a:solidFill>
                <a:effectLst/>
                <a:latin typeface="inherit"/>
              </a:rPr>
              <a:t>Épület: </a:t>
            </a:r>
            <a:r>
              <a:rPr lang="hu-HU" b="0" i="1" dirty="0">
                <a:solidFill>
                  <a:srgbClr val="6A6969"/>
                </a:solidFill>
                <a:effectLst/>
                <a:latin typeface="inherit"/>
              </a:rPr>
              <a:t>jellemzően emberi tartózkodás céljára szolgáló építmény, amely szerkezeteivel részben vagy egészben teret, helyiséget vagy ezek együttesét zárja körül meghatározott rendeltetés vagy rendeltetésével összefüggő tevékenység, avagy rendszeres munkavégzés, illetve tárolás céljából.”</a:t>
            </a:r>
            <a:endParaRPr lang="hu-HU" b="0" i="0" dirty="0">
              <a:solidFill>
                <a:srgbClr val="6A6969"/>
              </a:solidFill>
              <a:effectLst/>
              <a:latin typeface="Verdana" panose="020B0604030504040204" pitchFamily="34" charset="0"/>
            </a:endParaRPr>
          </a:p>
          <a:p>
            <a:pPr algn="just" fontAlgn="base"/>
            <a:r>
              <a:rPr lang="hu-HU" b="0" i="0" dirty="0">
                <a:solidFill>
                  <a:srgbClr val="6A6969"/>
                </a:solidFill>
                <a:effectLst/>
                <a:latin typeface="Verdana" panose="020B0604030504040204" pitchFamily="34" charset="0"/>
              </a:rPr>
              <a:t>„</a:t>
            </a:r>
            <a:r>
              <a:rPr lang="hu-HU" b="1" i="1" dirty="0">
                <a:solidFill>
                  <a:srgbClr val="6A6969"/>
                </a:solidFill>
                <a:effectLst/>
                <a:latin typeface="inherit"/>
              </a:rPr>
              <a:t>Műtárgy:</a:t>
            </a:r>
            <a:r>
              <a:rPr lang="hu-HU" b="0" i="1" dirty="0">
                <a:solidFill>
                  <a:srgbClr val="6A6969"/>
                </a:solidFill>
                <a:effectLst/>
                <a:latin typeface="inherit"/>
              </a:rPr>
              <a:t> mindazon építmény, ami nem minősül épületnek és épület funkciót jellemzően nem tartalmaz (pl. út, híd, torony, távközlés, műsorszórás műszaki létesítményei, gáz-, folyadék-, ömlesztett anyag tárolására szolgáló és nyomvonalas műszaki alkotások).”</a:t>
            </a:r>
            <a:endParaRPr lang="hu-HU" b="0" i="0" dirty="0">
              <a:solidFill>
                <a:srgbClr val="6A6969"/>
              </a:solidFill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BFF58B9-D24F-2130-0FC4-C790ADD4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66221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8D1D828-9FB4-DD28-1B49-A7876DC6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76</a:t>
            </a:fld>
            <a:endParaRPr 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BC42D7AD-3368-159F-504A-1F108261C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7CFE2-37A1-4B5C-80B2-DF4273D2D414}" type="datetime1">
              <a:rPr lang="hu-HU" smtClean="0"/>
              <a:t>2023. 05. 08.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CBA742F-E16B-69E6-D5B3-319E1C86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626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2D8E904-3EDB-EC07-1223-FA5C1C77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KÉRDÉS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57FDBB-20A3-9C6B-93FC-E18E27FC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3200" dirty="0"/>
              <a:t>Épület, építmény, műtárgy fogalmát melyik törvény határozza meg?</a:t>
            </a:r>
          </a:p>
          <a:p>
            <a:pPr marL="0" indent="0">
              <a:buNone/>
            </a:pPr>
            <a:endParaRPr lang="hu-HU" sz="3200" dirty="0"/>
          </a:p>
          <a:p>
            <a:pPr marL="514350" indent="-514350">
              <a:buAutoNum type="alphaUcPeriod"/>
            </a:pPr>
            <a:r>
              <a:rPr lang="hu-HU" sz="2200" dirty="0"/>
              <a:t>OTÉK</a:t>
            </a:r>
          </a:p>
          <a:p>
            <a:pPr marL="514350" indent="-514350">
              <a:buAutoNum type="alphaUcPeriod"/>
            </a:pPr>
            <a:r>
              <a:rPr lang="hu-HU" sz="2200" dirty="0"/>
              <a:t>HÉSZ</a:t>
            </a:r>
          </a:p>
          <a:p>
            <a:pPr marL="514350" indent="-514350">
              <a:buAutoNum type="alphaUcPeriod"/>
            </a:pPr>
            <a:r>
              <a:rPr lang="hu-HU" sz="2200" dirty="0"/>
              <a:t>ÉTV</a:t>
            </a:r>
          </a:p>
          <a:p>
            <a:pPr marL="0" indent="0">
              <a:buNone/>
            </a:pPr>
            <a:endParaRPr lang="hu-HU" sz="22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D0A6E4B-712E-781E-D27C-D1E5AB4F9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2223" b="-2"/>
          <a:stretch/>
        </p:blipFill>
        <p:spPr>
          <a:xfrm>
            <a:off x="7675658" y="2422132"/>
            <a:ext cx="3625360" cy="3768356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8CA449-8E03-EC7B-3F23-697E9A59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5E609DC-5DF3-AA50-FAD2-21472906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77</a:t>
            </a:fld>
            <a:endParaRPr 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30BDA66-339D-BB86-307F-852E6395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79A1-6441-48E4-81BB-0F1FF46F998A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470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1EFE85-B144-CB07-C10D-764E5D00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hu-HU" sz="5400" dirty="0"/>
              <a:t>VÁLASZ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A11A17-BB55-3C51-158B-C59EBA5A8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600" dirty="0"/>
              <a:t>C. ÉTV</a:t>
            </a:r>
          </a:p>
          <a:p>
            <a:pPr marL="0" indent="0" algn="ctr">
              <a:buNone/>
            </a:pPr>
            <a:endParaRPr lang="hu-HU" sz="2800" dirty="0"/>
          </a:p>
          <a:p>
            <a:pPr marL="0" indent="0" algn="ctr">
              <a:buNone/>
            </a:pPr>
            <a:r>
              <a:rPr lang="en-US" sz="2400" i="1" dirty="0">
                <a:effectLst/>
                <a:latin typeface="Fira Sans" panose="020B0604020202020204" pitchFamily="34" charset="0"/>
              </a:rPr>
              <a:t>1997. </a:t>
            </a:r>
            <a:r>
              <a:rPr lang="en-US" sz="2400" i="1" dirty="0" err="1">
                <a:effectLst/>
                <a:latin typeface="Fira Sans" panose="020B0604020202020204" pitchFamily="34" charset="0"/>
              </a:rPr>
              <a:t>évi</a:t>
            </a:r>
            <a:r>
              <a:rPr lang="en-US" sz="2400" i="1" dirty="0">
                <a:effectLst/>
                <a:latin typeface="Fira Sans" panose="020B0604020202020204" pitchFamily="34" charset="0"/>
              </a:rPr>
              <a:t> LXXVIII. </a:t>
            </a:r>
            <a:r>
              <a:rPr lang="en-US" sz="2400" i="1" dirty="0" err="1">
                <a:effectLst/>
                <a:latin typeface="Fira Sans" panose="020B0604020202020204" pitchFamily="34" charset="0"/>
              </a:rPr>
              <a:t>törvény</a:t>
            </a:r>
            <a:endParaRPr lang="en-US" sz="2400" i="1" dirty="0">
              <a:effectLst/>
              <a:latin typeface="Fira Sans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i="1" dirty="0" err="1">
                <a:effectLst/>
                <a:latin typeface="Fira Sans" panose="020B0604020202020204" pitchFamily="34" charset="0"/>
              </a:rPr>
              <a:t>az</a:t>
            </a:r>
            <a:r>
              <a:rPr lang="en-US" sz="2400" i="1" dirty="0">
                <a:effectLst/>
                <a:latin typeface="Fira Sans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Fira Sans" panose="020B0604020202020204" pitchFamily="34" charset="0"/>
              </a:rPr>
              <a:t>épített</a:t>
            </a:r>
            <a:r>
              <a:rPr lang="en-US" sz="2400" i="1" dirty="0">
                <a:effectLst/>
                <a:latin typeface="Fira Sans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Fira Sans" panose="020B0604020202020204" pitchFamily="34" charset="0"/>
              </a:rPr>
              <a:t>környezet</a:t>
            </a:r>
            <a:r>
              <a:rPr lang="en-US" sz="2400" i="1" dirty="0">
                <a:effectLst/>
                <a:latin typeface="Fira Sans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Fira Sans" panose="020B0604020202020204" pitchFamily="34" charset="0"/>
              </a:rPr>
              <a:t>alakításáról</a:t>
            </a:r>
            <a:r>
              <a:rPr lang="en-US" sz="2400" i="1" dirty="0">
                <a:effectLst/>
                <a:latin typeface="Fira Sans" panose="020B0604020202020204" pitchFamily="34" charset="0"/>
              </a:rPr>
              <a:t> és </a:t>
            </a:r>
            <a:r>
              <a:rPr lang="en-US" sz="2400" i="1" dirty="0" err="1">
                <a:effectLst/>
                <a:latin typeface="Fira Sans" panose="020B0604020202020204" pitchFamily="34" charset="0"/>
              </a:rPr>
              <a:t>védelméről</a:t>
            </a:r>
            <a:endParaRPr lang="en-US" sz="2400" i="1" dirty="0">
              <a:effectLst/>
              <a:latin typeface="Fira Sans" panose="020B0604020202020204" pitchFamily="34" charset="0"/>
            </a:endParaRPr>
          </a:p>
          <a:p>
            <a:pPr marL="0" indent="0" algn="ctr">
              <a:buNone/>
            </a:pPr>
            <a:endParaRPr lang="hu-HU" sz="2800" dirty="0"/>
          </a:p>
          <a:p>
            <a:pPr marL="0" indent="0" algn="ctr">
              <a:buNone/>
            </a:pP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1D4F633-5838-A172-4B22-6BF332632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9" y="1679910"/>
            <a:ext cx="4540724" cy="4384915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2BB130F-F58C-EF1A-3C10-4635AE17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B7AD662-86F5-0DAB-4474-9BCA8D3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78</a:t>
            </a:fld>
            <a:endParaRPr 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CFF45F7-A8D9-6A2E-EBD1-3833FC3C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28AC-2DA8-46DA-BED5-0D8CD1F4E590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93153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43AC5C2-F7D7-3642-4010-896ECEF7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Rajzi munkarészek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2B5CC1-80AF-F524-8DA4-5ED61E726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Településrendezési követelményeknek való megfelelés vizsgálata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58B819-CED1-9721-BB8D-5762C32F2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8" r="14897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17279B8-23A3-3BE3-1A27-587D41BB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4954" y="6356350"/>
            <a:ext cx="4636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5CBF3B6-A3CC-AFDB-D5B5-FFC783F5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3124" y="6356350"/>
            <a:ext cx="116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774B12-24FE-4DE3-AD24-B8E06EDEAD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6303EE0-A98C-9A0D-0E53-4E4243301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5742504E-6F0B-29EC-981B-A32267F2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5FE21-02F5-42B1-A269-7563EB4B314F}" type="datetime1">
              <a:rPr lang="hu-HU" smtClean="0"/>
              <a:t>2023. 05. 08.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072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BC31C3B-74A5-4161-AD34-EB6985A548BE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8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14" name="Tartalom helye 2">
            <a:extLst>
              <a:ext uri="{FF2B5EF4-FFF2-40B4-BE49-F238E27FC236}">
                <a16:creationId xmlns:a16="http://schemas.microsoft.com/office/drawing/2014/main" id="{D6BA30D9-640B-BBA8-EA64-74CC2F60A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800" dirty="0"/>
              <a:t>2021 december 22.</a:t>
            </a:r>
          </a:p>
          <a:p>
            <a:pPr marL="0" indent="0" algn="ctr">
              <a:buNone/>
            </a:pPr>
            <a:r>
              <a:rPr lang="hu-HU" sz="3200" dirty="0"/>
              <a:t>Szervezeti átalakítás</a:t>
            </a:r>
            <a:endParaRPr lang="hu-HU" sz="1800" dirty="0"/>
          </a:p>
          <a:p>
            <a:pPr marL="0" indent="0">
              <a:buNone/>
            </a:pPr>
            <a:r>
              <a:rPr lang="hu-HU" sz="2000" dirty="0"/>
              <a:t>Településrendezési követelményeknek való megfelelés vizsgálata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br>
              <a:rPr lang="hu-HU" sz="2000" dirty="0"/>
            </a:b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0D485DED-1926-415E-9E83-374288A49CB0}"/>
              </a:ext>
            </a:extLst>
          </p:cNvPr>
          <p:cNvSpPr/>
          <p:nvPr/>
        </p:nvSpPr>
        <p:spPr>
          <a:xfrm>
            <a:off x="6882664" y="3191970"/>
            <a:ext cx="4328719" cy="13255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KORMÁNYHIVATAL</a:t>
            </a:r>
          </a:p>
        </p:txBody>
      </p:sp>
      <p:sp>
        <p:nvSpPr>
          <p:cNvPr id="18" name="Nyíl: jobbra mutató 17">
            <a:extLst>
              <a:ext uri="{FF2B5EF4-FFF2-40B4-BE49-F238E27FC236}">
                <a16:creationId xmlns:a16="http://schemas.microsoft.com/office/drawing/2014/main" id="{815EF455-291E-0488-1ADF-0F5CB8BDA4A4}"/>
              </a:ext>
            </a:extLst>
          </p:cNvPr>
          <p:cNvSpPr/>
          <p:nvPr/>
        </p:nvSpPr>
        <p:spPr>
          <a:xfrm>
            <a:off x="5692390" y="3801973"/>
            <a:ext cx="925587" cy="1992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5D641F30-4FAC-D1E3-CB4C-BC05AAFD3B86}"/>
              </a:ext>
            </a:extLst>
          </p:cNvPr>
          <p:cNvSpPr/>
          <p:nvPr/>
        </p:nvSpPr>
        <p:spPr>
          <a:xfrm>
            <a:off x="980616" y="4932552"/>
            <a:ext cx="4328719" cy="13255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Szakhatósági eljárás</a:t>
            </a:r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09F20312-1F51-B429-F74A-EDA1784728C7}"/>
              </a:ext>
            </a:extLst>
          </p:cNvPr>
          <p:cNvSpPr/>
          <p:nvPr/>
        </p:nvSpPr>
        <p:spPr>
          <a:xfrm>
            <a:off x="6882664" y="4932551"/>
            <a:ext cx="4328719" cy="13255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Szakkérdési állásfoglalás</a:t>
            </a:r>
          </a:p>
        </p:txBody>
      </p:sp>
      <p:sp>
        <p:nvSpPr>
          <p:cNvPr id="21" name="Nyíl: jobbra mutató 20">
            <a:extLst>
              <a:ext uri="{FF2B5EF4-FFF2-40B4-BE49-F238E27FC236}">
                <a16:creationId xmlns:a16="http://schemas.microsoft.com/office/drawing/2014/main" id="{0023978C-450A-541C-DB04-2DEA195E238A}"/>
              </a:ext>
            </a:extLst>
          </p:cNvPr>
          <p:cNvSpPr/>
          <p:nvPr/>
        </p:nvSpPr>
        <p:spPr>
          <a:xfrm>
            <a:off x="5692390" y="5495712"/>
            <a:ext cx="925587" cy="1992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A388D6E4-FFA3-EBE1-B29D-1CAD82C78A33}"/>
              </a:ext>
            </a:extLst>
          </p:cNvPr>
          <p:cNvSpPr/>
          <p:nvPr/>
        </p:nvSpPr>
        <p:spPr>
          <a:xfrm>
            <a:off x="980616" y="3238810"/>
            <a:ext cx="4328719" cy="13255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Jegyző</a:t>
            </a:r>
          </a:p>
        </p:txBody>
      </p:sp>
    </p:spTree>
    <p:extLst>
      <p:ext uri="{BB962C8B-B14F-4D97-AF65-F5344CB8AC3E}">
        <p14:creationId xmlns:p14="http://schemas.microsoft.com/office/powerpoint/2010/main" val="18677087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diagram látható&#10;&#10;Automatikusan generált leírás">
            <a:extLst>
              <a:ext uri="{FF2B5EF4-FFF2-40B4-BE49-F238E27FC236}">
                <a16:creationId xmlns:a16="http://schemas.microsoft.com/office/drawing/2014/main" id="{0A798C52-9B26-9BDF-79CD-8735B00C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438F916-B0B0-7E82-C5D4-2D6AF793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56350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5DCAB5D-A07C-B754-F400-D00A2CB2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80</a:t>
            </a:fld>
            <a:endParaRPr 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7CBD943-099B-DF5C-AD0D-849912FE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5E97-71F3-413E-8951-EC5B788EC938}" type="datetime1">
              <a:rPr lang="hu-HU" smtClean="0"/>
              <a:t>2023. 05. 08.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7A982F9-6917-D809-A0A2-9583658B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21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diagram látható&#10;&#10;Automatikusan generált leírás">
            <a:extLst>
              <a:ext uri="{FF2B5EF4-FFF2-40B4-BE49-F238E27FC236}">
                <a16:creationId xmlns:a16="http://schemas.microsoft.com/office/drawing/2014/main" id="{4632847B-2893-1A09-8100-DF4E1E6AE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594BA19-1FB5-ACAF-1509-E130A107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69582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687D028-2F55-5C8B-7A62-DFF2F6C8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81</a:t>
            </a:fld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A8C6E8F-3228-7F8E-78CC-69969209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2B7A-1087-4A06-99CC-A1FD51FC2F4A}" type="datetime1">
              <a:rPr lang="hu-HU" smtClean="0"/>
              <a:t>2023. 05. 08.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D8A2FED-16DE-CA4F-284B-D1A6B5C67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096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C64557F-7CF6-D972-FD31-B9243C1F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60154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55A896C-9A7C-79A4-5E82-8E260698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82</a:t>
            </a:fld>
            <a:endParaRPr 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40D7F31-2D0A-F270-0019-6F8D9E18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D0C-FFD4-45F9-92B3-F1B2C8114027}" type="datetime1">
              <a:rPr lang="hu-HU" smtClean="0"/>
              <a:t>2023. 05. 08.</a:t>
            </a:fld>
            <a:endParaRPr lang="hu-HU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8C6D2889-8815-28B0-6FB8-FCE889E8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1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2800" b="1" dirty="0"/>
              <a:t>A településrendezési követelményeknek való megfelelés vizsgálata: rajzi munkarészek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790CE9BE-0A40-4A76-6056-3351381900E5}"/>
              </a:ext>
            </a:extLst>
          </p:cNvPr>
          <p:cNvSpPr txBox="1">
            <a:spLocks/>
          </p:cNvSpPr>
          <p:nvPr/>
        </p:nvSpPr>
        <p:spPr>
          <a:xfrm>
            <a:off x="2510416" y="1356013"/>
            <a:ext cx="7171168" cy="871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Településrendezési szempontok: </a:t>
            </a:r>
            <a:r>
              <a:rPr lang="hu-HU" sz="2000" b="1" dirty="0"/>
              <a:t>magánút miatt kialakuló előkert</a:t>
            </a:r>
          </a:p>
          <a:p>
            <a:pPr marL="0" indent="0" algn="ctr">
              <a:buNone/>
            </a:pPr>
            <a:r>
              <a:rPr lang="hu-HU" sz="2000" dirty="0"/>
              <a:t>OTÉK 1. melléklet 21. pont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300EA62-3990-E437-8025-2031A3A17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924" y="2227783"/>
            <a:ext cx="8162151" cy="39482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A744095-5201-A0BD-98C0-18E37A140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65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C64557F-7CF6-D972-FD31-B9243C1F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032" y="6356350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55A896C-9A7C-79A4-5E82-8E260698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83</a:t>
            </a:fld>
            <a:endParaRPr 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40D7F31-2D0A-F270-0019-6F8D9E18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C141-B75A-473B-8B6D-9539A54751F7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5096FFC-CCDC-3CBD-B485-4544F4736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03084"/>
            <a:ext cx="7937758" cy="49773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A4B7E43A-9CD9-A3E9-62E0-61A7B62A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1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2800" b="1" dirty="0"/>
              <a:t>A településrendezési követelményeknek való megfelelés vizsgálata: rajzi munkarészek</a:t>
            </a: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8992EB91-C2A3-BE6A-1DA2-4B7CD8990168}"/>
              </a:ext>
            </a:extLst>
          </p:cNvPr>
          <p:cNvSpPr/>
          <p:nvPr/>
        </p:nvSpPr>
        <p:spPr>
          <a:xfrm>
            <a:off x="3581399" y="3373113"/>
            <a:ext cx="1136342" cy="710880"/>
          </a:xfrm>
          <a:prstGeom prst="ellipse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D1425C5A-0039-1C10-E910-0241E5DF3EC8}"/>
              </a:ext>
            </a:extLst>
          </p:cNvPr>
          <p:cNvSpPr/>
          <p:nvPr/>
        </p:nvSpPr>
        <p:spPr>
          <a:xfrm>
            <a:off x="5728771" y="3832923"/>
            <a:ext cx="517173" cy="502140"/>
          </a:xfrm>
          <a:prstGeom prst="ellipse">
            <a:avLst/>
          </a:prstGeom>
          <a:noFill/>
          <a:ln w="190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99F04333-3A85-37A8-F1B5-3ADC5C7962CC}"/>
              </a:ext>
            </a:extLst>
          </p:cNvPr>
          <p:cNvSpPr/>
          <p:nvPr/>
        </p:nvSpPr>
        <p:spPr>
          <a:xfrm>
            <a:off x="3141744" y="3728553"/>
            <a:ext cx="517173" cy="502140"/>
          </a:xfrm>
          <a:prstGeom prst="ellipse">
            <a:avLst/>
          </a:prstGeom>
          <a:noFill/>
          <a:ln w="190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F6A1D652-9F5F-8CC7-2F59-F6FD1A088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diagram látható&#10;&#10;Automatikusan generált leírás">
            <a:extLst>
              <a:ext uri="{FF2B5EF4-FFF2-40B4-BE49-F238E27FC236}">
                <a16:creationId xmlns:a16="http://schemas.microsoft.com/office/drawing/2014/main" id="{32AE2C1D-A0C6-CCCB-D1A0-C93B8CE94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917B306-9CD8-4D24-2F71-626961E7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62400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Szöveg helye 2">
            <a:extLst>
              <a:ext uri="{FF2B5EF4-FFF2-40B4-BE49-F238E27FC236}">
                <a16:creationId xmlns:a16="http://schemas.microsoft.com/office/drawing/2014/main" id="{58A42B95-0762-7885-A7DE-9CD1DD1D956A}"/>
              </a:ext>
            </a:extLst>
          </p:cNvPr>
          <p:cNvSpPr txBox="1">
            <a:spLocks/>
          </p:cNvSpPr>
          <p:nvPr/>
        </p:nvSpPr>
        <p:spPr>
          <a:xfrm>
            <a:off x="9833238" y="3615655"/>
            <a:ext cx="2523746" cy="654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Rendezési terv és valós állapot eltérése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6E037E1-025C-CD94-5EB3-B08C11A2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84</a:t>
            </a:fld>
            <a:endParaRPr 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729CC06-A67F-6289-B892-1C6B5A7E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2DF-3C1F-4DB0-819B-3136FB33FD0C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960E0C3-ED7D-15AD-276E-F862FED29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152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F33557-052E-5243-4BAB-8325AF23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Kiszolgáló út</a:t>
            </a:r>
            <a:r>
              <a:rPr lang="hu-HU" sz="6600" b="1" i="1" dirty="0"/>
              <a:t>  </a:t>
            </a:r>
            <a:r>
              <a:rPr lang="hu-HU" sz="3100" i="1" dirty="0"/>
              <a:t>OTÉK – 253/1997.(XII.20.) Korm. rendelet</a:t>
            </a:r>
            <a:endParaRPr lang="hu-HU" sz="31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DECAD3-6CF0-9E1E-6E4A-3FD993992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Építési engedély kiadásakor nem kell szélesítés (a paraméterek számolásakor figyelembe kell venni)</a:t>
            </a:r>
          </a:p>
          <a:p>
            <a:pPr marL="0" indent="0">
              <a:buNone/>
            </a:pPr>
            <a:r>
              <a:rPr lang="hu-HU" dirty="0"/>
              <a:t>Telekalakítások esetében a piros vonal melletti útszélesítést le kell adni a közút üzemeltetőjének, tulajdonosának.</a:t>
            </a:r>
          </a:p>
          <a:p>
            <a:pPr marL="0" indent="0">
              <a:buNone/>
            </a:pPr>
            <a:r>
              <a:rPr lang="hu-HU" dirty="0"/>
              <a:t>Úgy </a:t>
            </a:r>
            <a:r>
              <a:rPr lang="hu-HU" b="1" dirty="0"/>
              <a:t>nem kaphat építési engedélyt</a:t>
            </a:r>
            <a:r>
              <a:rPr lang="hu-HU" dirty="0"/>
              <a:t>, ha nincs ott út, csak a Szabályozási terv jelöli azt! 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F1CC7BE-00EA-3D37-3103-BCFE9522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42801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54815F2-9965-1604-A2BD-F5C2B2AB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85</a:t>
            </a:fld>
            <a:endParaRPr 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FFA48ACD-3B42-D449-0A75-66C9855A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4A26-3825-42C4-A1BD-5C035C92E360}" type="datetime1">
              <a:rPr lang="hu-HU" smtClean="0"/>
              <a:t>2023. 05. 08.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BC37E07-1120-A44D-12C4-288CA954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46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diagram látható&#10;&#10;Automatikusan generált leírás">
            <a:extLst>
              <a:ext uri="{FF2B5EF4-FFF2-40B4-BE49-F238E27FC236}">
                <a16:creationId xmlns:a16="http://schemas.microsoft.com/office/drawing/2014/main" id="{DF9F6719-E2F5-9FD2-69E5-08555C63D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F8AF274-3168-4F71-732C-BD7A092F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7855" y="6362478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995FDEF-1963-C21F-16BC-0494502264D7}"/>
              </a:ext>
            </a:extLst>
          </p:cNvPr>
          <p:cNvSpPr txBox="1"/>
          <p:nvPr/>
        </p:nvSpPr>
        <p:spPr>
          <a:xfrm>
            <a:off x="253767" y="1695803"/>
            <a:ext cx="25229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Zalaegerszegi példa!</a:t>
            </a:r>
          </a:p>
          <a:p>
            <a:r>
              <a:rPr lang="hu-HU" b="1" dirty="0"/>
              <a:t>Például Győrben nem érvényes!</a:t>
            </a:r>
          </a:p>
          <a:p>
            <a:r>
              <a:rPr lang="hu-HU" b="1" dirty="0"/>
              <a:t>Győrben illeszkedés van amit az </a:t>
            </a:r>
            <a:r>
              <a:rPr lang="hu-HU" b="1" dirty="0" err="1"/>
              <a:t>Étv</a:t>
            </a:r>
            <a:r>
              <a:rPr lang="hu-HU" b="1" dirty="0"/>
              <a:t> és OTÉK ír le.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BB2A0F3-95E6-3519-8290-51AB12C2F820}"/>
              </a:ext>
            </a:extLst>
          </p:cNvPr>
          <p:cNvSpPr txBox="1"/>
          <p:nvPr/>
        </p:nvSpPr>
        <p:spPr>
          <a:xfrm>
            <a:off x="253767" y="3684870"/>
            <a:ext cx="25229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Az építési engedélyeknél a tervezőnek vizsgálni kell az illeszkedést, a telekalakításoknál ezt nem írják le kötelezően!</a:t>
            </a:r>
          </a:p>
          <a:p>
            <a:r>
              <a:rPr lang="hu-HU" b="1" dirty="0"/>
              <a:t>Így az Állami Főépítész vizsgálja!</a:t>
            </a:r>
          </a:p>
          <a:p>
            <a:r>
              <a:rPr lang="hu-HU" b="1" dirty="0"/>
              <a:t>(teleknagyság, művelési ág, beépítettség, stb.)</a:t>
            </a:r>
            <a:endParaRPr lang="hu-HU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5441278C-8B0B-5309-F5E3-28D453E7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86</a:t>
            </a:fld>
            <a:endParaRPr 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D55E2B8-C97F-7CC4-3337-4A67CF07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F725-149F-4F5F-8528-29653C92FC22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E657CFB-A72B-C6DD-6B30-667F6E0FD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C8FAF1BB-7081-D461-BAF7-15234C61E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5C53906-BFF7-F9E9-02C1-6FE0D90D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43193" y="6361285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B24DE19-6970-3004-4085-C3F7E29CF106}"/>
              </a:ext>
            </a:extLst>
          </p:cNvPr>
          <p:cNvSpPr txBox="1"/>
          <p:nvPr/>
        </p:nvSpPr>
        <p:spPr>
          <a:xfrm>
            <a:off x="183226" y="2618592"/>
            <a:ext cx="21287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Átmeneti állapot, amit „nem lehet kezelni”</a:t>
            </a:r>
          </a:p>
          <a:p>
            <a:r>
              <a:rPr lang="hu-HU" b="1" dirty="0"/>
              <a:t>Állami Főépítész: </a:t>
            </a:r>
            <a:r>
              <a:rPr lang="hu-HU" dirty="0"/>
              <a:t>ha ezek magánutak akkor borzalom!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F1C840A-2511-4B3B-EF5D-D9B0024D7DB4}"/>
              </a:ext>
            </a:extLst>
          </p:cNvPr>
          <p:cNvSpPr txBox="1"/>
          <p:nvPr/>
        </p:nvSpPr>
        <p:spPr>
          <a:xfrm>
            <a:off x="10209468" y="1160306"/>
            <a:ext cx="187906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i="1" dirty="0"/>
              <a:t>HA a </a:t>
            </a:r>
            <a:r>
              <a:rPr lang="hu-HU" b="1" i="1" dirty="0"/>
              <a:t>HÉSZ</a:t>
            </a:r>
            <a:r>
              <a:rPr lang="hu-HU" i="1" dirty="0"/>
              <a:t> kötelező telekösszevonást ír elő (piros csillag), akkor csak egyben lehet az utat kialakítani közútként!</a:t>
            </a:r>
          </a:p>
          <a:p>
            <a:endParaRPr lang="hu-HU" b="1" dirty="0"/>
          </a:p>
          <a:p>
            <a:pPr algn="ctr"/>
            <a:r>
              <a:rPr lang="hu-HU" b="1" dirty="0"/>
              <a:t>JÓ CÉL !</a:t>
            </a:r>
          </a:p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58E4D07-2D1F-55AD-8FB5-31A674114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87</a:t>
            </a:fld>
            <a:endParaRPr 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2A53EB5-6639-FC8F-CFE0-49BA38A6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2348-FE9D-4EEA-BE8E-CBE60D8005DD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2EA7058-7716-821A-850E-B45823193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asztal látható&#10;&#10;Automatikusan generált leírás">
            <a:extLst>
              <a:ext uri="{FF2B5EF4-FFF2-40B4-BE49-F238E27FC236}">
                <a16:creationId xmlns:a16="http://schemas.microsoft.com/office/drawing/2014/main" id="{C39C2A5E-1100-126D-D7EB-1116320EB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ACD5A2A-3DE9-4425-61DB-8C48DC4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4579" y="6378575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FF978C3-A42E-2D12-0A21-D52C1A0A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88</a:t>
            </a:fld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5C0024C-B3BE-506A-CC27-66D7F2AD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6284F-2077-4D9B-996B-BAC6B6258928}" type="datetime1">
              <a:rPr lang="hu-HU" smtClean="0"/>
              <a:t>2023. 05. 08.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EB72105-CEE9-7D78-EA20-C3C676968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670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074BF4-8105-3A12-5B10-F3CAA3C2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A településrendezési követelményeknek való megfelelés vizsgálata: rajzi munkarészek</a:t>
            </a:r>
            <a:endParaRPr lang="hu-HU" sz="2800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C47F640-7340-6874-76C6-00BFF4AB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5F97-03D8-479E-8343-37A9F6B55A03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0D42893-0014-5EFD-8EE5-7D98AE31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11016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BFD9A0-55DC-ADDB-7CCF-5CADE38A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89</a:t>
            </a:fld>
            <a:endParaRPr lang="hu-HU"/>
          </a:p>
        </p:txBody>
      </p:sp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D31192AC-9B07-E195-FBB4-5C4316924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9691" y="1581368"/>
            <a:ext cx="5505222" cy="4595595"/>
          </a:xfr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145A476-11FC-AFB8-574C-142DAA80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7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E0C2B9-924A-198D-E0D2-9D2E57C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dirty="0"/>
              <a:t>Előzmények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EEF9815-6764-1478-1BD5-900D8C10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C9025EE-9FAE-4BB5-B919-D41179FCAD45}" type="datetime1">
              <a:rPr lang="hu-HU" smtClean="0"/>
              <a:t>2023. 05. 08.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6AB732-F5C0-46EE-E8FD-7BDA2467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Magyar Mérnöki Kamara Geodéziai és Geoinformatikai Tagozat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1057B5-02AC-152D-E1F4-C149D91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774B12-24FE-4DE3-AD24-B8E06EDEAD13}" type="slidenum">
              <a:rPr lang="hu-HU" smtClean="0"/>
              <a:pPr>
                <a:spcAft>
                  <a:spcPts val="600"/>
                </a:spcAft>
              </a:pPr>
              <a:t>9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4AB2645-2852-B97D-9993-921D2BED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9" y="6303570"/>
            <a:ext cx="482851" cy="466283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1501A31E-2DAD-78B4-FF97-D230ED68AE84}"/>
              </a:ext>
            </a:extLst>
          </p:cNvPr>
          <p:cNvSpPr/>
          <p:nvPr/>
        </p:nvSpPr>
        <p:spPr>
          <a:xfrm>
            <a:off x="4929677" y="1807349"/>
            <a:ext cx="1434517" cy="3651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Főispán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A9F2F73-99C7-115B-F8CD-740EC89EEAA7}"/>
              </a:ext>
            </a:extLst>
          </p:cNvPr>
          <p:cNvSpPr/>
          <p:nvPr/>
        </p:nvSpPr>
        <p:spPr>
          <a:xfrm>
            <a:off x="7159836" y="2201125"/>
            <a:ext cx="1812022" cy="72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Főispáni kabinet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3F7E10D-0760-102D-FCF6-5A20A20A8983}"/>
              </a:ext>
            </a:extLst>
          </p:cNvPr>
          <p:cNvSpPr/>
          <p:nvPr/>
        </p:nvSpPr>
        <p:spPr>
          <a:xfrm>
            <a:off x="9438761" y="2201125"/>
            <a:ext cx="2364297" cy="72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Állami Főépítészi Iroda</a:t>
            </a:r>
          </a:p>
          <a:p>
            <a:pPr algn="ctr"/>
            <a:r>
              <a:rPr lang="hu-HU" dirty="0"/>
              <a:t>(főosztályvezető)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4A0FBEF5-7AB1-AD7E-854A-004FF5464F76}"/>
              </a:ext>
            </a:extLst>
          </p:cNvPr>
          <p:cNvSpPr/>
          <p:nvPr/>
        </p:nvSpPr>
        <p:spPr>
          <a:xfrm>
            <a:off x="4740925" y="2760599"/>
            <a:ext cx="1812022" cy="4110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Főigazgató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DF9BA6A4-953E-4E52-CB21-ACFE252AC5FE}"/>
              </a:ext>
            </a:extLst>
          </p:cNvPr>
          <p:cNvSpPr/>
          <p:nvPr/>
        </p:nvSpPr>
        <p:spPr>
          <a:xfrm>
            <a:off x="3570429" y="3427612"/>
            <a:ext cx="1316731" cy="51721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Főigazgatói Titkárság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7B1188A7-4A88-06E6-D70A-F577D938866A}"/>
              </a:ext>
            </a:extLst>
          </p:cNvPr>
          <p:cNvSpPr/>
          <p:nvPr/>
        </p:nvSpPr>
        <p:spPr>
          <a:xfrm>
            <a:off x="5993682" y="3490288"/>
            <a:ext cx="1812022" cy="4110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Igazgató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BF97A06A-172D-F850-66C2-0229BC5A10F9}"/>
              </a:ext>
            </a:extLst>
          </p:cNvPr>
          <p:cNvSpPr/>
          <p:nvPr/>
        </p:nvSpPr>
        <p:spPr>
          <a:xfrm>
            <a:off x="4552172" y="4219975"/>
            <a:ext cx="4886589" cy="21363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hu-HU" dirty="0"/>
              <a:t>Agrár- és Vidékfejlesztést Támogató Főosztály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Földhivatali Főosztály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Élelmiszerlánc-biztonsági és Állategészségügyi Főosztály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..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..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67C87E33-D1B0-F1CA-4A62-EF3F1CBDF557}"/>
              </a:ext>
            </a:extLst>
          </p:cNvPr>
          <p:cNvSpPr/>
          <p:nvPr/>
        </p:nvSpPr>
        <p:spPr>
          <a:xfrm>
            <a:off x="1185629" y="5635476"/>
            <a:ext cx="2316149" cy="6517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Járási Hivatalok</a:t>
            </a:r>
          </a:p>
          <a:p>
            <a:pPr algn="ctr"/>
            <a:r>
              <a:rPr lang="hu-HU" dirty="0"/>
              <a:t>(járási hivatalvezető)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99DC19DB-0D77-FA0C-A252-9E65CBF00D88}"/>
              </a:ext>
            </a:extLst>
          </p:cNvPr>
          <p:cNvSpPr/>
          <p:nvPr/>
        </p:nvSpPr>
        <p:spPr>
          <a:xfrm>
            <a:off x="2155631" y="2209417"/>
            <a:ext cx="1884028" cy="6517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Védelmi Bizottság Titkársága</a:t>
            </a:r>
          </a:p>
        </p:txBody>
      </p: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2448A249-FC02-BAE8-E4D7-3B9BAEB7AF1F}"/>
              </a:ext>
            </a:extLst>
          </p:cNvPr>
          <p:cNvCxnSpPr>
            <a:cxnSpLocks/>
            <a:stCxn id="10" idx="2"/>
            <a:endCxn id="16" idx="0"/>
          </p:cNvCxnSpPr>
          <p:nvPr/>
        </p:nvCxnSpPr>
        <p:spPr>
          <a:xfrm>
            <a:off x="5646936" y="2172474"/>
            <a:ext cx="0" cy="58812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8C67651E-1F55-8321-0DC6-CC1B5142B5B5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646936" y="3171659"/>
            <a:ext cx="9697" cy="104831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Összekötő: szögletes 28">
            <a:extLst>
              <a:ext uri="{FF2B5EF4-FFF2-40B4-BE49-F238E27FC236}">
                <a16:creationId xmlns:a16="http://schemas.microsoft.com/office/drawing/2014/main" id="{23177B79-7C76-14CE-9014-7ABF9E77E15F}"/>
              </a:ext>
            </a:extLst>
          </p:cNvPr>
          <p:cNvCxnSpPr>
            <a:cxnSpLocks/>
            <a:stCxn id="16" idx="3"/>
            <a:endCxn id="23" idx="0"/>
          </p:cNvCxnSpPr>
          <p:nvPr/>
        </p:nvCxnSpPr>
        <p:spPr>
          <a:xfrm>
            <a:off x="6552947" y="2966129"/>
            <a:ext cx="346746" cy="524159"/>
          </a:xfrm>
          <a:prstGeom prst="bentConnector2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Összekötő: szögletes 29">
            <a:extLst>
              <a:ext uri="{FF2B5EF4-FFF2-40B4-BE49-F238E27FC236}">
                <a16:creationId xmlns:a16="http://schemas.microsoft.com/office/drawing/2014/main" id="{23D14840-5001-26E2-4BFE-53948BC2B88C}"/>
              </a:ext>
            </a:extLst>
          </p:cNvPr>
          <p:cNvCxnSpPr>
            <a:cxnSpLocks/>
            <a:stCxn id="16" idx="1"/>
            <a:endCxn id="22" idx="0"/>
          </p:cNvCxnSpPr>
          <p:nvPr/>
        </p:nvCxnSpPr>
        <p:spPr>
          <a:xfrm rot="10800000" flipV="1">
            <a:off x="4228795" y="2966128"/>
            <a:ext cx="512130" cy="461483"/>
          </a:xfrm>
          <a:prstGeom prst="bentConnector2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Összekötő: szögletes 30">
            <a:extLst>
              <a:ext uri="{FF2B5EF4-FFF2-40B4-BE49-F238E27FC236}">
                <a16:creationId xmlns:a16="http://schemas.microsoft.com/office/drawing/2014/main" id="{EAD10838-D794-BDB9-B70A-7F9E3B4D202E}"/>
              </a:ext>
            </a:extLst>
          </p:cNvPr>
          <p:cNvCxnSpPr>
            <a:cxnSpLocks/>
            <a:stCxn id="10" idx="3"/>
            <a:endCxn id="12" idx="0"/>
          </p:cNvCxnSpPr>
          <p:nvPr/>
        </p:nvCxnSpPr>
        <p:spPr>
          <a:xfrm>
            <a:off x="6364194" y="1989912"/>
            <a:ext cx="4256716" cy="211213"/>
          </a:xfrm>
          <a:prstGeom prst="bentConnector2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Összekötő: szögletes 31">
            <a:extLst>
              <a:ext uri="{FF2B5EF4-FFF2-40B4-BE49-F238E27FC236}">
                <a16:creationId xmlns:a16="http://schemas.microsoft.com/office/drawing/2014/main" id="{6F7C7720-CA4D-58B2-CFAE-81B034D27424}"/>
              </a:ext>
            </a:extLst>
          </p:cNvPr>
          <p:cNvCxnSpPr>
            <a:cxnSpLocks/>
            <a:stCxn id="16" idx="1"/>
          </p:cNvCxnSpPr>
          <p:nvPr/>
        </p:nvCxnSpPr>
        <p:spPr>
          <a:xfrm rot="10800000" flipV="1">
            <a:off x="2343705" y="2966128"/>
            <a:ext cx="2397220" cy="2671189"/>
          </a:xfrm>
          <a:prstGeom prst="bentConnector2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7A285BD4-3C83-E7ED-97B4-D0AC6B64EEFA}"/>
              </a:ext>
            </a:extLst>
          </p:cNvPr>
          <p:cNvCxnSpPr>
            <a:cxnSpLocks/>
          </p:cNvCxnSpPr>
          <p:nvPr/>
        </p:nvCxnSpPr>
        <p:spPr>
          <a:xfrm>
            <a:off x="8113911" y="1989911"/>
            <a:ext cx="0" cy="21950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id="{A063BBB9-40AB-4CC3-E411-9B6E8815BC32}"/>
              </a:ext>
            </a:extLst>
          </p:cNvPr>
          <p:cNvCxnSpPr>
            <a:cxnSpLocks/>
          </p:cNvCxnSpPr>
          <p:nvPr/>
        </p:nvCxnSpPr>
        <p:spPr>
          <a:xfrm>
            <a:off x="3097645" y="1989911"/>
            <a:ext cx="0" cy="21950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églalap 40">
            <a:extLst>
              <a:ext uri="{FF2B5EF4-FFF2-40B4-BE49-F238E27FC236}">
                <a16:creationId xmlns:a16="http://schemas.microsoft.com/office/drawing/2014/main" id="{EFECBDE5-10B0-4D0D-0BE3-7813052E2E6F}"/>
              </a:ext>
            </a:extLst>
          </p:cNvPr>
          <p:cNvSpPr/>
          <p:nvPr/>
        </p:nvSpPr>
        <p:spPr>
          <a:xfrm>
            <a:off x="146161" y="2209417"/>
            <a:ext cx="1812022" cy="6517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Belső Ellenőrzési Osztály</a:t>
            </a:r>
          </a:p>
        </p:txBody>
      </p:sp>
      <p:cxnSp>
        <p:nvCxnSpPr>
          <p:cNvPr id="43" name="Összekötő: szögletes 42">
            <a:extLst>
              <a:ext uri="{FF2B5EF4-FFF2-40B4-BE49-F238E27FC236}">
                <a16:creationId xmlns:a16="http://schemas.microsoft.com/office/drawing/2014/main" id="{4C837EE4-A009-BC65-9458-339D04F4EA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9224" y="1971688"/>
            <a:ext cx="3928624" cy="219505"/>
          </a:xfrm>
          <a:prstGeom prst="bentConnector2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3649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074BF4-8105-3A12-5B10-F3CAA3C2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A településrendezési követelményeknek való megfelelés vizsgálata: rajzi munkarészek</a:t>
            </a:r>
            <a:endParaRPr lang="hu-HU" sz="2800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C46B069-53C2-656C-189F-041059F8D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8304" y="1825625"/>
            <a:ext cx="6255391" cy="4351338"/>
          </a:xfrm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0C47F640-7340-6874-76C6-00BFF4AB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5F97-03D8-479E-8343-37A9F6B55A03}" type="datetime1">
              <a:rPr lang="hu-HU" smtClean="0"/>
              <a:t>2023. 05. 08.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0D42893-0014-5EFD-8EE5-7D98AE31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61596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BFD9A0-55DC-ADDB-7CCF-5CADE38A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90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6CB19B5-1A4C-94E1-2CC1-98E2B45EB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42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F343D2-FCDB-988C-9C41-4774D199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662"/>
          </a:xfrm>
        </p:spPr>
        <p:txBody>
          <a:bodyPr>
            <a:normAutofit/>
          </a:bodyPr>
          <a:lstStyle/>
          <a:p>
            <a:pPr algn="ctr"/>
            <a:r>
              <a:rPr lang="hu-HU" sz="2200" b="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Telekalakítási munka során figyelembe veendő tartalmak, konkrét esetek bemutatásával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296AB7-5918-BC0F-699B-1C871F62A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402"/>
            <a:ext cx="10515600" cy="51115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telekalakításoknál a </a:t>
            </a:r>
            <a:r>
              <a:rPr lang="hu-HU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szabályozási tervek kötelező elemei</a:t>
            </a:r>
            <a:r>
              <a:rPr lang="hu-HU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 a </a:t>
            </a:r>
            <a:r>
              <a:rPr lang="hu-HU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földmérőnek</a:t>
            </a:r>
            <a:r>
              <a:rPr lang="hu-HU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kell figyelemmel lennie !</a:t>
            </a:r>
            <a:r>
              <a:rPr lang="hu-HU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460D02D-3FAC-8062-C1FA-9472ED23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48114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D35C091-F8A0-A5D9-F490-7808073A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91</a:t>
            </a:fld>
            <a:endParaRPr 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FF3AF375-C267-49FD-0A43-1EE71A8F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37AD-CB2F-4DB8-A404-2DDDA4D70C8D}" type="datetime1">
              <a:rPr lang="hu-HU" smtClean="0"/>
              <a:t>2023. 05. 08.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2873EF9-781E-9C61-2133-A54ADCB2F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00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F343D2-FCDB-988C-9C41-4774D199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662"/>
          </a:xfrm>
        </p:spPr>
        <p:txBody>
          <a:bodyPr>
            <a:normAutofit/>
          </a:bodyPr>
          <a:lstStyle/>
          <a:p>
            <a:pPr algn="ctr"/>
            <a:r>
              <a:rPr lang="hu-HU" sz="2200" b="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Telekalakítási munka során figyelembe veendő tartalmak, konkrét esetek bemutatásával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296AB7-5918-BC0F-699B-1C871F62A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402"/>
            <a:ext cx="10515600" cy="5111561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32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FÖLDMÉRŐ feladata</a:t>
            </a:r>
          </a:p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3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Összefoglalva:</a:t>
            </a:r>
          </a:p>
          <a:p>
            <a:pPr marL="0" indent="0" algn="ctr">
              <a:buNone/>
            </a:pPr>
            <a:r>
              <a:rPr lang="hu-HU" sz="3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Telekalakítás esetén már a munka felvételekor tisztázni kell az ügyféllel:</a:t>
            </a:r>
          </a:p>
          <a:p>
            <a:pPr marL="0" indent="0" algn="ctr">
              <a:buNone/>
            </a:pPr>
            <a:r>
              <a:rPr lang="hu-HU" sz="3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vizsgálnia kell ki lehet-e alakítani?!</a:t>
            </a:r>
          </a:p>
          <a:p>
            <a:pPr marL="0" indent="0" algn="ctr">
              <a:buNone/>
            </a:pPr>
            <a:r>
              <a:rPr lang="hu-HU" sz="3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rendeltetés módosítás esetén kivitelezhető-e?!</a:t>
            </a:r>
          </a:p>
          <a:p>
            <a:pPr marL="0" indent="0" algn="ctr">
              <a:buNone/>
            </a:pPr>
            <a:endParaRPr lang="hu-HU" sz="4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460D02D-3FAC-8062-C1FA-9472ED23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66221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D35C091-F8A0-A5D9-F490-7808073A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92</a:t>
            </a:fld>
            <a:endParaRPr 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FF3AF375-C267-49FD-0A43-1EE71A8F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137B-FF40-4BD4-91F3-23966AA6C62C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BFB2F3D-491C-61C8-D5D0-1E6ED33E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849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F343D2-FCDB-988C-9C41-4774D199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662"/>
          </a:xfrm>
        </p:spPr>
        <p:txBody>
          <a:bodyPr>
            <a:normAutofit/>
          </a:bodyPr>
          <a:lstStyle/>
          <a:p>
            <a:pPr algn="ctr"/>
            <a:r>
              <a:rPr lang="hu-HU" sz="2200" b="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Telekalakítási munka során figyelembe veendő tartalmak, konkrét esetek bemutatásával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296AB7-5918-BC0F-699B-1C871F62A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402"/>
            <a:ext cx="10515600" cy="5111561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u-HU" sz="3200" b="1" i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u-HU" sz="3200" b="1" i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u-HU" sz="3200" b="1" i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32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Köszönöm a figyelmet</a:t>
            </a:r>
          </a:p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u-HU" sz="4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460D02D-3FAC-8062-C1FA-9472ED23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3979" y="6366221"/>
            <a:ext cx="4114800" cy="365125"/>
          </a:xfrm>
        </p:spPr>
        <p:txBody>
          <a:bodyPr/>
          <a:lstStyle/>
          <a:p>
            <a:r>
              <a:rPr lang="hu-HU" dirty="0"/>
              <a:t>Magyar Mérnöki Kamara Geodéziai és Geoinformatikai Tagozat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D35C091-F8A0-A5D9-F490-7808073A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4B12-24FE-4DE3-AD24-B8E06EDEAD13}" type="slidenum">
              <a:rPr lang="hu-HU" smtClean="0"/>
              <a:t>93</a:t>
            </a:fld>
            <a:endParaRPr 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FF3AF375-C267-49FD-0A43-1EE71A8F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137B-FF40-4BD4-91F3-23966AA6C62C}" type="datetime1">
              <a:rPr lang="hu-HU" smtClean="0"/>
              <a:t>2023. 05. 08.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BFB2F3D-491C-61C8-D5D0-1E6ED33E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28" y="6305770"/>
            <a:ext cx="482851" cy="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52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TM03090434[[fn=Fabetű]]</Template>
  <TotalTime>9767</TotalTime>
  <Words>8542</Words>
  <Application>Microsoft Office PowerPoint</Application>
  <PresentationFormat>Szélesvásznú</PresentationFormat>
  <Paragraphs>1244</Paragraphs>
  <Slides>93</Slides>
  <Notes>84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93</vt:i4>
      </vt:variant>
    </vt:vector>
  </HeadingPairs>
  <TitlesOfParts>
    <vt:vector size="104" baseType="lpstr">
      <vt:lpstr>Arial</vt:lpstr>
      <vt:lpstr>Calibri</vt:lpstr>
      <vt:lpstr>Calibri Light</vt:lpstr>
      <vt:lpstr>Fira Sans</vt:lpstr>
      <vt:lpstr>helvetica</vt:lpstr>
      <vt:lpstr>inherit</vt:lpstr>
      <vt:lpstr>Open Sans</vt:lpstr>
      <vt:lpstr>Segoe UI</vt:lpstr>
      <vt:lpstr>Times New Roman</vt:lpstr>
      <vt:lpstr>Verdana</vt:lpstr>
      <vt:lpstr>Office-téma</vt:lpstr>
      <vt:lpstr>Szabályozási tervek, „HÉSZ” a telekalakítási eljárásban</vt:lpstr>
      <vt:lpstr>Előzmények</vt:lpstr>
      <vt:lpstr>Előzmények</vt:lpstr>
      <vt:lpstr>Előzmények</vt:lpstr>
      <vt:lpstr>Előzmények</vt:lpstr>
      <vt:lpstr>Előzmények</vt:lpstr>
      <vt:lpstr>Előzmények</vt:lpstr>
      <vt:lpstr>Előzmények</vt:lpstr>
      <vt:lpstr>Előzmények</vt:lpstr>
      <vt:lpstr>Telekalakítási engedélyezési eljárásban vizsgálandó szakkérdés</vt:lpstr>
      <vt:lpstr>Telekalakítási engedélyezési eljárásban vizsgálandó szakkérdés elbírálása</vt:lpstr>
      <vt:lpstr>Telekalakítási engedélyezési eljárásban vizsgálandó szakkérdés elbírálása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engedélyezési eljárásban vizsgálandó szakkérdés elbírálása 85/2000.(XI.8.)FVM rendelet</vt:lpstr>
      <vt:lpstr>Telekalakítási dokumentáció</vt:lpstr>
      <vt:lpstr>Telekalakítási dokumentáció</vt:lpstr>
      <vt:lpstr>Telekalakítási dokumentáció</vt:lpstr>
      <vt:lpstr>Telekalakítási dokumentáció A telekalakítási helyszínrajz tartalmazza: </vt:lpstr>
      <vt:lpstr>Telekalakítási dokumentáció A telekalakítási helyszínrajz tartalmazza: </vt:lpstr>
      <vt:lpstr>Telekalakítási dokumentáció</vt:lpstr>
      <vt:lpstr>Telekalakítási kérelem</vt:lpstr>
      <vt:lpstr>Telekalakítási kérelem</vt:lpstr>
      <vt:lpstr>Telekalakítási kérelem</vt:lpstr>
      <vt:lpstr>Telekalakítási kérelem</vt:lpstr>
      <vt:lpstr>Telekalakítási kérelem</vt:lpstr>
      <vt:lpstr>Telekalakítási kérelem</vt:lpstr>
      <vt:lpstr>Telekalakítási kérelem</vt:lpstr>
      <vt:lpstr>Telekalakítás célja</vt:lpstr>
      <vt:lpstr>KÉRDÉS</vt:lpstr>
      <vt:lpstr>Válasz</vt:lpstr>
      <vt:lpstr>Országos Településrendezési és Építési Követelmények (OTÉK)  253/1997.(XII.20.) Korm. rendelet</vt:lpstr>
      <vt:lpstr>Országos Településrendezési és Építési Követelmények (OTÉK) 253/1997.(XII.20.) Korm. rendelet</vt:lpstr>
      <vt:lpstr>Országos Településrendezési és Építési Követelmények (OTÉK) 253/1997.(XII.20.) Korm. rendelet</vt:lpstr>
      <vt:lpstr>Országos Településrendezési és Építési Követelmények (OTÉK) 253/1997.(XII.20.) Korm. rendelet 1. számú melléklet</vt:lpstr>
      <vt:lpstr>Országos Településrendezési és Építési Követelmények (OTÉK) 253/1997.(XII.20.) Korm. rendelet 1. számú melléklet</vt:lpstr>
      <vt:lpstr>Országos Településrendezési és Építési Követelmények (OTÉK) 253/1997.(XII.20.) Korm. rendelet 1. számú melléklet</vt:lpstr>
      <vt:lpstr>Országos Településrendezési és Építési Követelmények (OTÉK) 253/1997.(XII.20.) Korm. rendelet</vt:lpstr>
      <vt:lpstr>KÉRDÉS</vt:lpstr>
      <vt:lpstr>VÁLASZ</vt:lpstr>
      <vt:lpstr>Országos Településrendezési és Építési Követelmények (OTÉK) 253/1997.(XII.20.) Korm. rendelet</vt:lpstr>
      <vt:lpstr>Helyi Építési Szabályzat (HÉSZ) Jelmagyarázat</vt:lpstr>
      <vt:lpstr>Helyi Építési Szabályzat (HÉSZ) Jelmagyarázat</vt:lpstr>
      <vt:lpstr>Helyi Építési Szabályzat (HÉSZ) Jelmagyarázat</vt:lpstr>
      <vt:lpstr>Helyi Építési Szabályzat (HÉSZ) Jelmagyarázat</vt:lpstr>
      <vt:lpstr>Helyi Építési Szabályzat (HÉSZ) Jelmagyarázat</vt:lpstr>
      <vt:lpstr>Helyi Építési Szabályzat (HÉSZ) Jelmagyarázat</vt:lpstr>
      <vt:lpstr>Helyi Építési Szabályzat (HÉSZ) Jelmagyarázat</vt:lpstr>
      <vt:lpstr>Helyi Építési Szabályzat (HÉSZ)</vt:lpstr>
      <vt:lpstr>PÉLDA(1) megosztás</vt:lpstr>
      <vt:lpstr>Építési övezet, övezet jele és tartalma</vt:lpstr>
      <vt:lpstr>PÉLDA (1) megosztás</vt:lpstr>
      <vt:lpstr>….község képviselő testületének 24/2019 (XI.13.) önkormányzati rendelete*</vt:lpstr>
      <vt:lpstr>….község képviselő testületének 24/2019 (XI.13.) önkormányzati rendelete*</vt:lpstr>
      <vt:lpstr>….község képviselő testületének 24/2019 (XI.13.) önkormányzati rendelete*</vt:lpstr>
      <vt:lpstr>PÉLDA (1) megosztás</vt:lpstr>
      <vt:lpstr>PÉLDA (1) megosztás</vt:lpstr>
      <vt:lpstr>PÉLDA (1) megosztás</vt:lpstr>
      <vt:lpstr>PowerPoint-bemutató</vt:lpstr>
      <vt:lpstr>PowerPoint-bemutató</vt:lpstr>
      <vt:lpstr>PowerPoint-bemutató</vt:lpstr>
      <vt:lpstr>PowerPoint-bemutató</vt:lpstr>
      <vt:lpstr>PÉLDA (2) megosztás</vt:lpstr>
      <vt:lpstr>PÉLDA (3) épületek rendezése</vt:lpstr>
      <vt:lpstr>PÉLDA (3) épületek rendezése</vt:lpstr>
      <vt:lpstr>PÉLDA (4) telekhatár rendezése</vt:lpstr>
      <vt:lpstr>PÉLDA (4) telekhatár rendezése</vt:lpstr>
      <vt:lpstr>PÉLDA (4) telekhatár rendezése</vt:lpstr>
      <vt:lpstr>Épület, építmény, műtárgy</vt:lpstr>
      <vt:lpstr>Épület, építmény, műtárgy (1997. évi LXXVIII. Törvény)</vt:lpstr>
      <vt:lpstr>KÉRDÉS</vt:lpstr>
      <vt:lpstr>VÁLASZ</vt:lpstr>
      <vt:lpstr>Rajzi munkarészek </vt:lpstr>
      <vt:lpstr>PowerPoint-bemutató</vt:lpstr>
      <vt:lpstr>PowerPoint-bemutató</vt:lpstr>
      <vt:lpstr>A településrendezési követelményeknek való megfelelés vizsgálata: rajzi munkarészek</vt:lpstr>
      <vt:lpstr>A településrendezési követelményeknek való megfelelés vizsgálata: rajzi munkarészek</vt:lpstr>
      <vt:lpstr>PowerPoint-bemutató</vt:lpstr>
      <vt:lpstr>Kiszolgáló út  OTÉK – 253/1997.(XII.20.) Korm. rendelet</vt:lpstr>
      <vt:lpstr>PowerPoint-bemutató</vt:lpstr>
      <vt:lpstr>PowerPoint-bemutató</vt:lpstr>
      <vt:lpstr>PowerPoint-bemutató</vt:lpstr>
      <vt:lpstr>A településrendezési követelményeknek való megfelelés vizsgálata: rajzi munkarészek</vt:lpstr>
      <vt:lpstr>A településrendezési követelményeknek való megfelelés vizsgálata: rajzi munkarészek</vt:lpstr>
      <vt:lpstr>Telekalakítási munka során figyelembe veendő tartalmak, konkrét esetek bemutatásával</vt:lpstr>
      <vt:lpstr>Telekalakítási munka során figyelembe veendő tartalmak, konkrét esetek bemutatásával</vt:lpstr>
      <vt:lpstr>Telekalakítási munka során figyelembe veendő tartalmak, konkrét esetek bemutatásával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Szabályozási tervek, „HÉSZ” a telekalakítási eljárásban</dc:title>
  <dc:creator>István Zsolt Menyhárt</dc:creator>
  <cp:lastModifiedBy>István Zsolt Menyhárt</cp:lastModifiedBy>
  <cp:revision>273</cp:revision>
  <dcterms:created xsi:type="dcterms:W3CDTF">2023-03-25T15:19:49Z</dcterms:created>
  <dcterms:modified xsi:type="dcterms:W3CDTF">2023-05-08T18:14:30Z</dcterms:modified>
</cp:coreProperties>
</file>