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21" r:id="rId4"/>
    <p:sldId id="322" r:id="rId5"/>
    <p:sldId id="323" r:id="rId6"/>
    <p:sldId id="300" r:id="rId7"/>
    <p:sldId id="324" r:id="rId8"/>
    <p:sldId id="327" r:id="rId9"/>
    <p:sldId id="328" r:id="rId10"/>
    <p:sldId id="329" r:id="rId11"/>
    <p:sldId id="325" r:id="rId12"/>
    <p:sldId id="330" r:id="rId13"/>
    <p:sldId id="332" r:id="rId14"/>
    <p:sldId id="333" r:id="rId15"/>
    <p:sldId id="334" r:id="rId16"/>
    <p:sldId id="335" r:id="rId17"/>
    <p:sldId id="331" r:id="rId18"/>
    <p:sldId id="336" r:id="rId19"/>
    <p:sldId id="337" r:id="rId20"/>
    <p:sldId id="339" r:id="rId21"/>
    <p:sldId id="338" r:id="rId22"/>
    <p:sldId id="340" r:id="rId23"/>
    <p:sldId id="341" r:id="rId24"/>
    <p:sldId id="299" r:id="rId25"/>
    <p:sldId id="320" r:id="rId26"/>
    <p:sldId id="260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549C56-F3A3-D38C-2974-33E6A7BA0FD8}" name="Levente Tugyi" initials="LT" userId="6b83d511b6d5041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805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40A75-EFB4-48CE-B290-A722831E0D29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92290-32EA-451C-AAB7-96BD2BD1BE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45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F9F752-4D8A-4A2F-9714-9D08EF402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630738F-8F0A-4C36-80D2-D66A09FD8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E7CE42-55BC-4E2E-B48C-645C3406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DE65-F340-4A8F-BF67-FF89475B2616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72627F4-F111-42CB-BCBD-BA836B73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C8AD8FC-CAF7-423F-805D-BABDA3F1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85FA-61C0-4958-A63D-9DEAD17FA5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353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147C32-D76B-4AEE-8FD4-E6A520AE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D2C0702-D7E0-4090-B361-FCC0BC712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BFE3650-1327-43FE-B3EC-D695558A5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DE65-F340-4A8F-BF67-FF89475B2616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05A8B6A-9EBB-46B5-8620-5ACC5F1C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DAA7FF9-436B-49E4-B083-3EF1D675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85FA-61C0-4958-A63D-9DEAD17FA5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859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ED38272-788C-45B4-9ECB-669BB4752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80420F6-9485-4CEB-9E52-197F82D3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83C49A4-17BF-4E03-8EC5-11181B92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DE65-F340-4A8F-BF67-FF89475B2616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7DE690D-7E68-42E3-8923-BA6D540F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4579A70-B8EA-4175-9DAC-4D467AA3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85FA-61C0-4958-A63D-9DEAD17FA5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175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44F9B0-0705-47A1-9E73-B992FAFC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9A32C5-7189-4E98-BF46-9D94AF869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9DE7D7-3E46-4467-B604-2CD0198D7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DE65-F340-4A8F-BF67-FF89475B2616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EB4B76-56F7-4B83-B4D2-17CD4F3F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AB9A5D-E835-483A-A123-9D7A3DD8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85FA-61C0-4958-A63D-9DEAD17FA5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49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293AF3-BABE-4537-9291-39C5FD92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11F5F7C-1D47-42B2-AA09-DC43FD9E6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CA0528-B6BF-49E6-B79A-C17B693B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DE65-F340-4A8F-BF67-FF89475B2616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E9A9DB4-ACA9-4166-9726-64732C69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31E4805-210C-4BD9-BC5F-9D47DE6D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85FA-61C0-4958-A63D-9DEAD17FA5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775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7D7A8F-8ADC-4287-A7F9-DC8156E3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576880-C646-4214-B0B4-B5473CF13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D800B13-B028-44AD-A89A-9E9EEF7E7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AE36A02-AA93-4CEB-914B-14F428BB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DE65-F340-4A8F-BF67-FF89475B2616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AFB8FD3-73CA-4355-BB23-D9AF82A35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5C59DFA-6214-4504-A3B3-26F2EFA5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85FA-61C0-4958-A63D-9DEAD17FA5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124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662391-A270-4F62-83E6-D29BF9D3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4243A93-75FC-4FB8-A665-8A36B7E83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ACEEDDF-42D4-4843-93DE-36FC6ECB0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3F9DDF9-10C9-448B-B98D-5375043B9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2DBBDA0-3C34-4679-8B61-8928C5F43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61BD445-45D3-4876-83F0-77AE2C12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DE65-F340-4A8F-BF67-FF89475B2616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16623C6-AC1B-411D-A060-4D59DC19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AA34A4D-90BA-4184-80F6-A7F3D865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85FA-61C0-4958-A63D-9DEAD17FA5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707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D35AD4-DFCF-4679-87D9-3A65F340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E6C0632-6C0F-4BE3-A56C-743AEBB8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DE65-F340-4A8F-BF67-FF89475B2616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4BE5B75-F114-4604-BC34-97EE6CB8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CDED1BF-9565-4285-B161-CF7DF155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85FA-61C0-4958-A63D-9DEAD17FA5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12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C0BA9ED-3E44-4D4B-922E-CC169B4EC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DE65-F340-4A8F-BF67-FF89475B2616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4AD681C-74D6-4314-B24C-A8AF0C41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0CEF263-547A-475A-9174-AD8D8F718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85FA-61C0-4958-A63D-9DEAD17FA5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141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D735EA-3A92-448A-9C54-0CE96BE3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E530A5-8D5C-4198-AF03-8A5B3655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9B1E8D0-A09B-401D-9757-8562CFF31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BB7238E-EB4B-4928-9A2E-422111EC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DE65-F340-4A8F-BF67-FF89475B2616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0B31498-6615-49A9-83E4-671A3A34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AF696C1-7C7C-498A-8E86-533E3BBF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85FA-61C0-4958-A63D-9DEAD17FA5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16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F11264-3E3F-4C29-8848-70E67442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D43B7C0-7B67-4C56-B38C-550D808A2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B278BBD-01F4-404F-A087-020A43475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C3C9B05-276B-44DE-9C9B-A4DD0CA3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DE65-F340-4A8F-BF67-FF89475B2616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E2A49A0-4DBF-4CA6-AB7D-09B4045F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D45D675-F730-47FB-B53A-C70E5F94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85FA-61C0-4958-A63D-9DEAD17FA5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146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33FD9EA-B1A2-4F94-99B0-DBF7D27E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F6F1AAC-190A-4C0C-B165-9BAC14312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B96D4DD-348F-4692-820C-F56DAB499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3DE65-F340-4A8F-BF67-FF89475B2616}" type="datetimeFigureOut">
              <a:rPr lang="hu-HU" smtClean="0"/>
              <a:t>2026. 03. 18.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D24529-E1F3-417B-8BC8-5D9D75A62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FC7F50-5715-447F-AED1-0B38E1117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E85FA-61C0-4958-A63D-9DEAD17FA5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16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piraxsarco.com/global/en-GB/training/safety-valve-accreditation-city-and-guilds-accredit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whitegoods.co.uk/appliance-industry-news/41-news/2407-isobutane-gas-suspected-as-the-cause-of-fridge-explosion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uorocarbons.org/news/propane-explosion-in-a-german-refrigerated-warehous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hrnews.com/articles/164831-hvac-tech-loses-most-of-hands-in-explosion-awarded-75-mill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s://m.gmw.cn/toutiao/2023-07/15/content_1303440928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lingpost.com/world-news/action-demanded-after-hydrocarbon-explos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3A2ECCA4-B4AE-4EF7-8896-4F1B78031135}"/>
              </a:ext>
            </a:extLst>
          </p:cNvPr>
          <p:cNvSpPr/>
          <p:nvPr/>
        </p:nvSpPr>
        <p:spPr>
          <a:xfrm>
            <a:off x="2124074" y="0"/>
            <a:ext cx="4333875" cy="6858000"/>
          </a:xfrm>
          <a:prstGeom prst="rect">
            <a:avLst/>
          </a:prstGeom>
          <a:solidFill>
            <a:srgbClr val="FBD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AF24322-561C-486F-B43E-459257AA7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4907" y="4953429"/>
            <a:ext cx="1198600" cy="1352440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A51FA43C-5638-438F-8BF3-C04015F676A9}"/>
              </a:ext>
            </a:extLst>
          </p:cNvPr>
          <p:cNvSpPr txBox="1"/>
          <p:nvPr/>
        </p:nvSpPr>
        <p:spPr>
          <a:xfrm>
            <a:off x="2432389" y="224640"/>
            <a:ext cx="371724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3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Hajdú-Bihar Vármegyei Mérnöki Kamara által – az MMK Épületgépész Tagozat </a:t>
            </a:r>
          </a:p>
          <a:p>
            <a:pPr algn="ctr"/>
            <a:r>
              <a:rPr lang="hu-HU" sz="23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együttműködésével – Hűtéstechnikai Szakmai Továbbképzés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8B6EEEF7-5B4C-46C9-9956-5CE06A57E8AA}"/>
              </a:ext>
            </a:extLst>
          </p:cNvPr>
          <p:cNvSpPr txBox="1"/>
          <p:nvPr/>
        </p:nvSpPr>
        <p:spPr>
          <a:xfrm>
            <a:off x="2446679" y="2876987"/>
            <a:ext cx="37172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RB-s szakmai tapasztalatok hűtéstechnikai szakterületen. 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Esettanulmányok</a:t>
            </a:r>
          </a:p>
          <a:p>
            <a:pPr algn="ctr"/>
            <a:endParaRPr lang="hu-HU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u-H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Szabályozási környezet, „szürke zónák”, gázkoncentráció érzékelők alkalmazásának/telepítésének kritikus kérdései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2D07628-9B88-4EF7-88FF-A8C20CE55CDE}"/>
              </a:ext>
            </a:extLst>
          </p:cNvPr>
          <p:cNvSpPr txBox="1"/>
          <p:nvPr/>
        </p:nvSpPr>
        <p:spPr>
          <a:xfrm>
            <a:off x="2505075" y="5876925"/>
            <a:ext cx="3600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</a:t>
            </a:r>
            <a:r>
              <a:rPr lang="hu-H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Tugyi</a:t>
            </a:r>
            <a:r>
              <a:rPr lang="hu-H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Levente</a:t>
            </a:r>
          </a:p>
          <a:p>
            <a:r>
              <a:rPr lang="hu-H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2026. év március hónap 19. napja</a:t>
            </a:r>
          </a:p>
        </p:txBody>
      </p:sp>
    </p:spTree>
    <p:extLst>
      <p:ext uri="{BB962C8B-B14F-4D97-AF65-F5344CB8AC3E}">
        <p14:creationId xmlns:p14="http://schemas.microsoft.com/office/powerpoint/2010/main" val="3713776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71439-4ABE-CC1D-DC2D-3D7FC22D5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49E361F-49F9-65BB-61B4-71F028D8DA64}"/>
              </a:ext>
            </a:extLst>
          </p:cNvPr>
          <p:cNvSpPr/>
          <p:nvPr/>
        </p:nvSpPr>
        <p:spPr>
          <a:xfrm>
            <a:off x="2605063" y="551024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5F3A937-F412-A45B-0551-1C399345B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EC34A425-C0EB-2F91-A7E7-008839CB2ECC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190D085-B584-5060-7341-24A124BB63A1}"/>
              </a:ext>
            </a:extLst>
          </p:cNvPr>
          <p:cNvSpPr txBox="1"/>
          <p:nvPr/>
        </p:nvSpPr>
        <p:spPr>
          <a:xfrm>
            <a:off x="708413" y="938182"/>
            <a:ext cx="762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„SZÜRKE ZÓNÁK” FOGALMA 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426E47AC-7F57-23AA-7B5A-B552415839F3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B148FEBE-1E82-6EA8-CDF0-66B105A9E9D8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10/25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5530179-0D27-56A3-62E4-A1E94EE26198}"/>
              </a:ext>
            </a:extLst>
          </p:cNvPr>
          <p:cNvSpPr txBox="1"/>
          <p:nvPr/>
        </p:nvSpPr>
        <p:spPr>
          <a:xfrm>
            <a:off x="2605063" y="6294082"/>
            <a:ext cx="89915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8288" algn="l"/>
              </a:tabLst>
            </a:pPr>
            <a:r>
              <a:rPr lang="hu-HU" sz="8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MSZ EN 1127-1:2019 Robbanóképes közegek. Robbanásmegelőzés és robbanásvédelem szabvány  6.1. fejezet a) 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15B8A8A-9297-6440-2ECC-C85E58A14DD0}"/>
              </a:ext>
            </a:extLst>
          </p:cNvPr>
          <p:cNvSpPr txBox="1"/>
          <p:nvPr/>
        </p:nvSpPr>
        <p:spPr>
          <a:xfrm>
            <a:off x="2605063" y="1465984"/>
            <a:ext cx="461845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54/2014. (XII. 5.) BM rendelet</a:t>
            </a:r>
            <a:endParaRPr lang="hu-HU" sz="14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tabLst>
                <a:tab pos="357188" algn="l"/>
              </a:tabLst>
            </a:pP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XI. Fejezet – Robbanás elleni védelem</a:t>
            </a:r>
          </a:p>
          <a:p>
            <a:pPr algn="just">
              <a:tabLst>
                <a:tab pos="357188" algn="l"/>
              </a:tabLst>
            </a:pPr>
            <a:endParaRPr lang="hu-HU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tabLst>
                <a:tab pos="357188" algn="l"/>
              </a:tabLst>
            </a:pP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99. §  (1)  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fokozottan tűz- vagy robbanásveszélyes osztályba tartozó anyag 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előállítása, feldolgozása, </a:t>
            </a: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használata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tárolása és </a:t>
            </a: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forgalmazása 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során az érintett térrészben, helyiségben, építményben, ipari technológiai egységben, továbbá az e tevékenységekkel összefüggő tervezés és kivitelezés során a robbanás elleni védelmet – kivéve elhanyagolható mértékű robbanásveszély esetén – tervezéssel és védelmi intézkedésekkel biztosítani, a védelmi intézkedéseket dokumentálni kell.</a:t>
            </a:r>
            <a:endParaRPr lang="hu-HU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tabLst>
                <a:tab pos="357188" algn="l"/>
              </a:tabLst>
            </a:pP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(4) 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robbanás elleni védelem biztosítása céljából</a:t>
            </a:r>
          </a:p>
          <a:p>
            <a:pPr algn="just">
              <a:tabLst>
                <a:tab pos="357188" algn="l"/>
              </a:tabLst>
            </a:pP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a fokozottan tűz- vagy </a:t>
            </a: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robbanásveszélyes anyag jelenlétét térben és időben korlátozni kell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algn="just">
              <a:tabLst>
                <a:tab pos="357188" algn="l"/>
              </a:tabLst>
            </a:pP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a lehetséges </a:t>
            </a: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gyújtóforrások kizárásáról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korlátozásáról gondoskodni kell,</a:t>
            </a:r>
          </a:p>
          <a:p>
            <a:pPr algn="just">
              <a:tabLst>
                <a:tab pos="357188" algn="l"/>
              </a:tabLst>
            </a:pPr>
            <a:r>
              <a:rPr lang="hu-HU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 a robbanásveszélyes térben az esetlegesen bekövetkező robbanás káros hatásait korlátozni kell.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C66D1FD-66FF-3833-AA7F-49248A0426E5}"/>
              </a:ext>
            </a:extLst>
          </p:cNvPr>
          <p:cNvSpPr txBox="1"/>
          <p:nvPr/>
        </p:nvSpPr>
        <p:spPr>
          <a:xfrm>
            <a:off x="7223517" y="1458160"/>
            <a:ext cx="42652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3/2003. (III. 11.) FMM-</a:t>
            </a:r>
            <a:r>
              <a:rPr lang="hu-HU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ESzCsM</a:t>
            </a: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együttes rendelet</a:t>
            </a:r>
            <a:endParaRPr lang="hu-HU" sz="14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tabLst>
                <a:tab pos="357188" algn="l"/>
              </a:tabLst>
            </a:pPr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tabLst>
                <a:tab pos="357188" algn="l"/>
              </a:tabLst>
            </a:pP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§ (1) 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1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munkáltató 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alapvető kötelezettsége, hogy az egészséget nem veszélyeztető és biztonságos munkavégzés céljából műszaki, illetve szervezési intézkedésekkel </a:t>
            </a: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robbanóképes légtér kialakulását megelőzze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 erre nincs lehetőség, akkor </a:t>
            </a:r>
            <a:r>
              <a:rPr lang="hu-HU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robbanást elhárítsa, 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illetve az esetleges </a:t>
            </a:r>
            <a:r>
              <a:rPr lang="hu-HU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robbanás hatásait csökkentse.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369865F-06A9-3476-D3EC-386A090D8C28}"/>
              </a:ext>
            </a:extLst>
          </p:cNvPr>
          <p:cNvSpPr txBox="1"/>
          <p:nvPr/>
        </p:nvSpPr>
        <p:spPr>
          <a:xfrm>
            <a:off x="7301222" y="3920373"/>
            <a:ext cx="3774849" cy="224676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539750" algn="l"/>
              </a:tabLst>
            </a:pP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Megelőző, mint elsődleges védelmi intézkedés: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veszélyes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robbanóképes közegek kialakulásának elkerülése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vagy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csökkentése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Ez a cél lényegében úgy érhető el, hogy vagy az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éghető/gyúlékony anyag koncentrációját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változtatják meg úgy, hogy az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robbanási tartományon kívül legyen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vagy az </a:t>
            </a:r>
            <a:r>
              <a:rPr kumimoji="0" lang="hu-HU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oxigénkoncentrációt csökkentik az oxigén-határkoncentráció (OHK) alatti értékre</a:t>
            </a:r>
            <a:r>
              <a:rPr kumimoji="0" lang="hu-HU" sz="140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kumimoji="0" lang="hu-HU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306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F57C0-084F-49C3-48E8-D533C7D2D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72CCEC39-8583-92FC-6F90-4AF3274FB312}"/>
              </a:ext>
            </a:extLst>
          </p:cNvPr>
          <p:cNvSpPr/>
          <p:nvPr/>
        </p:nvSpPr>
        <p:spPr>
          <a:xfrm>
            <a:off x="2605063" y="551024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746A69C-E640-69A8-2322-C1084328F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0A10ABDD-2CF7-C1C0-39AA-1EB4CC1CDE60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D1BB927-71B3-4A7B-924F-EDEAA35A6B14}"/>
              </a:ext>
            </a:extLst>
          </p:cNvPr>
          <p:cNvSpPr txBox="1"/>
          <p:nvPr/>
        </p:nvSpPr>
        <p:spPr>
          <a:xfrm>
            <a:off x="708413" y="938182"/>
            <a:ext cx="762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ROBBANÁSVESZÉLYES TÉRSÉGEK (ZÓNÁK) „HATÁRAI”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2149C5CE-C0BD-41B7-F9AC-EED9814BB8C3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194A8C9-B334-7A94-28E7-E14F2F8526EA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11/25</a:t>
            </a:r>
          </a:p>
        </p:txBody>
      </p:sp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4EA858F8-63AA-7ED2-D5C8-32462D877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825432"/>
              </p:ext>
            </p:extLst>
          </p:nvPr>
        </p:nvGraphicFramePr>
        <p:xfrm>
          <a:off x="2595538" y="1462616"/>
          <a:ext cx="888370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737">
                  <a:extLst>
                    <a:ext uri="{9D8B030D-6E8A-4147-A177-3AD203B41FA5}">
                      <a16:colId xmlns:a16="http://schemas.microsoft.com/office/drawing/2014/main" val="156789402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525843995"/>
                    </a:ext>
                  </a:extLst>
                </a:gridCol>
                <a:gridCol w="2543175">
                  <a:extLst>
                    <a:ext uri="{9D8B030D-6E8A-4147-A177-3AD203B41FA5}">
                      <a16:colId xmlns:a16="http://schemas.microsoft.com/office/drawing/2014/main" val="570078150"/>
                    </a:ext>
                  </a:extLst>
                </a:gridCol>
                <a:gridCol w="1992342">
                  <a:extLst>
                    <a:ext uri="{9D8B030D-6E8A-4147-A177-3AD203B41FA5}">
                      <a16:colId xmlns:a16="http://schemas.microsoft.com/office/drawing/2014/main" val="1530801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Háztartási használat/</a:t>
                      </a:r>
                    </a:p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Lakóhelyiségek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Nem rendes háztartási használat (kereskedelmi) (pl. üzletek)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Ipari technológia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527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Robbanásveszélyes térségnek minősülhet-e?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440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 2" panose="05020102010507070707" pitchFamily="18" charset="2"/>
                        </a:rPr>
                        <a:t></a:t>
                      </a:r>
                      <a:endParaRPr lang="hu-HU" sz="4400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4400" b="1" i="0" u="none" strike="noStrike" dirty="0">
                          <a:solidFill>
                            <a:srgbClr val="00B05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hu-HU" sz="4400" b="1" i="0" u="none" strike="noStrike" dirty="0">
                        <a:solidFill>
                          <a:srgbClr val="00B05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4400" b="1" i="0" u="none" strike="noStrike" dirty="0">
                          <a:solidFill>
                            <a:srgbClr val="00B05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hu-HU" sz="4400" b="1" i="0" u="none" strike="noStrike" dirty="0">
                        <a:solidFill>
                          <a:srgbClr val="00B05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459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Vonatkozó szabvány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MSZ EN IEC 60335-2 szabványsorozat</a:t>
                      </a:r>
                      <a:endParaRPr lang="hu-HU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MSZ EN IEC 60335-2 szabványsorozat / </a:t>
                      </a:r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MSZ EN 378 szabványsorozat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MSZ EN 378 szabványsorozat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617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Kockázatcsökkentő műszaki és szervezési intézkedések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Szükségesek?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Szükségesek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Szükségesek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978262"/>
                  </a:ext>
                </a:extLst>
              </a:tr>
            </a:tbl>
          </a:graphicData>
        </a:graphic>
      </p:graphicFrame>
      <p:sp>
        <p:nvSpPr>
          <p:cNvPr id="11" name="Szövegdoboz 10">
            <a:extLst>
              <a:ext uri="{FF2B5EF4-FFF2-40B4-BE49-F238E27FC236}">
                <a16:creationId xmlns:a16="http://schemas.microsoft.com/office/drawing/2014/main" id="{0D931FE0-EB7C-E5AF-D05E-258BF24A4E97}"/>
              </a:ext>
            </a:extLst>
          </p:cNvPr>
          <p:cNvSpPr txBox="1"/>
          <p:nvPr/>
        </p:nvSpPr>
        <p:spPr>
          <a:xfrm>
            <a:off x="14997" y="1466172"/>
            <a:ext cx="2556310" cy="1246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sz="125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Potenciálisan robbanásveszélyes környezet</a:t>
            </a:r>
            <a:r>
              <a:rPr lang="hu-HU" sz="125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munkatérnek az a része, ahol robbanóképes légtér kialakulhat. (3/2003. (II. 11.) FMM-</a:t>
            </a:r>
            <a:r>
              <a:rPr lang="hu-HU" sz="125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EszCsM</a:t>
            </a:r>
            <a:r>
              <a:rPr lang="hu-HU" sz="125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rendelet 1. §  b))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D9721A9-F627-4EA5-EEFE-6690B0E74F36}"/>
              </a:ext>
            </a:extLst>
          </p:cNvPr>
          <p:cNvSpPr txBox="1"/>
          <p:nvPr/>
        </p:nvSpPr>
        <p:spPr>
          <a:xfrm>
            <a:off x="8311320" y="874533"/>
            <a:ext cx="3146125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MSZ EN IEC 60079-10-1:2021 nem vonatkozik a lakóhelyiségekre.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4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6B52124E-7872-2581-80E5-49C48E76C3CC}"/>
              </a:ext>
            </a:extLst>
          </p:cNvPr>
          <p:cNvSpPr txBox="1"/>
          <p:nvPr/>
        </p:nvSpPr>
        <p:spPr>
          <a:xfrm>
            <a:off x="1940765" y="6043559"/>
            <a:ext cx="10195250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sz="1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Karbantartási és szerelési folyamatok során </a:t>
            </a:r>
            <a:r>
              <a:rPr lang="hu-HU" sz="1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bárhol fennállhat</a:t>
            </a:r>
            <a:r>
              <a:rPr lang="hu-HU" sz="1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akár a robbanásveszély kockázata! Kockázatcsökkentő </a:t>
            </a:r>
            <a:r>
              <a:rPr lang="hu-HU" sz="1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műszaki és szervezési intézkedésekkel</a:t>
            </a:r>
            <a:r>
              <a:rPr lang="hu-HU" sz="1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szabványi követelmények teljesülése és azok megfelelőssége szerint, </a:t>
            </a:r>
            <a:r>
              <a:rPr lang="hu-HU" sz="1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minimalizálható a robbanási kockázat, elhanyagolható mértékű lehet a robbanás veszély.</a:t>
            </a:r>
            <a:r>
              <a:rPr lang="hu-HU" sz="1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27F4A32-80D3-1A12-A19F-4A34398BA270}"/>
              </a:ext>
            </a:extLst>
          </p:cNvPr>
          <p:cNvSpPr txBox="1"/>
          <p:nvPr/>
        </p:nvSpPr>
        <p:spPr>
          <a:xfrm>
            <a:off x="7498" y="2733290"/>
            <a:ext cx="2571016" cy="240065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sz="125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35/2016. (IX. 27.) NGM rendelet (2014/34/EU Direktíva) 2. § </a:t>
            </a:r>
            <a:r>
              <a:rPr lang="hu-HU" sz="1250" i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 </a:t>
            </a:r>
            <a:r>
              <a:rPr lang="hu-HU" sz="125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háztartási és nem kereskedelmi használatra szánt olyan berendezések, amelyeknél robbanásveszély </a:t>
            </a:r>
            <a:r>
              <a:rPr lang="hu-HU" sz="125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csak ritkán, kizárólag fűtőgáz véletlen szivárgása következtében jöhet létre</a:t>
            </a:r>
            <a:r>
              <a:rPr lang="hu-HU" sz="125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(</a:t>
            </a:r>
            <a:r>
              <a:rPr lang="en-US" sz="125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6th EDITION – January 2026 – The 'Blue Guide' on the implementation of EU product rules</a:t>
            </a:r>
            <a:r>
              <a:rPr lang="hu-HU" sz="125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nem jogszabály)</a:t>
            </a:r>
          </a:p>
        </p:txBody>
      </p:sp>
    </p:spTree>
    <p:extLst>
      <p:ext uri="{BB962C8B-B14F-4D97-AF65-F5344CB8AC3E}">
        <p14:creationId xmlns:p14="http://schemas.microsoft.com/office/powerpoint/2010/main" val="97251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57D11-DF60-CD35-8498-AC944C4DA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6E41EFD9-026D-C8DF-E290-B0ABEAA0A9CD}"/>
              </a:ext>
            </a:extLst>
          </p:cNvPr>
          <p:cNvSpPr/>
          <p:nvPr/>
        </p:nvSpPr>
        <p:spPr>
          <a:xfrm>
            <a:off x="2605063" y="381342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B1B423CC-371B-3050-F986-ED5AE7D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68C2BFBD-D154-4F8F-95F4-6A27906E785B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73B72EF-EF1E-62D3-4174-942B7CF32820}"/>
              </a:ext>
            </a:extLst>
          </p:cNvPr>
          <p:cNvSpPr txBox="1"/>
          <p:nvPr/>
        </p:nvSpPr>
        <p:spPr>
          <a:xfrm>
            <a:off x="708413" y="938182"/>
            <a:ext cx="762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MŰSZAKI ÉS SZERVEZÉSI INTÉZKEDÉSEK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9B3DE7C9-4323-6DC5-7313-CFFBAF77D578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BBFE8579-0F36-C4A1-64AF-0815E226DF35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12/25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CCCB725-C2DC-F937-5A8A-2C8ABF18B235}"/>
              </a:ext>
            </a:extLst>
          </p:cNvPr>
          <p:cNvSpPr txBox="1"/>
          <p:nvPr/>
        </p:nvSpPr>
        <p:spPr>
          <a:xfrm>
            <a:off x="2605063" y="1465984"/>
            <a:ext cx="888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Példa egy beltéri kialakítás szerinti esetleges robbanás elleni védelem lehetséges intézkedéseiről </a:t>
            </a:r>
            <a:endParaRPr lang="hu-HU" sz="1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4AB85FA-03A4-FAC7-DFDE-983B315F374C}"/>
              </a:ext>
            </a:extLst>
          </p:cNvPr>
          <p:cNvSpPr txBox="1"/>
          <p:nvPr/>
        </p:nvSpPr>
        <p:spPr>
          <a:xfrm>
            <a:off x="136852" y="1725450"/>
            <a:ext cx="2380106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539750" algn="l"/>
              </a:tabLst>
            </a:pP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Kültéri egységek esetében kevesebb műszaki és szervezési intézkedés is elégséges.</a:t>
            </a:r>
            <a:endParaRPr kumimoji="0" lang="hu-HU" sz="14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Kép 15" descr="A képen fekete, sötétsé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3C78E29-08F5-8855-1163-E3E98598C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44" y="1846844"/>
            <a:ext cx="5367303" cy="42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8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F9980-4B8B-B934-C1D9-C1A177E3E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3CE3FF14-CA4E-2DD8-17A8-BA9A873FDA02}"/>
              </a:ext>
            </a:extLst>
          </p:cNvPr>
          <p:cNvSpPr/>
          <p:nvPr/>
        </p:nvSpPr>
        <p:spPr>
          <a:xfrm>
            <a:off x="2605063" y="381342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F2EC912-83C2-E37E-4F9B-F0F936892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CF2BB92A-0B85-1057-F29F-738A14B799F7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CB71DA7-C07F-6E5C-C357-DD5A875798CE}"/>
              </a:ext>
            </a:extLst>
          </p:cNvPr>
          <p:cNvSpPr txBox="1"/>
          <p:nvPr/>
        </p:nvSpPr>
        <p:spPr>
          <a:xfrm>
            <a:off x="708413" y="938182"/>
            <a:ext cx="762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MŰSZAKI ÉS SZERVEZÉSI INTÉZKEDÉSEK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8F3440B7-00B1-DE2E-D55F-26AFD09A59B0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D60304C-52CE-A3B8-8CBD-FDACEEF67CFF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13/25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D377335-83D1-1869-5D68-0BB77FD9E605}"/>
              </a:ext>
            </a:extLst>
          </p:cNvPr>
          <p:cNvSpPr txBox="1"/>
          <p:nvPr/>
        </p:nvSpPr>
        <p:spPr>
          <a:xfrm>
            <a:off x="2605063" y="1465984"/>
            <a:ext cx="888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Példa egy beltéri kialakítás szerinti esetleges robbanás elleni védelem lehetséges intézkedéseiről </a:t>
            </a:r>
            <a:endParaRPr lang="hu-HU" sz="1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61CAF41-21E0-9A33-4577-B18F5200F1FB}"/>
              </a:ext>
            </a:extLst>
          </p:cNvPr>
          <p:cNvSpPr txBox="1"/>
          <p:nvPr/>
        </p:nvSpPr>
        <p:spPr>
          <a:xfrm>
            <a:off x="136852" y="1725450"/>
            <a:ext cx="2380106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539750" algn="l"/>
              </a:tabLst>
            </a:pP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Kültéri egységek esetében kevesebb műszaki és szervezési intézkedés is elégséges.</a:t>
            </a:r>
            <a:endParaRPr kumimoji="0" lang="hu-HU" sz="14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Kép 10" descr="A képen fekete, sötétsé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413D46D-4230-B662-9E03-CF2A51C16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34" y="1895132"/>
            <a:ext cx="5367303" cy="33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9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763CF-F4C7-B5A4-52D1-1547D46F8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9945C996-0D35-352A-E90D-7EEC6CBEE567}"/>
              </a:ext>
            </a:extLst>
          </p:cNvPr>
          <p:cNvSpPr/>
          <p:nvPr/>
        </p:nvSpPr>
        <p:spPr>
          <a:xfrm>
            <a:off x="2605063" y="381342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D87E837-AF9E-B63B-9738-DDE33395B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A826184A-872D-4F7D-67E8-BED0DAD17667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976918E-1EDA-50F1-F9C9-0A22F11DE9C3}"/>
              </a:ext>
            </a:extLst>
          </p:cNvPr>
          <p:cNvSpPr txBox="1"/>
          <p:nvPr/>
        </p:nvSpPr>
        <p:spPr>
          <a:xfrm>
            <a:off x="708413" y="938182"/>
            <a:ext cx="762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MŰSZAKI ÉS SZERVEZÉSI INTÉZKEDÉSEK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0126A573-FB6F-C677-DAB4-4B020CB2AE2A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5B6AD727-D39A-15DB-BB26-AAFAE78DC097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14/25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BEFB37E-7A30-9DE1-4F42-F0368EC38141}"/>
              </a:ext>
            </a:extLst>
          </p:cNvPr>
          <p:cNvSpPr txBox="1"/>
          <p:nvPr/>
        </p:nvSpPr>
        <p:spPr>
          <a:xfrm>
            <a:off x="2605063" y="1465984"/>
            <a:ext cx="888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Példa egy beltéri kialakítás szerinti esetleges robbanás elleni védelem lehetséges intézkedéseiről </a:t>
            </a:r>
            <a:endParaRPr lang="hu-HU" sz="1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B54B03F-5FC4-4BC8-F174-01E9ED6FA028}"/>
              </a:ext>
            </a:extLst>
          </p:cNvPr>
          <p:cNvSpPr txBox="1"/>
          <p:nvPr/>
        </p:nvSpPr>
        <p:spPr>
          <a:xfrm>
            <a:off x="136852" y="1725450"/>
            <a:ext cx="2380106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539750" algn="l"/>
              </a:tabLst>
            </a:pP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Kültéri egységek esetében kevesebb műszaki és szervezési intézkedés is elégséges.</a:t>
            </a:r>
            <a:endParaRPr kumimoji="0" lang="hu-HU" sz="14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7255557C-E85E-7EEC-AF23-2F02C9A99965}"/>
              </a:ext>
            </a:extLst>
          </p:cNvPr>
          <p:cNvSpPr txBox="1"/>
          <p:nvPr/>
        </p:nvSpPr>
        <p:spPr>
          <a:xfrm>
            <a:off x="2605063" y="3862517"/>
            <a:ext cx="8701330" cy="257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  <a:buNone/>
            </a:pPr>
            <a:r>
              <a:rPr lang="hu-HU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MSZ EN 378-3:2016+A1:2021 szabvány 9.3.3. fejezete alapján a létesített gázkoncentrációk érzékelőknek az alábbi értékeket meg nem haladó koncentrációk esetében szükséges működésbe lépniük:</a:t>
            </a:r>
          </a:p>
          <a:p>
            <a:pPr marL="342900" lvl="0" indent="-342900" algn="just">
              <a:buFont typeface="Open Sans" panose="020B0606030504020204" pitchFamily="34" charset="0"/>
              <a:buChar char="-"/>
            </a:pPr>
            <a:r>
              <a:rPr lang="hu-HU" sz="1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350 mg/m</a:t>
            </a:r>
            <a:r>
              <a:rPr lang="hu-HU" sz="1400" baseline="300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3</a:t>
            </a:r>
            <a:r>
              <a:rPr lang="hu-HU" sz="1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/ 500 </a:t>
            </a:r>
            <a:r>
              <a:rPr lang="hu-HU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ppm</a:t>
            </a:r>
            <a:r>
              <a:rPr lang="hu-HU" sz="1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/ 0,05 </a:t>
            </a:r>
            <a:r>
              <a:rPr lang="hu-HU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tf</a:t>
            </a:r>
            <a:r>
              <a:rPr lang="hu-HU" sz="1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% - Előriasztás</a:t>
            </a:r>
            <a:endParaRPr lang="hu-H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Open Sans" panose="020B0606030504020204" pitchFamily="34" charset="0"/>
              <a:buChar char="-"/>
            </a:pPr>
            <a:r>
              <a:rPr lang="hu-HU" sz="1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21.200 mg/m</a:t>
            </a:r>
            <a:r>
              <a:rPr lang="hu-HU" sz="1400" baseline="300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3</a:t>
            </a:r>
            <a:r>
              <a:rPr lang="hu-HU" sz="1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/ 30.000 </a:t>
            </a:r>
            <a:r>
              <a:rPr lang="hu-HU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ppm</a:t>
            </a:r>
            <a:r>
              <a:rPr lang="hu-HU" sz="1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/ 3,0 </a:t>
            </a:r>
            <a:r>
              <a:rPr lang="hu-HU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tf</a:t>
            </a:r>
            <a:r>
              <a:rPr lang="hu-HU" sz="1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% - Fő riasztás</a:t>
            </a:r>
          </a:p>
          <a:p>
            <a:pPr marL="342900" lvl="0" indent="-342900" algn="just">
              <a:buFont typeface="Open Sans" panose="020B0606030504020204" pitchFamily="34" charset="0"/>
              <a:buChar char="-"/>
            </a:pPr>
            <a:endParaRPr lang="hu-HU" sz="1400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Open Sans" panose="020B0606030504020204" pitchFamily="34" charset="0"/>
              <a:buChar char="-"/>
            </a:pPr>
            <a:r>
              <a:rPr lang="hu-HU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előriasztási szint elérésénél akusztikus és vizuális jelzés, és egyidejűleg mesterséges vészszellőzés indításának kell megvalósulni.</a:t>
            </a:r>
          </a:p>
          <a:p>
            <a:pPr marL="342900" lvl="0" indent="-342900" algn="just">
              <a:buFont typeface="Open Sans" panose="020B0606030504020204" pitchFamily="34" charset="0"/>
              <a:buChar char="-"/>
            </a:pPr>
            <a:r>
              <a:rPr lang="hu-HU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fő riasztási szint elérésénél akusztikus és vizuális jelzés, a hűtőrendszerek automatikus leállítása, valamint hajtsa végre a gépház villamos szempontból gyújtóforrásként számításba vehető berendezéseinek leválasztását</a:t>
            </a:r>
          </a:p>
        </p:txBody>
      </p:sp>
      <p:pic>
        <p:nvPicPr>
          <p:cNvPr id="16" name="Kép 15" descr="A képen fekete, sötétsé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BD0B96E-DC1C-16C9-1F33-8A411DB35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76" y="1816531"/>
            <a:ext cx="5367303" cy="2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2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54299-E376-4B3B-4E40-509053FFE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F73CDF8A-5BE5-7C91-F617-1BE8EAAD7ABE}"/>
              </a:ext>
            </a:extLst>
          </p:cNvPr>
          <p:cNvSpPr/>
          <p:nvPr/>
        </p:nvSpPr>
        <p:spPr>
          <a:xfrm>
            <a:off x="2605063" y="381342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ACF596B-3706-6B60-2E81-8A421CED8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044176BA-E3C8-572A-5047-1E3381B274A6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5785FD6-E334-AE1C-4039-CF3ECF45D0D7}"/>
              </a:ext>
            </a:extLst>
          </p:cNvPr>
          <p:cNvSpPr txBox="1"/>
          <p:nvPr/>
        </p:nvSpPr>
        <p:spPr>
          <a:xfrm>
            <a:off x="708413" y="938182"/>
            <a:ext cx="762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MŰSZAKI ÉS SZERVEZÉSI INTÉZKEDÉSEK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A8A1C90C-8623-45DE-3EA8-7C39242094BA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DEE25F4-BDAA-53D6-8842-A2549EB3CAEF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15/25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722BCA3-7B8A-9456-D68A-0AC8B76046BD}"/>
              </a:ext>
            </a:extLst>
          </p:cNvPr>
          <p:cNvSpPr txBox="1"/>
          <p:nvPr/>
        </p:nvSpPr>
        <p:spPr>
          <a:xfrm>
            <a:off x="2605063" y="1465984"/>
            <a:ext cx="888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Példa egy beltéri kialakítás szerinti esetleges robbanás elleni védelem lehetséges intézkedéseiről </a:t>
            </a:r>
            <a:endParaRPr lang="hu-HU" sz="1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A1C9AA0-DBC1-3A6A-1211-1614F5E721B7}"/>
              </a:ext>
            </a:extLst>
          </p:cNvPr>
          <p:cNvSpPr txBox="1"/>
          <p:nvPr/>
        </p:nvSpPr>
        <p:spPr>
          <a:xfrm>
            <a:off x="136852" y="1725450"/>
            <a:ext cx="2380106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539750" algn="l"/>
              </a:tabLst>
            </a:pP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Kültéri egységek esetében kevesebb műszaki és szervezési intézkedés is elégséges.</a:t>
            </a:r>
            <a:endParaRPr kumimoji="0" lang="hu-HU" sz="14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EF8326EA-46F2-2DC4-AF54-CB738A875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713235"/>
              </p:ext>
            </p:extLst>
          </p:nvPr>
        </p:nvGraphicFramePr>
        <p:xfrm>
          <a:off x="4240937" y="1941092"/>
          <a:ext cx="5346000" cy="2773680"/>
        </p:xfrm>
        <a:graphic>
          <a:graphicData uri="http://schemas.openxmlformats.org/drawingml/2006/table">
            <a:tbl>
              <a:tblPr firstRow="1" firstCol="1" bandRow="1"/>
              <a:tblGrid>
                <a:gridCol w="5346000">
                  <a:extLst>
                    <a:ext uri="{9D8B030D-6E8A-4147-A177-3AD203B41FA5}">
                      <a16:colId xmlns:a16="http://schemas.microsoft.com/office/drawing/2014/main" val="3239346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400" b="1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Gyújtóforrások kizárásával kapcsolatos követelmények</a:t>
                      </a:r>
                      <a:endParaRPr lang="hu-HU" sz="140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759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hu-HU" sz="14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helyiségbe a nyílt láng vagy egyéb nem felügyelt tevékenységből adódó gyújtóforrás kizárást meg kell valósítani.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273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hu-HU" sz="14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riasztás elérésénél akusztikus és vizuális jelzés a hűtőrendszerek automatikus leállítása, valamint a helyiség villamos szempontból gyújtóforrásként számításba vehető berendezéseinek leválasztása történjen meg. (Ami nem kerül energiamentesítésre vagy nem lehet (nem villamos gyártmány) robbanásbiztos kivitelű gyártmány szükséges.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590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hu-HU" sz="14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hűtőrendszerek leállítására a helyiségen kívül, az ajtó közelében egy távkapcsolót kell elhelyezni. Lenni kell egy hasonlóan működő kapcsolónak a helyiségen belül is egy alkalmas helyen.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709122"/>
                  </a:ext>
                </a:extLst>
              </a:tr>
            </a:tbl>
          </a:graphicData>
        </a:graphic>
      </p:graphicFrame>
      <p:sp>
        <p:nvSpPr>
          <p:cNvPr id="10" name="Szövegdoboz 9">
            <a:extLst>
              <a:ext uri="{FF2B5EF4-FFF2-40B4-BE49-F238E27FC236}">
                <a16:creationId xmlns:a16="http://schemas.microsoft.com/office/drawing/2014/main" id="{3EA92CA2-EF6D-4968-311B-6A604E53161B}"/>
              </a:ext>
            </a:extLst>
          </p:cNvPr>
          <p:cNvSpPr txBox="1"/>
          <p:nvPr/>
        </p:nvSpPr>
        <p:spPr>
          <a:xfrm>
            <a:off x="7428322" y="4841257"/>
            <a:ext cx="3712099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robbanásveszélyes közeg Ex-karakterisztikája (gázalcsoport, hőmérsékleti osztály) szerinti robbanásbiztos gyártmány szükséges kiválasztani (robbanásvédelmi jel).</a:t>
            </a:r>
            <a:endParaRPr lang="hu-HU" sz="14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Kép 17" descr="A képen játék, gép, fénymásoló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E84992D-7488-1070-00AA-50471DF04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8" y="3287868"/>
            <a:ext cx="2985156" cy="22388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983DAE7F-EB7B-54D7-02FA-EDF90FF4453D}"/>
              </a:ext>
            </a:extLst>
          </p:cNvPr>
          <p:cNvSpPr txBox="1"/>
          <p:nvPr/>
        </p:nvSpPr>
        <p:spPr>
          <a:xfrm>
            <a:off x="3699511" y="4759722"/>
            <a:ext cx="3712099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sz="1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Piacon elérhető de valóban megfelelő-e?</a:t>
            </a:r>
          </a:p>
          <a:p>
            <a:pPr marL="285750" indent="-285750" algn="just">
              <a:buFont typeface="Open Sans" panose="020B0606030504020204" pitchFamily="34" charset="0"/>
              <a:buChar char="—"/>
            </a:pPr>
            <a:r>
              <a:rPr lang="hu-HU" sz="1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Gondoskodnia kell arról, hogy a termék megfeleljen minden uniós követelménynek.</a:t>
            </a:r>
          </a:p>
          <a:p>
            <a:pPr marL="285750" indent="-285750" algn="just">
              <a:buFont typeface="Open Sans" panose="020B0606030504020204" pitchFamily="34" charset="0"/>
              <a:buChar char="—"/>
            </a:pPr>
            <a:r>
              <a:rPr lang="hu-HU" sz="1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Műszaki dokumentációt kell összeállítania a megfelelőségről.</a:t>
            </a:r>
          </a:p>
          <a:p>
            <a:pPr marL="285750" indent="-285750" algn="just">
              <a:buFont typeface="Open Sans" panose="020B0606030504020204" pitchFamily="34" charset="0"/>
              <a:buChar char="—"/>
            </a:pPr>
            <a:r>
              <a:rPr lang="hu-HU" sz="1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EU-megfelelőségi nyilatkozatot kell készíteni, és az aláírást követően érvényes.</a:t>
            </a:r>
          </a:p>
        </p:txBody>
      </p:sp>
      <p:cxnSp>
        <p:nvCxnSpPr>
          <p:cNvPr id="21" name="Összekötő: szögletes 20">
            <a:extLst>
              <a:ext uri="{FF2B5EF4-FFF2-40B4-BE49-F238E27FC236}">
                <a16:creationId xmlns:a16="http://schemas.microsoft.com/office/drawing/2014/main" id="{62255E9C-C035-27CC-83B4-0E1D4ECF141F}"/>
              </a:ext>
            </a:extLst>
          </p:cNvPr>
          <p:cNvCxnSpPr>
            <a:cxnSpLocks/>
            <a:stCxn id="19" idx="1"/>
            <a:endCxn id="18" idx="2"/>
          </p:cNvCxnSpPr>
          <p:nvPr/>
        </p:nvCxnSpPr>
        <p:spPr>
          <a:xfrm rot="10800000">
            <a:off x="2169227" y="5526735"/>
            <a:ext cx="1530285" cy="2486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1D286-55F6-6A64-4B6F-F925103B5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B98EFB4A-D669-E302-41AF-CCA7F5283043}"/>
              </a:ext>
            </a:extLst>
          </p:cNvPr>
          <p:cNvSpPr/>
          <p:nvPr/>
        </p:nvSpPr>
        <p:spPr>
          <a:xfrm>
            <a:off x="2628944" y="348474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E374267-CCE7-D1C8-4449-B52FDF29C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82E90648-0952-02C0-CCA3-63FFF6FEAB52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D4BCA9A-2A3F-A9F6-0099-9074FD3DE0B3}"/>
              </a:ext>
            </a:extLst>
          </p:cNvPr>
          <p:cNvSpPr txBox="1"/>
          <p:nvPr/>
        </p:nvSpPr>
        <p:spPr>
          <a:xfrm>
            <a:off x="708413" y="938182"/>
            <a:ext cx="762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MŰSZAKI ÉS SZERVEZÉSI INTÉZKEDÉSEK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AD3E99C7-9F15-FACF-92DE-87BDD5140469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6C9695D-9C67-2B5D-FB4E-16133361DEFD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16/25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EFE0037-89DA-74E6-6AEB-597B5FAD9310}"/>
              </a:ext>
            </a:extLst>
          </p:cNvPr>
          <p:cNvSpPr txBox="1"/>
          <p:nvPr/>
        </p:nvSpPr>
        <p:spPr>
          <a:xfrm>
            <a:off x="2605063" y="1465984"/>
            <a:ext cx="888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Példa egy beltéri kialakítás szerinti esetleges robbanás elleni védelem lehetséges intézkedéseiről </a:t>
            </a:r>
            <a:endParaRPr lang="hu-HU" sz="1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D1FC84E-7F8B-608E-1A67-B8BCD9E07784}"/>
              </a:ext>
            </a:extLst>
          </p:cNvPr>
          <p:cNvSpPr txBox="1"/>
          <p:nvPr/>
        </p:nvSpPr>
        <p:spPr>
          <a:xfrm>
            <a:off x="136852" y="1725450"/>
            <a:ext cx="2380106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539750" algn="l"/>
              </a:tabLst>
            </a:pP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Kültéri egységek esetében kevesebb műszaki és szervezési intézkedés is elégséges.</a:t>
            </a:r>
            <a:endParaRPr kumimoji="0" lang="hu-HU" sz="14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Táblázat 10">
            <a:extLst>
              <a:ext uri="{FF2B5EF4-FFF2-40B4-BE49-F238E27FC236}">
                <a16:creationId xmlns:a16="http://schemas.microsoft.com/office/drawing/2014/main" id="{1248CE5A-AD24-561E-1FCC-F55DDD1FC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557710"/>
              </p:ext>
            </p:extLst>
          </p:nvPr>
        </p:nvGraphicFramePr>
        <p:xfrm>
          <a:off x="4240937" y="1894111"/>
          <a:ext cx="534600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5346000">
                  <a:extLst>
                    <a:ext uri="{9D8B030D-6E8A-4147-A177-3AD203B41FA5}">
                      <a16:colId xmlns:a16="http://schemas.microsoft.com/office/drawing/2014/main" val="29587615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4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Nyomáshatároló berendezés szembeni követelmények</a:t>
                      </a:r>
                      <a:endParaRPr lang="hu-HU" sz="1400" dirty="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184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hu-HU" sz="14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biztonsági lefúvató szelepek kilépő vezetékeit kockázat nélkül a légtérbe kell lefúvatni, elhelyezésük követelményére vonatkozóan a távozó hűtőközeg nem veszélyeztetheti az embereket és anyagi javakat. További követelmény, hogy a kilépési pont az adott épület minden levegőbelépő nyílásától távol, a levegőben lehessen eloszlatni vagy elegendő mennyiségű, alkalmas abszorpciós közegbe legyen bevezetni.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249001"/>
                  </a:ext>
                </a:extLst>
              </a:tr>
            </a:tbl>
          </a:graphicData>
        </a:graphic>
      </p:graphicFrame>
      <p:pic>
        <p:nvPicPr>
          <p:cNvPr id="11266" name="Picture 2">
            <a:extLst>
              <a:ext uri="{FF2B5EF4-FFF2-40B4-BE49-F238E27FC236}">
                <a16:creationId xmlns:a16="http://schemas.microsoft.com/office/drawing/2014/main" id="{F1869C70-C5FE-9B6F-25DF-4E9089782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7777" y="3718999"/>
            <a:ext cx="3401126" cy="22674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070C4435-B6BB-7D87-7938-730622CC6CED}"/>
              </a:ext>
            </a:extLst>
          </p:cNvPr>
          <p:cNvSpPr txBox="1"/>
          <p:nvPr/>
        </p:nvSpPr>
        <p:spPr>
          <a:xfrm>
            <a:off x="2605063" y="6294082"/>
            <a:ext cx="89915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8288" algn="l"/>
              </a:tabLst>
            </a:pPr>
            <a:r>
              <a:rPr lang="hu-HU" sz="8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valve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https://www.spiraxsarco.com/global/en-GB/training/safety-valve-accreditation-city-and-guilds-accredited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4813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5EF76-9210-D6CB-7264-4A5610CD5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3DA46507-0240-2A05-E608-4C000BA6C449}"/>
              </a:ext>
            </a:extLst>
          </p:cNvPr>
          <p:cNvSpPr/>
          <p:nvPr/>
        </p:nvSpPr>
        <p:spPr>
          <a:xfrm>
            <a:off x="2605063" y="551024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FA845665-E150-08B2-6A24-52E8FD92E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048CA794-F593-4D4B-91D4-ABD1E0EE7D9B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3722B10-9A1E-D2CF-4949-AC5BC64ED651}"/>
              </a:ext>
            </a:extLst>
          </p:cNvPr>
          <p:cNvSpPr txBox="1"/>
          <p:nvPr/>
        </p:nvSpPr>
        <p:spPr>
          <a:xfrm>
            <a:off x="661278" y="843912"/>
            <a:ext cx="827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GÁZKONCENTRÁCIÓ ÉRZÉKELŐK</a:t>
            </a:r>
          </a:p>
          <a:p>
            <a:r>
              <a:rPr lang="hu-HU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ALKALMAZÁSÁNAK/TELEPÍTÉSÉNEK KRITIKUS KÉRDÉSEI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1FFBB9E6-CD74-E0BE-AA7C-B545CE28C349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C2A65CE-6F35-765D-7CC8-64ED93851C5C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17/25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092B092-DB2B-2C9B-C6B2-87D9F2BD6C9E}"/>
              </a:ext>
            </a:extLst>
          </p:cNvPr>
          <p:cNvSpPr txBox="1"/>
          <p:nvPr/>
        </p:nvSpPr>
        <p:spPr>
          <a:xfrm>
            <a:off x="2756410" y="2072996"/>
            <a:ext cx="82748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Robbanásbiztos gázérzékelő telepítése és időszakos ellenőrzése kizárólag megfelelő jogosultsággal és szakképesítéssel rendelkező szakember által végezhető.</a:t>
            </a:r>
          </a:p>
          <a:p>
            <a:endParaRPr lang="hu-HU" dirty="0"/>
          </a:p>
          <a:p>
            <a:pPr algn="just"/>
            <a:r>
              <a:rPr lang="hu-H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Robbanásveszélyes térségben és </a:t>
            </a:r>
            <a:r>
              <a:rPr lang="hu-H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kapcsolódóan védett térben lévő berendezések (nem robbanásveszélyes zónák)</a:t>
            </a:r>
            <a:r>
              <a:rPr lang="hu-H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és rendszerek ellenőrzése szerint „robbanásbiztos berendezés szerelője” szakképesítés </a:t>
            </a:r>
            <a:r>
              <a:rPr lang="hu-HU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34/2021. (VII. 26.) ITM rendelet (hatályos) alapján a „robbanásbiztos berendezések karbantartása, javítása, szerelése és üzembe helyezése” (mint tevékenység) végzéséhez ezen szakképesítés szükséges.</a:t>
            </a:r>
          </a:p>
          <a:p>
            <a:pPr algn="just"/>
            <a:endParaRPr lang="hu-HU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hu-H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54/2014. (XII. 5.) BM rendelet 4. § (2) 53. és 196. § (1) bekezdéssel együtt értelmezve, amennyiben az az </a:t>
            </a:r>
            <a:r>
              <a:rPr lang="hu-H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éghető gázok, gőzök koncentrációja eléri az alsó robbanási határ 20%-át, tevékenység nem folytatható</a:t>
            </a:r>
            <a:r>
              <a:rPr lang="hu-H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AFD5EE8-312A-B6AF-AFF2-8A407A8ACB13}"/>
              </a:ext>
            </a:extLst>
          </p:cNvPr>
          <p:cNvSpPr txBox="1"/>
          <p:nvPr/>
        </p:nvSpPr>
        <p:spPr>
          <a:xfrm>
            <a:off x="2756410" y="1526055"/>
            <a:ext cx="8274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Gázkoncentráció érzékelők telepítése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A949B13-872F-D945-2F56-B42A8228D077}"/>
              </a:ext>
            </a:extLst>
          </p:cNvPr>
          <p:cNvSpPr txBox="1"/>
          <p:nvPr/>
        </p:nvSpPr>
        <p:spPr>
          <a:xfrm>
            <a:off x="136852" y="1725450"/>
            <a:ext cx="2380106" cy="20313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539750" algn="l"/>
              </a:tabLst>
            </a:pP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Hordozható gázérzékelők alkalmazásának külön képesítési feltétel nincsen, viszont MSZ IEC/TS 60079-44:2024 Robbanóképes közege. Személyi kompetencia alapján „elszámoltatható felelős személy”.</a:t>
            </a:r>
            <a:endParaRPr kumimoji="0" lang="hu-HU" sz="14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2554979-C14F-EEBE-0589-D56D1747E941}"/>
              </a:ext>
            </a:extLst>
          </p:cNvPr>
          <p:cNvSpPr txBox="1"/>
          <p:nvPr/>
        </p:nvSpPr>
        <p:spPr>
          <a:xfrm>
            <a:off x="8336560" y="79505"/>
            <a:ext cx="377515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sz="1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40/2017. (XII. 4.) NGM rendelet szerint </a:t>
            </a:r>
            <a:r>
              <a:rPr lang="hu-HU" sz="1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legalább évente legalább közeli felülvizsgálat </a:t>
            </a:r>
            <a:r>
              <a:rPr lang="hu-HU" sz="1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végzése a potenciálisan robbanásveszélyes környezetben működő mozgatható (kézi, hordozható vagy szállítható) villamos gyártmányokon), amelyek rendeltetésszerű használatra ezen célra vannak kijelölve. (De pl. éves teljes kalibrálás (gyártó szerint) és </a:t>
            </a:r>
            <a:r>
              <a:rPr lang="hu-HU" sz="1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Bump</a:t>
            </a:r>
            <a:r>
              <a:rPr lang="hu-HU" sz="1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test.)</a:t>
            </a:r>
          </a:p>
        </p:txBody>
      </p:sp>
    </p:spTree>
    <p:extLst>
      <p:ext uri="{BB962C8B-B14F-4D97-AF65-F5344CB8AC3E}">
        <p14:creationId xmlns:p14="http://schemas.microsoft.com/office/powerpoint/2010/main" val="3064555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2C3CC-C0E8-E14F-1B34-DF4A94BF6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BBF709D8-CB57-03D2-DA4E-FB7A8CEA360F}"/>
              </a:ext>
            </a:extLst>
          </p:cNvPr>
          <p:cNvSpPr/>
          <p:nvPr/>
        </p:nvSpPr>
        <p:spPr>
          <a:xfrm>
            <a:off x="2605063" y="551024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CB3A023-24A7-6DAB-E692-8ABC0C3FD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C619B7C9-0E97-901B-7053-02909F33D5A5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AD52ECA-D70B-1FBB-BD99-538AFBA8980F}"/>
              </a:ext>
            </a:extLst>
          </p:cNvPr>
          <p:cNvSpPr txBox="1"/>
          <p:nvPr/>
        </p:nvSpPr>
        <p:spPr>
          <a:xfrm>
            <a:off x="708413" y="834485"/>
            <a:ext cx="762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GÁZKONCENTRÁCIÓ ÉRZÉKELŐK ELHELYEZÉSÉNEK ÉS DETEKTÁLÁSÁNAK OPTIMALIZÁLÁSA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047FE6F1-FC52-0BEF-D141-2FD7A2B23C24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7ECC304-E281-955A-ACE8-D88D5FB3E647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18/25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9938B0E-49CE-CFFC-D5BB-9C1F1AB26DA5}"/>
              </a:ext>
            </a:extLst>
          </p:cNvPr>
          <p:cNvSpPr txBox="1"/>
          <p:nvPr/>
        </p:nvSpPr>
        <p:spPr>
          <a:xfrm>
            <a:off x="2605063" y="6294082"/>
            <a:ext cx="89915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8288" algn="l"/>
              </a:tabLst>
            </a:pPr>
            <a:r>
              <a:rPr lang="hu-HU" sz="8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Tugyi, L. (2025). Robbanásveszélyes környezetben kialakuló kibocsátások szimulációs és kísérleti vizsgálata, Doktori értekezés, Miskolci Egyetem  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DB2DA35-D63A-72B6-65F5-6BFBBFFC5A60}"/>
              </a:ext>
            </a:extLst>
          </p:cNvPr>
          <p:cNvSpPr txBox="1"/>
          <p:nvPr/>
        </p:nvSpPr>
        <p:spPr>
          <a:xfrm>
            <a:off x="2940096" y="1554426"/>
            <a:ext cx="832151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MSZ EN 60079-29-2:2015 szabvány 8. fejezete a gázérzékelők elhelyezésére ad iránymutatást, empirikus tapasztalatokon alapuló szabályok mentén. Az egyik alapelv szerint az érzékelők magassági elhelyezése a gáz sűrűségétől függ: levegőnél nehezebb gázok (pl. propán) esetén a talaj közelében, míg levegőnél könnyebb gázoknál (pl. metán, ammónia) a mennyezet közelében célszerű telepíteni. Kerülni kell az érzékelők közvetlen légáramlatba helyezését, mivel ez ronthatja az észlelés megbízhatóságát. A megfelelő telepítési hely helyszíni kísérletekkel (pl. füstcső teszt) és gázterjedési szimulációval határozható meg, mely utóbbit a következő alfejezetekben ismertetem.</a:t>
            </a:r>
          </a:p>
          <a:p>
            <a:pPr algn="just"/>
            <a:endPara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hu-H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MSZ EN 378-3:2016+A1:2021 szabvány által legalább egy gázkoncentráció érzékelő elhelyezést írja elő.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E1B334D-4333-8E8F-F8BC-84FC76E1E8C8}"/>
              </a:ext>
            </a:extLst>
          </p:cNvPr>
          <p:cNvSpPr txBox="1"/>
          <p:nvPr/>
        </p:nvSpPr>
        <p:spPr>
          <a:xfrm>
            <a:off x="136852" y="1725450"/>
            <a:ext cx="2380106" cy="224676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539750" algn="l"/>
              </a:tabLst>
            </a:pP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1400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TvMI</a:t>
            </a: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13.5:2025.02.01. 9.4.2. fejezetében meghatározott legalább két gázérzékelő alkalmazása történjen meg, hanem a kettős üzembiztonság biztosításán túl további gázkoncentráció-érzékelők telepítése is.</a:t>
            </a:r>
            <a:endParaRPr kumimoji="0" lang="hu-HU" sz="14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07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1FA04-622A-D34C-C829-EEDB2AFDD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25F649E-80F5-2E2B-B664-D7FB17208E21}"/>
              </a:ext>
            </a:extLst>
          </p:cNvPr>
          <p:cNvSpPr/>
          <p:nvPr/>
        </p:nvSpPr>
        <p:spPr>
          <a:xfrm>
            <a:off x="2605063" y="551024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8D191BB-72DA-60C9-D18B-CD81F5981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03DD6D-788B-E607-492E-74A562FE679E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E7D8CEC-74FB-1770-A48D-6DC94A03DC34}"/>
              </a:ext>
            </a:extLst>
          </p:cNvPr>
          <p:cNvSpPr txBox="1"/>
          <p:nvPr/>
        </p:nvSpPr>
        <p:spPr>
          <a:xfrm>
            <a:off x="708413" y="947609"/>
            <a:ext cx="762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ROBBNÁSVESZÉLYES KÖZEG SZIVÁRGÁSÁNAK VIZSGÁLATA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8C1C5987-DEE3-671A-E4F2-F2AF31D8688F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6196A24-3B6E-555B-1D3E-F4F9717CF2CE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19/25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5817723-9600-9D37-9A36-E92CF3EEB14E}"/>
              </a:ext>
            </a:extLst>
          </p:cNvPr>
          <p:cNvSpPr txBox="1"/>
          <p:nvPr/>
        </p:nvSpPr>
        <p:spPr>
          <a:xfrm>
            <a:off x="2605063" y="6294082"/>
            <a:ext cx="89915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8288" algn="l"/>
              </a:tabLst>
            </a:pPr>
            <a:r>
              <a:rPr lang="hu-HU" sz="8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Tugyi, L. (2025). Robbanásveszélyes környezetben kialakuló kibocsátások szimulációs és kísérleti vizsgálata, Doktori értekezés, Miskolci Egyetem   </a:t>
            </a:r>
          </a:p>
        </p:txBody>
      </p:sp>
      <p:pic>
        <p:nvPicPr>
          <p:cNvPr id="5" name="Ábra 1">
            <a:extLst>
              <a:ext uri="{FF2B5EF4-FFF2-40B4-BE49-F238E27FC236}">
                <a16:creationId xmlns:a16="http://schemas.microsoft.com/office/drawing/2014/main" id="{669A0D19-69D9-0ACE-60FE-FF8B302D1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850" y="1551327"/>
            <a:ext cx="6405704" cy="3755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artalom helye 2">
                <a:extLst>
                  <a:ext uri="{FF2B5EF4-FFF2-40B4-BE49-F238E27FC236}">
                    <a16:creationId xmlns:a16="http://schemas.microsoft.com/office/drawing/2014/main" id="{EF73579D-D404-64E3-D43F-6B2BEEFF9A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6429" y="1053611"/>
                <a:ext cx="5880437" cy="5304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endParaRPr lang="hu-HU" sz="2000" dirty="0">
                  <a:latin typeface="Century" panose="02040604050505020304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Ammónia hűtőközeg (R-717)</a:t>
                </a:r>
              </a:p>
              <a:p>
                <a:pPr lvl="1" algn="just">
                  <a:buFontTx/>
                  <a:buChar char="—"/>
                </a:pPr>
                <a14:m>
                  <m:oMath xmlns:m="http://schemas.openxmlformats.org/officeDocument/2006/math"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 20−50 </m:t>
                    </m:r>
                    <m:r>
                      <m:rPr>
                        <m:sty m:val="p"/>
                      </m:rPr>
                      <a:rPr lang="hu-HU" sz="1800" b="0" i="0" smtClean="0">
                        <a:latin typeface="Cambria Math" panose="02040503050406030204" pitchFamily="18" charset="0"/>
                      </a:rPr>
                      <m:t>bar</m:t>
                    </m:r>
                    <m:r>
                      <a:rPr lang="hu-HU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hu-HU" sz="18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hu-HU" sz="1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sz="18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lvl="1" algn="just">
                  <a:buFontTx/>
                  <a:buChar char="—"/>
                </a:pPr>
                <a:r>
                  <a:rPr lang="hu-HU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-10 – 40°C</a:t>
                </a:r>
                <a:endParaRPr lang="hu-HU" sz="1800" baseline="30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lvl="1" algn="just">
                  <a:buFontTx/>
                  <a:buChar char="—"/>
                </a:pPr>
                <a:r>
                  <a:rPr lang="hu-HU" sz="1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0,5 kg/s</a:t>
                </a:r>
              </a:p>
              <a:p>
                <a:pPr marL="457200" lvl="1" indent="0" algn="just">
                  <a:buNone/>
                </a:pPr>
                <a:endParaRPr lang="hu-HU" sz="1600" dirty="0">
                  <a:latin typeface="Century" panose="02040604050505020304" pitchFamily="18" charset="0"/>
                </a:endParaRPr>
              </a:p>
              <a:p>
                <a:pPr lvl="1" algn="just"/>
                <a:endParaRPr lang="hu-HU" sz="1600" dirty="0">
                  <a:latin typeface="Century" panose="02040604050505020304" pitchFamily="18" charset="0"/>
                </a:endParaRPr>
              </a:p>
              <a:p>
                <a:pPr lvl="1" algn="just"/>
                <a:endParaRPr lang="hu-HU" sz="1600" dirty="0">
                  <a:latin typeface="Century" panose="02040604050505020304" pitchFamily="18" charset="0"/>
                </a:endParaRPr>
              </a:p>
              <a:p>
                <a:pPr lvl="1" algn="just"/>
                <a:endParaRPr lang="hu-HU" sz="1600" dirty="0">
                  <a:latin typeface="Century" panose="02040604050505020304" pitchFamily="18" charset="0"/>
                </a:endParaRPr>
              </a:p>
              <a:p>
                <a:pPr marL="0" indent="0" algn="just">
                  <a:buNone/>
                </a:pPr>
                <a:endParaRPr lang="hu-HU" sz="2000" dirty="0">
                  <a:latin typeface="Century" panose="02040604050505020304" pitchFamily="18" charset="0"/>
                </a:endParaRPr>
              </a:p>
              <a:p>
                <a:pPr algn="just"/>
                <a:endParaRPr lang="hu-HU" sz="2000" dirty="0">
                  <a:latin typeface="Century" panose="02040604050505020304" pitchFamily="18" charset="0"/>
                </a:endParaRPr>
              </a:p>
              <a:p>
                <a:pPr algn="just"/>
                <a:endParaRPr lang="hu-HU" sz="1600" dirty="0">
                  <a:latin typeface="Century" panose="02040604050505020304" pitchFamily="18" charset="0"/>
                </a:endParaRPr>
              </a:p>
              <a:p>
                <a:pPr algn="just"/>
                <a:endParaRPr lang="hu-HU" sz="24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8" name="Tartalom helye 2">
                <a:extLst>
                  <a:ext uri="{FF2B5EF4-FFF2-40B4-BE49-F238E27FC236}">
                    <a16:creationId xmlns:a16="http://schemas.microsoft.com/office/drawing/2014/main" id="{EF73579D-D404-64E3-D43F-6B2BEEFF9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429" y="1053611"/>
                <a:ext cx="5880437" cy="5304506"/>
              </a:xfrm>
              <a:prstGeom prst="rect">
                <a:avLst/>
              </a:prstGeom>
              <a:blipFill>
                <a:blip r:embed="rId4"/>
                <a:stretch>
                  <a:fillRect l="-8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5065437A-8327-FF63-964B-637A04DC0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110559"/>
              </p:ext>
            </p:extLst>
          </p:nvPr>
        </p:nvGraphicFramePr>
        <p:xfrm>
          <a:off x="7355402" y="2807639"/>
          <a:ext cx="3679401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1814039">
                  <a:extLst>
                    <a:ext uri="{9D8B030D-6E8A-4147-A177-3AD203B41FA5}">
                      <a16:colId xmlns:a16="http://schemas.microsoft.com/office/drawing/2014/main" val="321197662"/>
                    </a:ext>
                  </a:extLst>
                </a:gridCol>
                <a:gridCol w="1865362">
                  <a:extLst>
                    <a:ext uri="{9D8B030D-6E8A-4147-A177-3AD203B41FA5}">
                      <a16:colId xmlns:a16="http://schemas.microsoft.com/office/drawing/2014/main" val="1502389567"/>
                    </a:ext>
                  </a:extLst>
                </a:gridCol>
              </a:tblGrid>
              <a:tr h="4309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Azonosító</a:t>
                      </a:r>
                      <a:endParaRPr lang="hu-HU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Koordináta</a:t>
                      </a:r>
                      <a:endParaRPr lang="hu-HU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hu-HU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(X, Y, Z)</a:t>
                      </a:r>
                      <a:endParaRPr lang="hu-HU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301957"/>
                  </a:ext>
                </a:extLst>
              </a:tr>
              <a:tr h="215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13, -1,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222479"/>
                  </a:ext>
                </a:extLst>
              </a:tr>
              <a:tr h="215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13, -1, 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4412"/>
                  </a:ext>
                </a:extLst>
              </a:tr>
              <a:tr h="215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13, -1,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209559"/>
                  </a:ext>
                </a:extLst>
              </a:tr>
              <a:tr h="215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13, 5, 0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524106"/>
                  </a:ext>
                </a:extLst>
              </a:tr>
              <a:tr h="215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13, 5, 1.5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396841"/>
                  </a:ext>
                </a:extLst>
              </a:tr>
              <a:tr h="215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13, 5, 3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516139"/>
                  </a:ext>
                </a:extLst>
              </a:tr>
              <a:tr h="215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0, 5, 0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846869"/>
                  </a:ext>
                </a:extLst>
              </a:tr>
              <a:tr h="215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0, 5, 1.5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521615"/>
                  </a:ext>
                </a:extLst>
              </a:tr>
              <a:tr h="215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0, 5, 3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675835"/>
                  </a:ext>
                </a:extLst>
              </a:tr>
              <a:tr h="215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 -0.5,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810288"/>
                  </a:ext>
                </a:extLst>
              </a:tr>
              <a:tr h="215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 -0.5, 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731686"/>
                  </a:ext>
                </a:extLst>
              </a:tr>
              <a:tr h="2154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MP12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 -0.5,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071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3A2ECCA4-B4AE-4EF7-8896-4F1B78031135}"/>
              </a:ext>
            </a:extLst>
          </p:cNvPr>
          <p:cNvSpPr/>
          <p:nvPr/>
        </p:nvSpPr>
        <p:spPr>
          <a:xfrm>
            <a:off x="2605064" y="552450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AF24322-561C-486F-B43E-459257AA7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06E1619-2B82-4078-9F0A-D542C63E7BD5}"/>
              </a:ext>
            </a:extLst>
          </p:cNvPr>
          <p:cNvSpPr/>
          <p:nvPr/>
        </p:nvSpPr>
        <p:spPr>
          <a:xfrm>
            <a:off x="-1" y="857250"/>
            <a:ext cx="7534275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F6798E5-9A39-4027-8331-32FF5986C616}"/>
              </a:ext>
            </a:extLst>
          </p:cNvPr>
          <p:cNvSpPr txBox="1"/>
          <p:nvPr/>
        </p:nvSpPr>
        <p:spPr>
          <a:xfrm>
            <a:off x="703232" y="952500"/>
            <a:ext cx="6116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TARTALOMJEGYZÉK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5F534881-9B02-4030-AD27-D3F75DE8552F}"/>
              </a:ext>
            </a:extLst>
          </p:cNvPr>
          <p:cNvSpPr/>
          <p:nvPr/>
        </p:nvSpPr>
        <p:spPr>
          <a:xfrm>
            <a:off x="2990849" y="4646921"/>
            <a:ext cx="8162925" cy="44025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9F41A1D9-A56A-47EE-B1D0-6D79709BD5C3}"/>
              </a:ext>
            </a:extLst>
          </p:cNvPr>
          <p:cNvSpPr/>
          <p:nvPr/>
        </p:nvSpPr>
        <p:spPr>
          <a:xfrm>
            <a:off x="2990850" y="1985324"/>
            <a:ext cx="8162925" cy="44025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22B1C9D7-F3BE-4E55-A3AA-C585D3774A5F}"/>
              </a:ext>
            </a:extLst>
          </p:cNvPr>
          <p:cNvSpPr/>
          <p:nvPr/>
        </p:nvSpPr>
        <p:spPr>
          <a:xfrm>
            <a:off x="2990849" y="3034660"/>
            <a:ext cx="8162925" cy="44025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EAFF3C1D-5B6A-4EA6-BEF6-3386F7CB2677}"/>
              </a:ext>
            </a:extLst>
          </p:cNvPr>
          <p:cNvSpPr txBox="1"/>
          <p:nvPr/>
        </p:nvSpPr>
        <p:spPr>
          <a:xfrm>
            <a:off x="3162298" y="4715700"/>
            <a:ext cx="6997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RB ELLENŐRZŐ SZERVEZET KFT. – CÉGPROFIL 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AFF0B17-1295-4E38-BEE8-A2990883B39A}"/>
              </a:ext>
            </a:extLst>
          </p:cNvPr>
          <p:cNvSpPr txBox="1"/>
          <p:nvPr/>
        </p:nvSpPr>
        <p:spPr>
          <a:xfrm>
            <a:off x="3162300" y="2054103"/>
            <a:ext cx="788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SZABÁLYOZÁSI KÖRNYEZET – JOGSZABÁLYI KÖVETELMÉNYEK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198E93CC-9771-4A3A-A6A7-018BDDBEA789}"/>
              </a:ext>
            </a:extLst>
          </p:cNvPr>
          <p:cNvSpPr txBox="1"/>
          <p:nvPr/>
        </p:nvSpPr>
        <p:spPr>
          <a:xfrm>
            <a:off x="3162299" y="3100898"/>
            <a:ext cx="680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„SZÜRKE ZÓNÁK” FOGALMA 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1C6CDB94-B6A4-4D67-BD49-7BBA8FB34EC9}"/>
              </a:ext>
            </a:extLst>
          </p:cNvPr>
          <p:cNvSpPr txBox="1"/>
          <p:nvPr/>
        </p:nvSpPr>
        <p:spPr>
          <a:xfrm>
            <a:off x="10494929" y="4713159"/>
            <a:ext cx="487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83F98C13-6777-454D-A033-41E506D793BF}"/>
              </a:ext>
            </a:extLst>
          </p:cNvPr>
          <p:cNvSpPr txBox="1"/>
          <p:nvPr/>
        </p:nvSpPr>
        <p:spPr>
          <a:xfrm>
            <a:off x="10494931" y="2051562"/>
            <a:ext cx="487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D9925F13-BEBE-417E-A5F9-D00834AE00EC}"/>
              </a:ext>
            </a:extLst>
          </p:cNvPr>
          <p:cNvSpPr txBox="1"/>
          <p:nvPr/>
        </p:nvSpPr>
        <p:spPr>
          <a:xfrm>
            <a:off x="10494930" y="3100897"/>
            <a:ext cx="487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E0FAD27-EDB6-56A6-1FA2-33D256105BEC}"/>
              </a:ext>
            </a:extLst>
          </p:cNvPr>
          <p:cNvSpPr/>
          <p:nvPr/>
        </p:nvSpPr>
        <p:spPr>
          <a:xfrm>
            <a:off x="11325225" y="5591175"/>
            <a:ext cx="86677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DC16F0B-CEDC-8182-58EB-D5747B5D074D}"/>
              </a:ext>
            </a:extLst>
          </p:cNvPr>
          <p:cNvSpPr txBox="1"/>
          <p:nvPr/>
        </p:nvSpPr>
        <p:spPr>
          <a:xfrm>
            <a:off x="1135122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2/25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3D4C773-235C-0C64-C823-7FCB3AD6A13C}"/>
              </a:ext>
            </a:extLst>
          </p:cNvPr>
          <p:cNvSpPr/>
          <p:nvPr/>
        </p:nvSpPr>
        <p:spPr>
          <a:xfrm>
            <a:off x="2990849" y="3616239"/>
            <a:ext cx="8162925" cy="44025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4F3D6B0-EEEE-3141-DAE4-53A4A3DE06C7}"/>
              </a:ext>
            </a:extLst>
          </p:cNvPr>
          <p:cNvSpPr txBox="1"/>
          <p:nvPr/>
        </p:nvSpPr>
        <p:spPr>
          <a:xfrm>
            <a:off x="3162299" y="3682477"/>
            <a:ext cx="7527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GÁZKONCENTRÁCIÓ ÉRZÉKELŐK ALKALMAZÁSÁNAK/TELEPÍTÉSÉNEK KRITIKUS KÉRDÉSEI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91933AB-0D29-ECFE-C1F4-82D3EC982351}"/>
              </a:ext>
            </a:extLst>
          </p:cNvPr>
          <p:cNvSpPr txBox="1"/>
          <p:nvPr/>
        </p:nvSpPr>
        <p:spPr>
          <a:xfrm>
            <a:off x="10494930" y="3682476"/>
            <a:ext cx="487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ACBC02F2-A6A5-2A4A-1506-1D36378FF99D}"/>
              </a:ext>
            </a:extLst>
          </p:cNvPr>
          <p:cNvSpPr/>
          <p:nvPr/>
        </p:nvSpPr>
        <p:spPr>
          <a:xfrm>
            <a:off x="2990849" y="2509992"/>
            <a:ext cx="8162925" cy="44025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4AF9449-4B62-CD75-2151-44231E4DB79B}"/>
              </a:ext>
            </a:extLst>
          </p:cNvPr>
          <p:cNvSpPr txBox="1"/>
          <p:nvPr/>
        </p:nvSpPr>
        <p:spPr>
          <a:xfrm>
            <a:off x="3162299" y="2576230"/>
            <a:ext cx="680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ESETTANULMÁNYOK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DB373694-6835-B7B1-BB0F-0285004BA24D}"/>
              </a:ext>
            </a:extLst>
          </p:cNvPr>
          <p:cNvSpPr txBox="1"/>
          <p:nvPr/>
        </p:nvSpPr>
        <p:spPr>
          <a:xfrm>
            <a:off x="10494930" y="2576229"/>
            <a:ext cx="487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0A4A51E-5E62-F975-4EFA-07CAE76D6D3A}"/>
              </a:ext>
            </a:extLst>
          </p:cNvPr>
          <p:cNvSpPr/>
          <p:nvPr/>
        </p:nvSpPr>
        <p:spPr>
          <a:xfrm>
            <a:off x="2990849" y="4131580"/>
            <a:ext cx="8162925" cy="44025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669E82B3-FF63-64A3-DC02-65CB8A6908AF}"/>
              </a:ext>
            </a:extLst>
          </p:cNvPr>
          <p:cNvSpPr txBox="1"/>
          <p:nvPr/>
        </p:nvSpPr>
        <p:spPr>
          <a:xfrm>
            <a:off x="3162299" y="4197818"/>
            <a:ext cx="680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ÖSSZEFOGLALÁS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17B29FF2-7203-DCC7-243F-8F98647A9315}"/>
              </a:ext>
            </a:extLst>
          </p:cNvPr>
          <p:cNvSpPr txBox="1"/>
          <p:nvPr/>
        </p:nvSpPr>
        <p:spPr>
          <a:xfrm>
            <a:off x="10494930" y="4197817"/>
            <a:ext cx="487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354641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B3A40-4373-892C-8444-11A62A26D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7A4874CE-C1D9-DE5E-139E-969306469166}"/>
              </a:ext>
            </a:extLst>
          </p:cNvPr>
          <p:cNvSpPr/>
          <p:nvPr/>
        </p:nvSpPr>
        <p:spPr>
          <a:xfrm>
            <a:off x="2605063" y="551024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ECBC6294-E701-F37B-A52B-D5B24490A506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AE9DCBF-23F7-32CF-2AB7-7F8B4A5DAAEA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20/25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A8FB99E-37E7-A9AC-D7FA-99FB62ED5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31EAB677-F4BE-AE7C-990C-DC3E3E5F21D8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ECF1B05-33F7-3A88-FC40-12A1040CEB45}"/>
              </a:ext>
            </a:extLst>
          </p:cNvPr>
          <p:cNvSpPr txBox="1"/>
          <p:nvPr/>
        </p:nvSpPr>
        <p:spPr>
          <a:xfrm>
            <a:off x="708413" y="947609"/>
            <a:ext cx="762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SZIVÁRGÁS KORLÁTOZATLAN +X TERJEDÉSI IRÁNYBAN</a:t>
            </a:r>
          </a:p>
        </p:txBody>
      </p:sp>
      <p:pic>
        <p:nvPicPr>
          <p:cNvPr id="5" name="Kép 4" descr="A képen szöveg, képernyőkép, diagram látható&#10;&#10;Automatikusan generált leírás">
            <a:extLst>
              <a:ext uri="{FF2B5EF4-FFF2-40B4-BE49-F238E27FC236}">
                <a16:creationId xmlns:a16="http://schemas.microsoft.com/office/drawing/2014/main" id="{1918D6D6-08D1-CB6B-F50D-D7968F4CFB3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5" y="1496552"/>
            <a:ext cx="7014650" cy="42470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BC83922-6E1B-46CC-1545-8528F2051199}"/>
              </a:ext>
            </a:extLst>
          </p:cNvPr>
          <p:cNvSpPr txBox="1"/>
          <p:nvPr/>
        </p:nvSpPr>
        <p:spPr>
          <a:xfrm>
            <a:off x="1807765" y="5888634"/>
            <a:ext cx="3160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Ammónia gázközeg terjedése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8579D42-27CC-D5ED-94A0-F5A0C322367F}"/>
              </a:ext>
            </a:extLst>
          </p:cNvPr>
          <p:cNvSpPr txBox="1"/>
          <p:nvPr/>
        </p:nvSpPr>
        <p:spPr>
          <a:xfrm>
            <a:off x="6642805" y="6400412"/>
            <a:ext cx="316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Gázérzékelés koncentráció és idő függvényében</a:t>
            </a:r>
          </a:p>
        </p:txBody>
      </p:sp>
      <p:pic>
        <p:nvPicPr>
          <p:cNvPr id="10" name="Kép 9" descr="A képen sor, diagram, Diagram látható&#10;&#10;Automatikusan generált leírás">
            <a:extLst>
              <a:ext uri="{FF2B5EF4-FFF2-40B4-BE49-F238E27FC236}">
                <a16:creationId xmlns:a16="http://schemas.microsoft.com/office/drawing/2014/main" id="{4A473ADF-8A3B-14C4-B9D4-90C23AF5113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68" y="1069385"/>
            <a:ext cx="8290800" cy="513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988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AC7AC-A72D-D8B1-5E0A-21B2CCC44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29463B90-74CF-A15A-19FB-729BC9020116}"/>
              </a:ext>
            </a:extLst>
          </p:cNvPr>
          <p:cNvSpPr/>
          <p:nvPr/>
        </p:nvSpPr>
        <p:spPr>
          <a:xfrm>
            <a:off x="2605063" y="551024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751D0F71-80D3-1262-FA83-E2C776B90F50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E1408C3-E51A-A2AA-9331-4060C0BDD778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21/25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B89C15C-E200-BDA6-16DB-5E80EEC32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059AE4F1-4EBE-D5F3-01F8-9C506638E118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F4AF694-308B-AE46-2841-A6DB47C5D4A7}"/>
              </a:ext>
            </a:extLst>
          </p:cNvPr>
          <p:cNvSpPr txBox="1"/>
          <p:nvPr/>
        </p:nvSpPr>
        <p:spPr>
          <a:xfrm>
            <a:off x="708413" y="947609"/>
            <a:ext cx="762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SZIVÁRGÁS KORLÁTOZOTT +Z TERJEDÉSI IRÁNYBAN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9DC3029-4FEC-5AF3-069B-5EB9CFDB50C5}"/>
              </a:ext>
            </a:extLst>
          </p:cNvPr>
          <p:cNvSpPr txBox="1"/>
          <p:nvPr/>
        </p:nvSpPr>
        <p:spPr>
          <a:xfrm>
            <a:off x="2407753" y="5971731"/>
            <a:ext cx="3160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Ammónia gázközeg terjedése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BAC4B3BB-4309-843A-AD6A-F4B17F8CDA36}"/>
              </a:ext>
            </a:extLst>
          </p:cNvPr>
          <p:cNvSpPr txBox="1"/>
          <p:nvPr/>
        </p:nvSpPr>
        <p:spPr>
          <a:xfrm>
            <a:off x="6426870" y="6368100"/>
            <a:ext cx="316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Gázérzékelés koncentráció és idő függvényében</a:t>
            </a:r>
          </a:p>
        </p:txBody>
      </p:sp>
      <p:pic>
        <p:nvPicPr>
          <p:cNvPr id="12" name="Kép 11" descr="A képen képernyőkép, szöveg, diagram, Grafikai szoftver látható&#10;&#10;Automatikusan generált leírás">
            <a:extLst>
              <a:ext uri="{FF2B5EF4-FFF2-40B4-BE49-F238E27FC236}">
                <a16:creationId xmlns:a16="http://schemas.microsoft.com/office/drawing/2014/main" id="{7C8D5117-163A-309F-D610-7CB8D7A0AB2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0" y="1259390"/>
            <a:ext cx="7792044" cy="46292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Kép 12" descr="A képen sor, diagram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422391A-D967-D5FE-E7D3-D0A8BF55CDC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70" y="1111530"/>
            <a:ext cx="8290800" cy="513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953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4AB85-F322-9468-1552-B1DDFDFFE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D2BB8153-8799-C011-5EDF-E030901AF09A}"/>
              </a:ext>
            </a:extLst>
          </p:cNvPr>
          <p:cNvSpPr/>
          <p:nvPr/>
        </p:nvSpPr>
        <p:spPr>
          <a:xfrm>
            <a:off x="2605063" y="551024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D49F91DC-FD4F-D1E9-DE9D-F495F20D871F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553DEDE-A111-BE3B-D7F4-76B3CB4DC2D6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22/25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C48DB31-1CD8-D44C-4A0C-D160E3B86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BDFE14BE-A7CF-3D4F-7777-90CF32E7EA9D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38CDCCF-FBA2-5482-CBD8-AC8EBA4EB434}"/>
              </a:ext>
            </a:extLst>
          </p:cNvPr>
          <p:cNvSpPr txBox="1"/>
          <p:nvPr/>
        </p:nvSpPr>
        <p:spPr>
          <a:xfrm>
            <a:off x="708413" y="947609"/>
            <a:ext cx="762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SZIVÁRGÁS KORLÁTOZATLAN +Z TERJEDÉSI IRÁNYBAN</a:t>
            </a:r>
          </a:p>
        </p:txBody>
      </p:sp>
      <p:pic>
        <p:nvPicPr>
          <p:cNvPr id="4" name="Kép 3" descr="A képen szöveg, képernyőkép látható&#10;&#10;Automatikusan generált leírás">
            <a:extLst>
              <a:ext uri="{FF2B5EF4-FFF2-40B4-BE49-F238E27FC236}">
                <a16:creationId xmlns:a16="http://schemas.microsoft.com/office/drawing/2014/main" id="{A0AC4B0C-F3CB-6173-B59D-D7EECADD6AB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7" y="1272091"/>
            <a:ext cx="7256486" cy="4492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72A153C-C239-3921-79BC-D1084986CDEB}"/>
              </a:ext>
            </a:extLst>
          </p:cNvPr>
          <p:cNvSpPr txBox="1"/>
          <p:nvPr/>
        </p:nvSpPr>
        <p:spPr>
          <a:xfrm>
            <a:off x="2106988" y="5922198"/>
            <a:ext cx="3160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Ammónia gázközeg terjedése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AE1970F-0819-73EA-1248-CE6AFFE5EEB6}"/>
              </a:ext>
            </a:extLst>
          </p:cNvPr>
          <p:cNvSpPr txBox="1"/>
          <p:nvPr/>
        </p:nvSpPr>
        <p:spPr>
          <a:xfrm>
            <a:off x="6242771" y="6319372"/>
            <a:ext cx="316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Gázérzékelés koncentráció és idő függvényében</a:t>
            </a:r>
          </a:p>
        </p:txBody>
      </p:sp>
      <p:pic>
        <p:nvPicPr>
          <p:cNvPr id="10" name="Kép 9" descr="A képen sor, diagram, Diagram, Párhuzamos látható&#10;&#10;Automatikusan generált leírás">
            <a:extLst>
              <a:ext uri="{FF2B5EF4-FFF2-40B4-BE49-F238E27FC236}">
                <a16:creationId xmlns:a16="http://schemas.microsoft.com/office/drawing/2014/main" id="{84143F75-7CED-0ECA-F59D-884EE445CCB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0" y="1102434"/>
            <a:ext cx="8290800" cy="5137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Kép 15" descr="A képen képernyőkép, közlekedés látható&#10;&#10;Automatikusan generált leírás">
            <a:extLst>
              <a:ext uri="{FF2B5EF4-FFF2-40B4-BE49-F238E27FC236}">
                <a16:creationId xmlns:a16="http://schemas.microsoft.com/office/drawing/2014/main" id="{5A996401-DA69-C9F6-F43F-FA56FF137C0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71930" y="1515981"/>
            <a:ext cx="7710270" cy="41036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830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262E7-FA37-A6C0-F1E1-0A56EE3C6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1BBD4AA4-4FC6-6F76-8B36-27F95F4DA785}"/>
              </a:ext>
            </a:extLst>
          </p:cNvPr>
          <p:cNvSpPr/>
          <p:nvPr/>
        </p:nvSpPr>
        <p:spPr>
          <a:xfrm>
            <a:off x="2605063" y="551024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DBA6617-3D7D-FC1C-E825-230456E73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11DAED3D-264F-942B-1B24-3800B2037EC5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F441834-B54E-CC19-BB8A-755624F836DD}"/>
              </a:ext>
            </a:extLst>
          </p:cNvPr>
          <p:cNvSpPr txBox="1"/>
          <p:nvPr/>
        </p:nvSpPr>
        <p:spPr>
          <a:xfrm>
            <a:off x="708413" y="947609"/>
            <a:ext cx="762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KONKLÚZIÓ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A5ADF3DF-23B5-9E46-3153-8B33A913A707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55C61CD-5CA1-95D6-3DE1-CE1A766E4D4B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23/25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4108007-AE92-4A4A-A634-7C45D0BB4D27}"/>
              </a:ext>
            </a:extLst>
          </p:cNvPr>
          <p:cNvSpPr txBox="1"/>
          <p:nvPr/>
        </p:nvSpPr>
        <p:spPr>
          <a:xfrm>
            <a:off x="2752627" y="1678316"/>
            <a:ext cx="866323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800" spc="-2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Ezen megközelítés részletesebb rögzítése indokolt az MSZ EN 60079-29 szabványsorozatban, továbbá az ott megfogalmazott megállapítások és követelmények következetes alkalmazása a munka-, tűz- és robbanásvédelemhez kapcsolódó szervezetek részéről szükséges.</a:t>
            </a:r>
          </a:p>
          <a:p>
            <a:pPr algn="just"/>
            <a:endParaRPr lang="hu-HU" spc="-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hu-H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szimulációs vizsgálatok alapján megállapítható, hogy zárt terekben és akadályozott környezetben egyetlen, a szivárgási pont közvetlen közelében elhelyezett gázkoncentráció-érzékelő alkalmazása nem biztosít minden esetben megfelelő szintű védelmet. Az eredmények azt mutatják, hogy az érzékelők elhelyezésének optimalizálása biztonságtechnikai szempontból meghatározó, és a hatályos szabványok által előírt minimális érzékelőszám önmagában nem feltétlenül garantálja a biztonságos üzemeltetési feltételeket. Ennek alapján indokolt több, megfelelően pozícionált gázérzékelő alkalmazása, valamint olyan műszaki és szervezési intézkedések bevezetése, amelyek lehetővé teszik a szivárgás minél korábbi észlelését és a gyors beavatkozás.</a:t>
            </a:r>
          </a:p>
        </p:txBody>
      </p:sp>
    </p:spTree>
    <p:extLst>
      <p:ext uri="{BB962C8B-B14F-4D97-AF65-F5344CB8AC3E}">
        <p14:creationId xmlns:p14="http://schemas.microsoft.com/office/powerpoint/2010/main" val="2443248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0F699-13C9-C337-95F9-D090BA8CD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0AD72B6D-AD55-6A89-C2E0-84A1B2836A3E}"/>
              </a:ext>
            </a:extLst>
          </p:cNvPr>
          <p:cNvSpPr/>
          <p:nvPr/>
        </p:nvSpPr>
        <p:spPr>
          <a:xfrm>
            <a:off x="2605064" y="552450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0842CB91-7713-C012-05D5-A1ABC0E9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95DE2655-4110-138D-D106-CF6FA22FC33D}"/>
              </a:ext>
            </a:extLst>
          </p:cNvPr>
          <p:cNvSpPr/>
          <p:nvPr/>
        </p:nvSpPr>
        <p:spPr>
          <a:xfrm>
            <a:off x="-1" y="857250"/>
            <a:ext cx="7534275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96DCA07-601F-80C0-1F84-8437CAD99F47}"/>
              </a:ext>
            </a:extLst>
          </p:cNvPr>
          <p:cNvSpPr txBox="1"/>
          <p:nvPr/>
        </p:nvSpPr>
        <p:spPr>
          <a:xfrm>
            <a:off x="708413" y="938182"/>
            <a:ext cx="6726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ÖSSZEFOGLALÁS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E62FCC0D-47B9-F106-5A2C-6285C1C886E7}"/>
              </a:ext>
            </a:extLst>
          </p:cNvPr>
          <p:cNvSpPr/>
          <p:nvPr/>
        </p:nvSpPr>
        <p:spPr>
          <a:xfrm>
            <a:off x="10829925" y="5591175"/>
            <a:ext cx="136207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F9D7DD48-9E99-71DF-5200-251195B8B612}"/>
              </a:ext>
            </a:extLst>
          </p:cNvPr>
          <p:cNvSpPr txBox="1"/>
          <p:nvPr/>
        </p:nvSpPr>
        <p:spPr>
          <a:xfrm>
            <a:off x="10829925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24/25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63F54DA-0620-5253-E64D-94AEF8545BF9}"/>
              </a:ext>
            </a:extLst>
          </p:cNvPr>
          <p:cNvSpPr txBox="1"/>
          <p:nvPr/>
        </p:nvSpPr>
        <p:spPr>
          <a:xfrm>
            <a:off x="2990850" y="1819275"/>
            <a:ext cx="81629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8288" algn="l"/>
              </a:tabLst>
            </a:pPr>
            <a:r>
              <a:rPr lang="hu-HU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ismertetett esettanulmányok, szabványi követelmények és szimulációs vizsgálatok együttesen azt támasztják alá, hogy gyúlékony hűtőközegek alkalmazása esetén – különösen zárt, tagolt vagy akadályozott terekben – a szivárgás korai felismerése meghatározó jelentőségű a balesetek megelőzésében.</a:t>
            </a:r>
          </a:p>
          <a:p>
            <a:pPr algn="just">
              <a:tabLst>
                <a:tab pos="268288" algn="l"/>
              </a:tabLst>
            </a:pPr>
            <a:endParaRPr lang="hu-HU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tabLst>
                <a:tab pos="268288" algn="l"/>
              </a:tabLst>
            </a:pPr>
            <a:r>
              <a:rPr lang="hu-HU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szabályozási környezet jelenlegi formájában több esetben pontatlan, töredezett és nehezen értelmezhető, ami megnehezíti a követelmények egységes és következetes gyakorlati alkalmazását.</a:t>
            </a:r>
          </a:p>
        </p:txBody>
      </p:sp>
    </p:spTree>
    <p:extLst>
      <p:ext uri="{BB962C8B-B14F-4D97-AF65-F5344CB8AC3E}">
        <p14:creationId xmlns:p14="http://schemas.microsoft.com/office/powerpoint/2010/main" val="2325709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22827-369B-B853-DF15-078E7CC91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D4EB9A8-CBFD-950B-F7F4-D5C11CD87166}"/>
              </a:ext>
            </a:extLst>
          </p:cNvPr>
          <p:cNvSpPr/>
          <p:nvPr/>
        </p:nvSpPr>
        <p:spPr>
          <a:xfrm>
            <a:off x="2605063" y="551024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03F3EE73-DDD8-722A-1A54-44E5F658A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69B98A9E-5AD8-1480-7192-68B74548AE9D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4C03F8E-3957-52D3-7D93-A4D2305E707F}"/>
              </a:ext>
            </a:extLst>
          </p:cNvPr>
          <p:cNvSpPr txBox="1"/>
          <p:nvPr/>
        </p:nvSpPr>
        <p:spPr>
          <a:xfrm>
            <a:off x="708413" y="938182"/>
            <a:ext cx="762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RB ELLENŐRZŐ SZERVEZET KFT. – CÉGPROFIL 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E9FA2309-2BF0-AC39-76FE-C1A7E0D6C767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81D4ED9-5080-E032-D32B-6F50D8409137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25/25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DCD324E-6C77-657A-E6A8-997AF8B76806}"/>
              </a:ext>
            </a:extLst>
          </p:cNvPr>
          <p:cNvSpPr txBox="1"/>
          <p:nvPr/>
        </p:nvSpPr>
        <p:spPr>
          <a:xfrm>
            <a:off x="2956000" y="1471903"/>
            <a:ext cx="6279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Szolgáltatások:</a:t>
            </a:r>
          </a:p>
          <a:p>
            <a:pPr marL="285750" indent="-285750" algn="just">
              <a:buFont typeface="Open Sans" panose="020B0606030504020204" pitchFamily="34" charset="0"/>
              <a:buChar char="—"/>
            </a:pPr>
            <a:endParaRPr lang="hu-HU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Open Sans" panose="020B0606030504020204" pitchFamily="34" charset="0"/>
              <a:buChar char="—"/>
            </a:pPr>
            <a:endParaRPr lang="hu-HU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Open Sans" panose="020B0606030504020204" pitchFamily="34" charset="0"/>
              <a:buChar char="—"/>
            </a:pP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Térségbesorolás (zónabesorolás)</a:t>
            </a:r>
          </a:p>
          <a:p>
            <a:pPr marL="285750" indent="-285750" algn="just">
              <a:buFont typeface="Open Sans" panose="020B0606030504020204" pitchFamily="34" charset="0"/>
              <a:buChar char="—"/>
            </a:pP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Robbanásvédelmi dokumentáció</a:t>
            </a:r>
          </a:p>
          <a:p>
            <a:pPr marL="285750" indent="-285750" algn="just">
              <a:buFont typeface="Open Sans" panose="020B0606030504020204" pitchFamily="34" charset="0"/>
              <a:buChar char="—"/>
            </a:pP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Tűz- és robbanásvédelmi tervdokumentumok összeállítása</a:t>
            </a:r>
          </a:p>
          <a:p>
            <a:pPr marL="285750" indent="-285750" algn="just">
              <a:buFont typeface="Open Sans" panose="020B0606030504020204" pitchFamily="34" charset="0"/>
              <a:buChar char="—"/>
            </a:pP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Felülvizsgálatok</a:t>
            </a:r>
          </a:p>
          <a:p>
            <a:pPr marL="742950" lvl="1" indent="-285750" algn="just">
              <a:buFont typeface="Open Sans" panose="020B0606030504020204" pitchFamily="34" charset="0"/>
              <a:buChar char="—"/>
            </a:pPr>
            <a:r>
              <a:rPr lang="hu-HU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Érintésvédelem</a:t>
            </a:r>
          </a:p>
          <a:p>
            <a:pPr marL="742950" lvl="1" indent="-285750" algn="just">
              <a:buFont typeface="Open Sans" panose="020B0606030504020204" pitchFamily="34" charset="0"/>
              <a:buChar char="—"/>
            </a:pPr>
            <a:r>
              <a:rPr lang="hu-HU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Elektrosztatikai feltöltődés és kisülés elleni védelem</a:t>
            </a:r>
          </a:p>
          <a:p>
            <a:pPr marL="742950" lvl="1" indent="-285750" algn="just">
              <a:buFont typeface="Open Sans" panose="020B0606030504020204" pitchFamily="34" charset="0"/>
              <a:buChar char="—"/>
            </a:pPr>
            <a:r>
              <a:rPr lang="hu-HU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Robbanásvédelmi szempontú ellenőrzés</a:t>
            </a:r>
          </a:p>
          <a:p>
            <a:pPr marL="742950" lvl="1" indent="-285750" algn="just">
              <a:buFont typeface="Open Sans" panose="020B0606030504020204" pitchFamily="34" charset="0"/>
              <a:buChar char="—"/>
            </a:pPr>
            <a:r>
              <a:rPr lang="hu-HU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Villámvédelem</a:t>
            </a:r>
          </a:p>
          <a:p>
            <a:pPr marL="285750" indent="-285750" algn="just">
              <a:buFont typeface="Open Sans" panose="020B0606030504020204" pitchFamily="34" charset="0"/>
              <a:buChar char="—"/>
            </a:pP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Műszaki ellenőrzés</a:t>
            </a:r>
          </a:p>
          <a:p>
            <a:pPr marL="285750" indent="-285750" algn="just">
              <a:buFont typeface="Open Sans" panose="020B0606030504020204" pitchFamily="34" charset="0"/>
              <a:buChar char="—"/>
            </a:pP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Tűzvédelmi megfelelősségi tanúsítvány (TMT)</a:t>
            </a:r>
          </a:p>
          <a:p>
            <a:pPr marL="285750" indent="-285750" algn="just">
              <a:buFont typeface="Open Sans" panose="020B0606030504020204" pitchFamily="34" charset="0"/>
              <a:buChar char="—"/>
            </a:pP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Munkavédelmi- és tűzvédelmi szempontú vizsgálatok</a:t>
            </a:r>
          </a:p>
          <a:p>
            <a:pPr marL="285750" indent="-285750" algn="just">
              <a:buFont typeface="Open Sans" panose="020B0606030504020204" pitchFamily="34" charset="0"/>
              <a:buChar char="—"/>
            </a:pP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Robbanásvédelmi képzések</a:t>
            </a:r>
          </a:p>
          <a:p>
            <a:pPr marL="742950" lvl="1" indent="-285750" algn="just">
              <a:buFont typeface="Open Sans" panose="020B0606030504020204" pitchFamily="34" charset="0"/>
              <a:buChar char="—"/>
            </a:pPr>
            <a:r>
              <a:rPr lang="hu-HU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Robbanásbiztos műszaki vezető</a:t>
            </a:r>
          </a:p>
          <a:p>
            <a:pPr marL="742950" lvl="1" indent="-285750" algn="just">
              <a:buFont typeface="Open Sans" panose="020B0606030504020204" pitchFamily="34" charset="0"/>
              <a:buChar char="—"/>
            </a:pPr>
            <a:r>
              <a:rPr lang="hu-HU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Robbanásbiztos berendezések szerelője</a:t>
            </a:r>
          </a:p>
          <a:p>
            <a:pPr marL="742950" lvl="1" indent="-285750" algn="just">
              <a:buFont typeface="Open Sans" panose="020B0606030504020204" pitchFamily="34" charset="0"/>
              <a:buChar char="—"/>
            </a:pPr>
            <a:r>
              <a:rPr lang="hu-HU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Robbanásvédelmi szakmérnök/szakember</a:t>
            </a:r>
          </a:p>
        </p:txBody>
      </p:sp>
      <p:pic>
        <p:nvPicPr>
          <p:cNvPr id="10" name="25E664DB-8249-4C74-BB67-9E0560545DB1" descr="IMG_2518.jpeg">
            <a:extLst>
              <a:ext uri="{FF2B5EF4-FFF2-40B4-BE49-F238E27FC236}">
                <a16:creationId xmlns:a16="http://schemas.microsoft.com/office/drawing/2014/main" id="{DA809420-CEDB-C698-FDE6-A3EC0632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495" y="3999530"/>
            <a:ext cx="2955790" cy="221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6B5C2A7F-D1D8-596F-3135-F29F2314608D}"/>
              </a:ext>
            </a:extLst>
          </p:cNvPr>
          <p:cNvSpPr txBox="1"/>
          <p:nvPr/>
        </p:nvSpPr>
        <p:spPr>
          <a:xfrm>
            <a:off x="3921241" y="5464805"/>
            <a:ext cx="35460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…ISMERETMEGÚJÍTÁS…</a:t>
            </a:r>
          </a:p>
          <a:p>
            <a:pPr algn="ctr"/>
            <a:r>
              <a:rPr lang="hu-HU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Tevékenységtől függően</a:t>
            </a:r>
            <a:br>
              <a:rPr lang="hu-HU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legalább 3 vagy 5 évente.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AC50BD37-6E1D-7B32-DA67-04915F3E5C9F}"/>
              </a:ext>
            </a:extLst>
          </p:cNvPr>
          <p:cNvSpPr/>
          <p:nvPr/>
        </p:nvSpPr>
        <p:spPr>
          <a:xfrm rot="4402">
            <a:off x="3889290" y="5414414"/>
            <a:ext cx="3571479" cy="774592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D6CA3E1C-1057-BAC0-F0EE-B18030684780}"/>
              </a:ext>
            </a:extLst>
          </p:cNvPr>
          <p:cNvSpPr txBox="1"/>
          <p:nvPr/>
        </p:nvSpPr>
        <p:spPr>
          <a:xfrm>
            <a:off x="8609616" y="1471903"/>
            <a:ext cx="3505534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1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MSZ EN ISO/IEC 17020:2012 szabvány szerint akkreditált, A-típusú ellenőrző szervezet. Részletező okirat száma: NAH-3-0047/2024.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9E2244E7-411C-093C-30EB-32751B59A21C}"/>
              </a:ext>
            </a:extLst>
          </p:cNvPr>
          <p:cNvSpPr txBox="1"/>
          <p:nvPr/>
        </p:nvSpPr>
        <p:spPr>
          <a:xfrm>
            <a:off x="8609616" y="2775065"/>
            <a:ext cx="3505534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1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Tűz- vagy robbanásveszélyes készülék, gép, berendezés vizsgálata, ellenőrzése, tanúsítása – 22/2009. (VII. 23.) ÖM rendelet 2. § - kijelölt tanúsító szervezet.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2668AFB-0369-FF03-D147-E1E37722003E}"/>
              </a:ext>
            </a:extLst>
          </p:cNvPr>
          <p:cNvSpPr txBox="1"/>
          <p:nvPr/>
        </p:nvSpPr>
        <p:spPr>
          <a:xfrm>
            <a:off x="38425" y="1613117"/>
            <a:ext cx="2528214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hu-HU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Központ: </a:t>
            </a:r>
            <a:r>
              <a:rPr lang="pl-PL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1152 Budapest, Szentmihályi út 167-169. (F414H01) – World Mall</a:t>
            </a:r>
          </a:p>
          <a:p>
            <a:pPr algn="just"/>
            <a:endParaRPr lang="pl-PL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cég szolgáltatásai országos és azon túli lefedettséggel érhetők el.</a:t>
            </a:r>
            <a:endParaRPr lang="hu-HU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3A2ECCA4-B4AE-4EF7-8896-4F1B78031135}"/>
              </a:ext>
            </a:extLst>
          </p:cNvPr>
          <p:cNvSpPr/>
          <p:nvPr/>
        </p:nvSpPr>
        <p:spPr>
          <a:xfrm>
            <a:off x="704851" y="552450"/>
            <a:ext cx="10783918" cy="575595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276F3C5-F92D-4966-B04E-86F251948285}"/>
              </a:ext>
            </a:extLst>
          </p:cNvPr>
          <p:cNvSpPr txBox="1"/>
          <p:nvPr/>
        </p:nvSpPr>
        <p:spPr>
          <a:xfrm>
            <a:off x="2980168" y="3655730"/>
            <a:ext cx="642875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MSZ EN ISO/IEC 17020:2012 szabvány szerint akkreditált, A-típusú ellenőrző szervezet. Részletező okirat száma: NAH-3-0047/2024 </a:t>
            </a:r>
          </a:p>
          <a:p>
            <a:pPr algn="ctr"/>
            <a:endParaRPr lang="hu-H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hu-H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hu-H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u-H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szépen a figyelmet.</a:t>
            </a:r>
          </a:p>
          <a:p>
            <a:pPr algn="ctr"/>
            <a:endParaRPr lang="hu-H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hu-H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u-H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2026. év március hónap 19. napja.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D66D825-F979-4839-8511-59C31333ACE3}"/>
              </a:ext>
            </a:extLst>
          </p:cNvPr>
          <p:cNvSpPr txBox="1"/>
          <p:nvPr/>
        </p:nvSpPr>
        <p:spPr>
          <a:xfrm>
            <a:off x="3228974" y="5732632"/>
            <a:ext cx="5753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</a:t>
            </a:r>
            <a:r>
              <a:rPr lang="hu-H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Tugyi</a:t>
            </a:r>
            <a:r>
              <a:rPr lang="hu-H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Levente  • +36 (70) 621 9894   •   tugy.levente@rbesz.hu   •   www.rbesz.hu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0EAFCBB-4F73-4729-B889-39599953D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890487"/>
            <a:ext cx="4438650" cy="145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5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7C2E0-5D77-D4BA-B841-A7F239BD6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6DC0AD04-F4D3-1878-A828-8A8FE06847C0}"/>
              </a:ext>
            </a:extLst>
          </p:cNvPr>
          <p:cNvSpPr/>
          <p:nvPr/>
        </p:nvSpPr>
        <p:spPr>
          <a:xfrm>
            <a:off x="2605063" y="551024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B968A4D-465C-EE71-74A9-C4EA9CAE5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23FFBECF-869D-1FFA-76BD-062012786385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14E0150-BD0E-4825-7D8A-AA09DB41AF4A}"/>
              </a:ext>
            </a:extLst>
          </p:cNvPr>
          <p:cNvSpPr txBox="1"/>
          <p:nvPr/>
        </p:nvSpPr>
        <p:spPr>
          <a:xfrm>
            <a:off x="708413" y="938182"/>
            <a:ext cx="762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SZABÁLYOZÁSI KÖRNYEZET – JOGSZABÁLYI KÖVETELMÉNYEK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0115EC32-19DD-B617-8699-A6CD920D7160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E22A3484-8A91-303C-145F-5AA143E26C51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3/25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E92BBC6-4104-4798-6B60-8899636A0900}"/>
              </a:ext>
            </a:extLst>
          </p:cNvPr>
          <p:cNvSpPr txBox="1"/>
          <p:nvPr/>
        </p:nvSpPr>
        <p:spPr>
          <a:xfrm>
            <a:off x="3093235" y="1467257"/>
            <a:ext cx="76247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458/2024. (XII. 30.) Korm. Rendelet</a:t>
            </a:r>
          </a:p>
          <a:p>
            <a:pPr algn="ctr"/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klímagázokkal kapcsolatos tevékenységek végzésének feltételeiről</a:t>
            </a:r>
          </a:p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- 15. Telepítési tanúsítvány-köteles berendezések nyilvántartása</a:t>
            </a:r>
          </a:p>
          <a:p>
            <a:pPr algn="ctr"/>
            <a:endParaRPr lang="hu-HU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tabLst>
                <a:tab pos="357188" algn="l"/>
              </a:tabLst>
            </a:pP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(6) Azon berendezések értékesítése esetén, amelyek az </a:t>
            </a: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Országos Tűzvédelmi Szabályzat 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szerint </a:t>
            </a: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fokozottan tűz- vagy robbanásveszélyes osztályba 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tartozó klímagázt tartalmaznak vagy ilyen gázokra tervezték, az értékesítésre jogosult vállalkozások kötelesek erről az üzlethelyiségben, az értékesítési felületen vagy a hirdetésben figyelemfelkeltő módon és jól olvashatóan tájékoztatást adni.</a:t>
            </a:r>
          </a:p>
          <a:p>
            <a:pPr algn="just">
              <a:tabLst>
                <a:tab pos="357188" algn="l"/>
              </a:tabLst>
            </a:pPr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tabLst>
                <a:tab pos="357188" algn="l"/>
              </a:tabLst>
            </a:pP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(8) A telepítés során a telepítést végző képesített személy köteles a telepíttetőt tájékoztatni arról, hogy a helyszíni hűtőköri szerelést igénylő, nem hermetikusan zárt berendezés szivárgásvizsgálat kötelezett-e. Az </a:t>
            </a: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Országos Tűzvédelmi Szabályzat 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szerint </a:t>
            </a: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fokozottan tűz- vagy robbanásveszélyes osztályba tartozó klímagázzal 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előtöltött berendezés telepítése esetén a </a:t>
            </a: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tájékoztatásnak erre a tényre is ki kell terjednie.</a:t>
            </a:r>
          </a:p>
          <a:p>
            <a:pPr algn="just">
              <a:tabLst>
                <a:tab pos="357188" algn="l"/>
              </a:tabLst>
            </a:pP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tabLst>
                <a:tab pos="357188" algn="l"/>
              </a:tabLst>
            </a:pP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tabLst>
                <a:tab pos="357188" algn="l"/>
              </a:tabLst>
            </a:pP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tabLst>
                <a:tab pos="357188" algn="l"/>
              </a:tabLst>
            </a:pP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g) a berendezésben lévő klímagáz </a:t>
            </a: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tűz- vagy robbanásveszélyességére vonatkozó tájékoztatást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3744E10-7819-227B-9DA2-16B243717BA3}"/>
              </a:ext>
            </a:extLst>
          </p:cNvPr>
          <p:cNvSpPr txBox="1"/>
          <p:nvPr/>
        </p:nvSpPr>
        <p:spPr>
          <a:xfrm>
            <a:off x="14997" y="1609145"/>
            <a:ext cx="2556310" cy="353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sz="1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2024. évi LXXXVII. a törvény (a klímagázokról)  olyan anyagokat is szabályoz (célja az üvegházhatású gázok kibocsátásának csökkentése), amelyek ugyan alacsony üvegházhatású potenciállal rendelkeznek és alternatív hűtőközegként alkalmazhatók, azonban biztonságtechnikai szempontból – például robbanásveszélyességük miatt – fokozott kockázatot jelentenek.</a:t>
            </a:r>
          </a:p>
        </p:txBody>
      </p:sp>
    </p:spTree>
    <p:extLst>
      <p:ext uri="{BB962C8B-B14F-4D97-AF65-F5344CB8AC3E}">
        <p14:creationId xmlns:p14="http://schemas.microsoft.com/office/powerpoint/2010/main" val="339672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D7A90-D4E0-94AC-BF6D-0EBFC6202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DC16CAD0-AE97-6760-69A1-4C0FFE29735F}"/>
              </a:ext>
            </a:extLst>
          </p:cNvPr>
          <p:cNvSpPr/>
          <p:nvPr/>
        </p:nvSpPr>
        <p:spPr>
          <a:xfrm>
            <a:off x="2605063" y="551024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65BEF52-A3BE-E944-EAFE-28F5B9C9A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0061D59F-D479-5AC6-7018-21635143A484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61AC702-5996-3608-5589-70C3491CD468}"/>
              </a:ext>
            </a:extLst>
          </p:cNvPr>
          <p:cNvSpPr txBox="1"/>
          <p:nvPr/>
        </p:nvSpPr>
        <p:spPr>
          <a:xfrm>
            <a:off x="708413" y="938182"/>
            <a:ext cx="762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GYÚLÉKONY ANYAGOK OSZTÁLYOZÁSA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0F8B8D46-5467-AA01-A9F5-0BB29F0E4A94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3AFD592A-75C0-E7AC-06EC-3646E01C6816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4/25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4B004FF-2665-53A3-1F76-7DB94E8DE54B}"/>
              </a:ext>
            </a:extLst>
          </p:cNvPr>
          <p:cNvSpPr txBox="1"/>
          <p:nvPr/>
        </p:nvSpPr>
        <p:spPr>
          <a:xfrm>
            <a:off x="3039774" y="1465984"/>
            <a:ext cx="3857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ANSI/ASHRAE Standard 34 - 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Designation and Safety Classification of Refrigerants</a:t>
            </a:r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(Hűtőközegek gyúlékonyság szerinti osztályozás – </a:t>
            </a:r>
            <a:r>
              <a:rPr lang="hu-HU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MSZ EN 378-1:2016+A1:2021 E. melléklet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C8207E3-44A6-E1F7-C4F9-1BAEE4E288D5}"/>
              </a:ext>
            </a:extLst>
          </p:cNvPr>
          <p:cNvSpPr txBox="1"/>
          <p:nvPr/>
        </p:nvSpPr>
        <p:spPr>
          <a:xfrm>
            <a:off x="7223517" y="1458160"/>
            <a:ext cx="39302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54/2014. (XII. 5.) BM rendelet az Országos Tűzvédelmi Szabályzatról</a:t>
            </a:r>
          </a:p>
          <a:p>
            <a:pPr marL="285750" indent="-285750" algn="ctr">
              <a:buFontTx/>
              <a:buChar char="-"/>
            </a:pPr>
            <a:r>
              <a:rPr lang="hu-HU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Fejezet TŰZVESZÉLYESSÉGI ÉS KOCKÁZATI OSZTÁLYBA SOROLÁS</a:t>
            </a:r>
          </a:p>
          <a:p>
            <a:pPr marL="285750" indent="-285750" algn="ctr">
              <a:buFontTx/>
              <a:buChar char="-"/>
            </a:pPr>
            <a:endParaRPr lang="hu-HU" sz="1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Gázok vagy folyadékok fizikai és kémiai tulajdonságuk szerinti kategorizálás.</a:t>
            </a:r>
          </a:p>
          <a:p>
            <a:pPr algn="just"/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Halmazállapotok/megjelenési formák szerint</a:t>
            </a:r>
          </a:p>
          <a:p>
            <a:pPr marL="285750" indent="-285750" algn="just">
              <a:buFont typeface="Open Sans" panose="020B0606030504020204" pitchFamily="34" charset="0"/>
              <a:buChar char="—"/>
            </a:pPr>
            <a:r>
              <a:rPr lang="hu-HU" sz="1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Gáz/cseppfolyósított gáz</a:t>
            </a:r>
          </a:p>
          <a:p>
            <a:pPr marL="285750" indent="-285750" algn="just">
              <a:buFont typeface="Open Sans" panose="020B0606030504020204" pitchFamily="34" charset="0"/>
              <a:buChar char="—"/>
            </a:pPr>
            <a:r>
              <a:rPr lang="hu-HU" sz="1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(Folyadék </a:t>
            </a:r>
            <a:r>
              <a:rPr lang="hu-HU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(lobbanáspont))</a:t>
            </a:r>
          </a:p>
        </p:txBody>
      </p: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7F9C8CB6-BDE9-F3A1-7E04-038A132EF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101634"/>
              </p:ext>
            </p:extLst>
          </p:nvPr>
        </p:nvGraphicFramePr>
        <p:xfrm>
          <a:off x="3497668" y="3988689"/>
          <a:ext cx="7656107" cy="1442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4512">
                  <a:extLst>
                    <a:ext uri="{9D8B030D-6E8A-4147-A177-3AD203B41FA5}">
                      <a16:colId xmlns:a16="http://schemas.microsoft.com/office/drawing/2014/main" val="1310901577"/>
                    </a:ext>
                  </a:extLst>
                </a:gridCol>
                <a:gridCol w="4061595">
                  <a:extLst>
                    <a:ext uri="{9D8B030D-6E8A-4147-A177-3AD203B41FA5}">
                      <a16:colId xmlns:a16="http://schemas.microsoft.com/office/drawing/2014/main" val="1895563016"/>
                    </a:ext>
                  </a:extLst>
                </a:gridCol>
              </a:tblGrid>
              <a:tr h="3605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A1 = nem gyúlékony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u-H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Nem tűzveszélyes osztályba tartozik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319261"/>
                  </a:ext>
                </a:extLst>
              </a:tr>
              <a:tr h="3605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A2L = enyhén gyúlékony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u-HU" sz="1400" b="1" u="none" strike="noStrike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Fokozottan tűz- vagy robbanásveszélyes osztályba </a:t>
                      </a:r>
                      <a:r>
                        <a:rPr lang="hu-H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hu-HU" sz="1400" b="1" u="none" strike="noStrike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sz="1400" i="1" u="none" strike="noStrike" dirty="0">
                          <a:solidFill>
                            <a:srgbClr val="00B05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(Mérsékelten tűzveszélyes osztályba tartoznak)</a:t>
                      </a:r>
                      <a:endParaRPr lang="hu-HU" sz="1400" b="1" i="1" u="none" strike="noStrike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253144"/>
                  </a:ext>
                </a:extLst>
              </a:tr>
              <a:tr h="3605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A2 = gyúlékony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237238"/>
                  </a:ext>
                </a:extLst>
              </a:tr>
              <a:tr h="3605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A3 = erősen gyúlékony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883520"/>
                  </a:ext>
                </a:extLst>
              </a:tr>
            </a:tbl>
          </a:graphicData>
        </a:graphic>
      </p:graphicFrame>
      <p:sp>
        <p:nvSpPr>
          <p:cNvPr id="20" name="Szövegdoboz 19">
            <a:extLst>
              <a:ext uri="{FF2B5EF4-FFF2-40B4-BE49-F238E27FC236}">
                <a16:creationId xmlns:a16="http://schemas.microsoft.com/office/drawing/2014/main" id="{042F7121-D174-13FD-19BA-7F5A8C9DF32C}"/>
              </a:ext>
            </a:extLst>
          </p:cNvPr>
          <p:cNvSpPr txBox="1"/>
          <p:nvPr/>
        </p:nvSpPr>
        <p:spPr>
          <a:xfrm>
            <a:off x="28578" y="2542913"/>
            <a:ext cx="2556310" cy="11695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MSZ EN 378-1:2016+A1:2021 E. melléklet - A hűtőközegek biztonsági osztályai és tájékoztató adatai </a:t>
            </a:r>
            <a:r>
              <a:rPr lang="hu-HU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168 darab anyagot tartalmaz.</a:t>
            </a:r>
          </a:p>
        </p:txBody>
      </p:sp>
    </p:spTree>
    <p:extLst>
      <p:ext uri="{BB962C8B-B14F-4D97-AF65-F5344CB8AC3E}">
        <p14:creationId xmlns:p14="http://schemas.microsoft.com/office/powerpoint/2010/main" val="141328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841C1-7E4F-A602-BA13-1541EBF8F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4858757A-EC18-591B-F6D5-98D853ACD481}"/>
              </a:ext>
            </a:extLst>
          </p:cNvPr>
          <p:cNvSpPr/>
          <p:nvPr/>
        </p:nvSpPr>
        <p:spPr>
          <a:xfrm>
            <a:off x="2568716" y="549918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6706E41-878C-C66B-6190-470356A5C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66C91F6A-53E9-4D71-A7D0-6A4D5045B6DE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C358CB9-FCCE-0285-FD27-421728F22DAA}"/>
              </a:ext>
            </a:extLst>
          </p:cNvPr>
          <p:cNvSpPr txBox="1"/>
          <p:nvPr/>
        </p:nvSpPr>
        <p:spPr>
          <a:xfrm>
            <a:off x="708413" y="938182"/>
            <a:ext cx="762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ÉGÉSI- ÉS ROBBANÁSTECNIKAI TULAJDONSÁGOK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728964B5-2685-1771-0869-5398B5BA7AAD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FCC27A04-17F4-740E-ABFB-3CA14F1A3E65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5/25</a:t>
            </a:r>
          </a:p>
        </p:txBody>
      </p:sp>
      <p:graphicFrame>
        <p:nvGraphicFramePr>
          <p:cNvPr id="12" name="Táblázat 11">
            <a:extLst>
              <a:ext uri="{FF2B5EF4-FFF2-40B4-BE49-F238E27FC236}">
                <a16:creationId xmlns:a16="http://schemas.microsoft.com/office/drawing/2014/main" id="{494091F8-2433-6753-4F2E-927021EC7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551911"/>
              </p:ext>
            </p:extLst>
          </p:nvPr>
        </p:nvGraphicFramePr>
        <p:xfrm>
          <a:off x="2788808" y="1807489"/>
          <a:ext cx="8505853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171">
                  <a:extLst>
                    <a:ext uri="{9D8B030D-6E8A-4147-A177-3AD203B41FA5}">
                      <a16:colId xmlns:a16="http://schemas.microsoft.com/office/drawing/2014/main" val="3783448813"/>
                    </a:ext>
                  </a:extLst>
                </a:gridCol>
                <a:gridCol w="2630114">
                  <a:extLst>
                    <a:ext uri="{9D8B030D-6E8A-4147-A177-3AD203B41FA5}">
                      <a16:colId xmlns:a16="http://schemas.microsoft.com/office/drawing/2014/main" val="691848120"/>
                    </a:ext>
                  </a:extLst>
                </a:gridCol>
                <a:gridCol w="1501607">
                  <a:extLst>
                    <a:ext uri="{9D8B030D-6E8A-4147-A177-3AD203B41FA5}">
                      <a16:colId xmlns:a16="http://schemas.microsoft.com/office/drawing/2014/main" val="4240993210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746917505"/>
                    </a:ext>
                  </a:extLst>
                </a:gridCol>
                <a:gridCol w="1501386">
                  <a:extLst>
                    <a:ext uri="{9D8B030D-6E8A-4147-A177-3AD203B41FA5}">
                      <a16:colId xmlns:a16="http://schemas.microsoft.com/office/drawing/2014/main" val="1588853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Hűtőközeg száma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Összetétel</a:t>
                      </a:r>
                    </a:p>
                    <a:p>
                      <a:pPr algn="ctr"/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(Tömegszázalék)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Biztonsági osztály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Öngyulladási hőmérséklet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11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R-454A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R-32/1234yf (35/65)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278 g/m³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 (</a:t>
                      </a:r>
                      <a:r>
                        <a:rPr lang="hu-HU" sz="14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sz="14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Determined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155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R-32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Difluor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-metán </a:t>
                      </a:r>
                      <a:r>
                        <a:rPr lang="hu-HU" sz="1400" i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(metilénfluorid)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307 g/m³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648 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928775"/>
                  </a:ext>
                </a:extLst>
              </a:tr>
            </a:tbl>
          </a:graphicData>
        </a:graphic>
      </p:graphicFrame>
      <p:pic>
        <p:nvPicPr>
          <p:cNvPr id="16" name="Kép 15" descr="A képen szöveg, elektronika, képernyő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4A7FD40-5CAC-8EEF-6AEB-60BDD7E88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159" y="3307923"/>
            <a:ext cx="6153150" cy="2904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Kép 17" descr="A képen szöveg, elektronika, képernyő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FF5D56E-3DFE-877C-A534-65A7D66726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398" t="24548" r="150" b="58995"/>
          <a:stretch>
            <a:fillRect/>
          </a:stretch>
        </p:blipFill>
        <p:spPr>
          <a:xfrm>
            <a:off x="476473" y="3776325"/>
            <a:ext cx="11280634" cy="117710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526AA3BB-F19F-5659-9BFA-0CE61EF5CB5A}"/>
              </a:ext>
            </a:extLst>
          </p:cNvPr>
          <p:cNvCxnSpPr/>
          <p:nvPr/>
        </p:nvCxnSpPr>
        <p:spPr>
          <a:xfrm>
            <a:off x="6572250" y="4448175"/>
            <a:ext cx="51562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67CA6BE9-8792-BD49-9831-F13F301B1549}"/>
              </a:ext>
            </a:extLst>
          </p:cNvPr>
          <p:cNvCxnSpPr>
            <a:cxnSpLocks/>
          </p:cNvCxnSpPr>
          <p:nvPr/>
        </p:nvCxnSpPr>
        <p:spPr>
          <a:xfrm>
            <a:off x="504825" y="4619625"/>
            <a:ext cx="28765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F3CC3709-59D0-594E-9402-88F01BC9CC9E}"/>
              </a:ext>
            </a:extLst>
          </p:cNvPr>
          <p:cNvSpPr txBox="1"/>
          <p:nvPr/>
        </p:nvSpPr>
        <p:spPr>
          <a:xfrm>
            <a:off x="14997" y="1467152"/>
            <a:ext cx="2556310" cy="224676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Szükséges égési- és robbanási tulajdonságok, jellemzők forrásai:</a:t>
            </a:r>
          </a:p>
          <a:p>
            <a:pPr marL="285750" indent="-285750" algn="just">
              <a:buFontTx/>
              <a:buChar char="-"/>
            </a:pP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Biztonságtechnikai adatlap (</a:t>
            </a:r>
            <a:r>
              <a:rPr lang="hu-HU" sz="1400" b="1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hu-HU" sz="1400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aterial</a:t>
            </a: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1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hu-HU" sz="1400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afety</a:t>
            </a: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 </a:t>
            </a:r>
            <a:r>
              <a:rPr lang="hu-HU" sz="1400" b="1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hu-HU" sz="1400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heet</a:t>
            </a: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hu-HU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285750" indent="-285750" algn="just">
              <a:buFontTx/>
              <a:buChar char="-"/>
            </a:pP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Szabványok</a:t>
            </a:r>
          </a:p>
          <a:p>
            <a:pPr marL="285750" indent="-285750" algn="just">
              <a:buFontTx/>
              <a:buChar char="-"/>
            </a:pP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Egyedi vizsgálati jelentés,</a:t>
            </a:r>
          </a:p>
          <a:p>
            <a:pPr marL="285750" indent="-285750" algn="just">
              <a:buFontTx/>
              <a:buChar char="-"/>
            </a:pPr>
            <a:r>
              <a:rPr lang="fr-FR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GESTIS</a:t>
            </a:r>
            <a:r>
              <a:rPr lang="fr-FR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Substance Database</a:t>
            </a:r>
            <a:endParaRPr lang="hu-HU" sz="14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F34FD840-47C4-F52D-52F2-D556B339C979}"/>
              </a:ext>
            </a:extLst>
          </p:cNvPr>
          <p:cNvCxnSpPr/>
          <p:nvPr/>
        </p:nvCxnSpPr>
        <p:spPr>
          <a:xfrm>
            <a:off x="5395474" y="4789115"/>
            <a:ext cx="51562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églalap 26">
            <a:extLst>
              <a:ext uri="{FF2B5EF4-FFF2-40B4-BE49-F238E27FC236}">
                <a16:creationId xmlns:a16="http://schemas.microsoft.com/office/drawing/2014/main" id="{7A013A89-5173-DC9E-A4DB-3C316653211D}"/>
              </a:ext>
            </a:extLst>
          </p:cNvPr>
          <p:cNvSpPr/>
          <p:nvPr/>
        </p:nvSpPr>
        <p:spPr>
          <a:xfrm>
            <a:off x="4139792" y="1807489"/>
            <a:ext cx="4851808" cy="48057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5" name="Kép 24">
            <a:extLst>
              <a:ext uri="{FF2B5EF4-FFF2-40B4-BE49-F238E27FC236}">
                <a16:creationId xmlns:a16="http://schemas.microsoft.com/office/drawing/2014/main" id="{752ABE74-BD36-DD22-EE2D-3AF13EF00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344" y="1818916"/>
            <a:ext cx="4763114" cy="4091986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A36E7694-77F4-6D13-3BEF-5657655AF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765" y="5964586"/>
            <a:ext cx="4278192" cy="56688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9" name="Téglalap 28">
            <a:extLst>
              <a:ext uri="{FF2B5EF4-FFF2-40B4-BE49-F238E27FC236}">
                <a16:creationId xmlns:a16="http://schemas.microsoft.com/office/drawing/2014/main" id="{42F7220F-2AE6-980F-DE49-17446AE4EAAE}"/>
              </a:ext>
            </a:extLst>
          </p:cNvPr>
          <p:cNvSpPr/>
          <p:nvPr/>
        </p:nvSpPr>
        <p:spPr>
          <a:xfrm>
            <a:off x="7543800" y="3552825"/>
            <a:ext cx="914400" cy="161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462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4821A-F3E8-EAC8-3AE2-4AB315048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22C9D107-4197-1CAF-CD42-AA910DFED3BE}"/>
              </a:ext>
            </a:extLst>
          </p:cNvPr>
          <p:cNvSpPr/>
          <p:nvPr/>
        </p:nvSpPr>
        <p:spPr>
          <a:xfrm>
            <a:off x="2605063" y="551024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B81A9FCE-498C-0E02-6747-E8F13F77C6F2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31F2AA2-73C0-58E1-93CF-EC4D96642C4D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6/25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D912E17-0389-3212-15A8-EFB30820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99BC7299-CC43-9C58-13FA-18D2D4311B41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1E2F16B-B097-41DB-6170-5719EC9F65C0}"/>
              </a:ext>
            </a:extLst>
          </p:cNvPr>
          <p:cNvSpPr txBox="1"/>
          <p:nvPr/>
        </p:nvSpPr>
        <p:spPr>
          <a:xfrm>
            <a:off x="708413" y="938182"/>
            <a:ext cx="762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VONATKOZÓ SZABVÁNYOK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874540F-2D28-6845-4580-53D3B2092793}"/>
              </a:ext>
            </a:extLst>
          </p:cNvPr>
          <p:cNvSpPr txBox="1"/>
          <p:nvPr/>
        </p:nvSpPr>
        <p:spPr>
          <a:xfrm>
            <a:off x="14997" y="1609145"/>
            <a:ext cx="2556310" cy="2462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sz="1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MSZ EN 378 szabványsorozat vonatkozásában, </a:t>
            </a:r>
            <a:r>
              <a:rPr lang="hu-HU" sz="1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hűtőrendszerek biztonságát tárgyaló termékcsaládszabványok előnyt élveznek ugyanarra az alkalmazási területre vonatkozó horizontális és általános szabványokkal szemben. </a:t>
            </a:r>
          </a:p>
        </p:txBody>
      </p:sp>
      <p:graphicFrame>
        <p:nvGraphicFramePr>
          <p:cNvPr id="11" name="Táblázat 10">
            <a:extLst>
              <a:ext uri="{FF2B5EF4-FFF2-40B4-BE49-F238E27FC236}">
                <a16:creationId xmlns:a16="http://schemas.microsoft.com/office/drawing/2014/main" id="{3C44E144-3944-7E50-49CB-897967F6A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21662"/>
              </p:ext>
            </p:extLst>
          </p:nvPr>
        </p:nvGraphicFramePr>
        <p:xfrm>
          <a:off x="4467957" y="106826"/>
          <a:ext cx="7534275" cy="3231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4283233427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3220214361"/>
                    </a:ext>
                  </a:extLst>
                </a:gridCol>
              </a:tblGrid>
              <a:tr h="1247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Termékcsalád szabványok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Alkalmazási terület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682410"/>
                  </a:ext>
                </a:extLst>
              </a:tr>
              <a:tr h="1247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MSZ EN IEC 60335-2-24:2022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Háztartási és hasonló jellegű villamos készülékek. Biztonság. 2-24. rész: Hűtőkészülékek, fagylalt- és jégkészítők kiegészítő követelményei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17133"/>
                  </a:ext>
                </a:extLst>
              </a:tr>
              <a:tr h="1247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MSZ EN IEC 60335-2-89:2023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Háztartási és hasonló jellegű villamos készülékek. Biztonság. 2-89. rész: Beépített vagy távoli hűtőkondenzátor-egységgel vagy hűtőkompresszorral ellátott kereskedelmi hűtőkészülékek kiegészítő követelményei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755134"/>
                  </a:ext>
                </a:extLst>
              </a:tr>
              <a:tr h="1247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MSZ EN IEC 60335-2-40:2025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Háztartási és hasonló jellegű villamos készülékek. Biztonság. 2-40. rész: Villamos hőszivattyúk, légkondicionálók és párátlanítók kiegészítő követelményei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623282"/>
                  </a:ext>
                </a:extLst>
              </a:tr>
              <a:tr h="1247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MSZ EN IEC 60335-2-104:2025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Háztartási és hasonló jellegű villamos készülékek. Biztonság. 2-104. rész: Légkondicionáló és hűtőberendezésekből származó hűtőközeg visszanyerésére és/vagy </a:t>
                      </a:r>
                      <a:r>
                        <a:rPr lang="hu-HU" sz="1400" u="none" strike="noStrike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újrahasznosítására</a:t>
                      </a:r>
                      <a:r>
                        <a:rPr lang="hu-H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szolgáló készülékek kiegészítő követelményei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512322"/>
                  </a:ext>
                </a:extLst>
              </a:tr>
            </a:tbl>
          </a:graphicData>
        </a:graphic>
      </p:graphicFrame>
      <p:graphicFrame>
        <p:nvGraphicFramePr>
          <p:cNvPr id="12" name="Táblázat 11">
            <a:extLst>
              <a:ext uri="{FF2B5EF4-FFF2-40B4-BE49-F238E27FC236}">
                <a16:creationId xmlns:a16="http://schemas.microsoft.com/office/drawing/2014/main" id="{C1DFED09-B4E1-13F8-220B-C64BD6411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24979"/>
              </p:ext>
            </p:extLst>
          </p:nvPr>
        </p:nvGraphicFramePr>
        <p:xfrm>
          <a:off x="3231204" y="3375278"/>
          <a:ext cx="8291319" cy="3463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1319">
                  <a:extLst>
                    <a:ext uri="{9D8B030D-6E8A-4147-A177-3AD203B41FA5}">
                      <a16:colId xmlns:a16="http://schemas.microsoft.com/office/drawing/2014/main" val="424509809"/>
                    </a:ext>
                  </a:extLst>
                </a:gridCol>
              </a:tblGrid>
              <a:tr h="12479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u-HU" sz="14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Hűtőrendszerek tervezése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37056"/>
                  </a:ext>
                </a:extLst>
              </a:tr>
              <a:tr h="1247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MSZ EN 378-1:2016+A1:2021 - Hűtőrendszerek és hőszivattyúk. Biztonsági és környezetvédelmi követelmények: Alapvető követelmények, fogalommeghatározások, osztályozás és kiválasztási kritériumok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414283"/>
                  </a:ext>
                </a:extLst>
              </a:tr>
              <a:tr h="1247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MSZ EN 378-2:2017 - Hűtőrendszerek és hőszivattyúk. Biztonsági és környezetvédelmi követelmények: Tervezés, szerkezet, vizsgálat, megjelölés és dokumentáció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263093"/>
                  </a:ext>
                </a:extLst>
              </a:tr>
              <a:tr h="1247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MSZ EN 378-3:2016+A1:2021 - Hűtőrendszerek és hőszivattyúk. Biztonsági és környezetvédelmi követelmények: A telepítés helye és a személyek védelme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531157"/>
                  </a:ext>
                </a:extLst>
              </a:tr>
              <a:tr h="1247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MSZ EN ISO 5149-4:2025 - Hűtőrendszerek és hőszivattyúk. Biztonsági és környezetvédelmi követelmények: Üzemeltetés, karbantartás, javítás és visszanyerés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998387"/>
                  </a:ext>
                </a:extLst>
              </a:tr>
              <a:tr h="1247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MSZ EN 12263:2000 - Hűtőberendezések és hőszivattyúk. Biztonsági nyomáshatároló kapcsolókészülékek. Követelmények és vizsgálatok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50129"/>
                  </a:ext>
                </a:extLst>
              </a:tr>
              <a:tr h="1247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MSZ EN 14276-1:2020 - Nyomástartó berendezések hűtőrendszerekhez és hőszivattyúkhoz. 1. rész: Edények. Általános követelmények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992051"/>
                  </a:ext>
                </a:extLst>
              </a:tr>
              <a:tr h="1247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MSZ EN 14276-2:2020 - Nyomástartó berendezések hűtőrendszerekhez és hőszivattyúkhoz. 2. rész: Csővezetékezés. Általános követelmények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000536"/>
                  </a:ext>
                </a:extLst>
              </a:tr>
            </a:tbl>
          </a:graphicData>
        </a:graphic>
      </p:graphicFrame>
      <p:graphicFrame>
        <p:nvGraphicFramePr>
          <p:cNvPr id="13" name="Táblázat 12">
            <a:extLst>
              <a:ext uri="{FF2B5EF4-FFF2-40B4-BE49-F238E27FC236}">
                <a16:creationId xmlns:a16="http://schemas.microsoft.com/office/drawing/2014/main" id="{85031659-2128-657C-99BA-55A9D2138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884564"/>
              </p:ext>
            </p:extLst>
          </p:nvPr>
        </p:nvGraphicFramePr>
        <p:xfrm>
          <a:off x="365013" y="39758"/>
          <a:ext cx="3968862" cy="1512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8862">
                  <a:extLst>
                    <a:ext uri="{9D8B030D-6E8A-4147-A177-3AD203B41FA5}">
                      <a16:colId xmlns:a16="http://schemas.microsoft.com/office/drawing/2014/main" val="2143069386"/>
                    </a:ext>
                  </a:extLst>
                </a:gridCol>
              </a:tblGrid>
              <a:tr h="1247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Egyéb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677190"/>
                  </a:ext>
                </a:extLst>
              </a:tr>
              <a:tr h="1247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i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ISO 13043:2011</a:t>
                      </a:r>
                    </a:p>
                    <a:p>
                      <a:pPr algn="ctr" fontAlgn="b">
                        <a:buNone/>
                      </a:pPr>
                      <a:r>
                        <a:rPr lang="hu-HU" sz="1400" i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Közúti járművek – Mobil légkondicionáló rendszerekben (MAC) használt hűtőközeg-rendszerek – Biztonsági követelmények</a:t>
                      </a:r>
                      <a:endParaRPr lang="hu-HU" sz="1400" b="0" i="1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285569"/>
                  </a:ext>
                </a:extLst>
              </a:tr>
              <a:tr h="1247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400" i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ISO 817:2024</a:t>
                      </a:r>
                    </a:p>
                    <a:p>
                      <a:pPr algn="ctr" fontAlgn="b">
                        <a:buNone/>
                      </a:pPr>
                      <a:r>
                        <a:rPr lang="hu-HU" sz="1400" i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Hűtőközegek — Megjelölés és biztonsági besorolás</a:t>
                      </a:r>
                      <a:endParaRPr lang="hu-HU" sz="1400" b="0" i="1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317361"/>
                  </a:ext>
                </a:extLst>
              </a:tr>
            </a:tbl>
          </a:graphicData>
        </a:graphic>
      </p:graphicFrame>
      <p:sp>
        <p:nvSpPr>
          <p:cNvPr id="16" name="Szövegdoboz 15">
            <a:extLst>
              <a:ext uri="{FF2B5EF4-FFF2-40B4-BE49-F238E27FC236}">
                <a16:creationId xmlns:a16="http://schemas.microsoft.com/office/drawing/2014/main" id="{EEEFD8C6-7CD7-CEA5-B4FD-76E4D9AB3EB7}"/>
              </a:ext>
            </a:extLst>
          </p:cNvPr>
          <p:cNvSpPr txBox="1"/>
          <p:nvPr/>
        </p:nvSpPr>
        <p:spPr>
          <a:xfrm>
            <a:off x="2013818" y="3782619"/>
            <a:ext cx="5752368" cy="28931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Hűtőgéprendszerek és berendezések robbanás elleni védelmének átfogó céljai:</a:t>
            </a:r>
          </a:p>
          <a:p>
            <a:pPr algn="just"/>
            <a:endParaRPr lang="hu-HU" sz="1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Open Sans" panose="020B0606030504020204" pitchFamily="34" charset="0"/>
              <a:buChar char="—"/>
            </a:pP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hűtőközeg szivárgásmentes állapotának biztosítása és annak fenntartása a teljes életciklus során.</a:t>
            </a:r>
          </a:p>
          <a:p>
            <a:pPr marL="285750" indent="-285750" algn="just">
              <a:buFont typeface="Open Sans" panose="020B0606030504020204" pitchFamily="34" charset="0"/>
              <a:buChar char="—"/>
            </a:pP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berendezés/rendszer telepítési környezetének megfelelő kialakítása a vonatkozó jogszabályi és szabványkövetelmények szerint. </a:t>
            </a:r>
          </a:p>
          <a:p>
            <a:pPr marL="285750" indent="-285750" algn="just">
              <a:buFont typeface="Open Sans" panose="020B0606030504020204" pitchFamily="34" charset="0"/>
              <a:buChar char="—"/>
            </a:pP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Esetleges veszélyhelyzetek felismerése és kezelése (gázkoncentráció érzékelés, automatikus szellőztetés, rendszerleválasztás/izolálás). </a:t>
            </a:r>
          </a:p>
          <a:p>
            <a:pPr marL="285750" indent="-285750" algn="just">
              <a:buFont typeface="Open Sans" panose="020B0606030504020204" pitchFamily="34" charset="0"/>
              <a:buChar char="—"/>
            </a:pPr>
            <a:r>
              <a:rPr lang="hu-H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Gyújtóforrások kizárása normál üzemállapotban és váratlan események bekövetkezésekor.</a:t>
            </a:r>
          </a:p>
        </p:txBody>
      </p: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F165B868-D636-EFC8-B764-50FA80AC4919}"/>
              </a:ext>
            </a:extLst>
          </p:cNvPr>
          <p:cNvCxnSpPr>
            <a:cxnSpLocks/>
          </p:cNvCxnSpPr>
          <p:nvPr/>
        </p:nvCxnSpPr>
        <p:spPr>
          <a:xfrm>
            <a:off x="2457947" y="857249"/>
            <a:ext cx="475392" cy="2706384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E830A975-5E85-3B10-0945-2EB8066D0089}"/>
              </a:ext>
            </a:extLst>
          </p:cNvPr>
          <p:cNvCxnSpPr>
            <a:cxnSpLocks/>
          </p:cNvCxnSpPr>
          <p:nvPr/>
        </p:nvCxnSpPr>
        <p:spPr>
          <a:xfrm flipH="1">
            <a:off x="7219950" y="1628775"/>
            <a:ext cx="1260283" cy="2048767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E22491F2-79BB-CCF2-1AA1-F22AB7243AE6}"/>
              </a:ext>
            </a:extLst>
          </p:cNvPr>
          <p:cNvCxnSpPr>
            <a:cxnSpLocks/>
          </p:cNvCxnSpPr>
          <p:nvPr/>
        </p:nvCxnSpPr>
        <p:spPr>
          <a:xfrm flipH="1">
            <a:off x="5829300" y="3429000"/>
            <a:ext cx="266700" cy="248542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3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85BE4-E118-10F2-1C3E-AE6E3CC0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D021228A-B480-3615-574C-86AF052468A9}"/>
              </a:ext>
            </a:extLst>
          </p:cNvPr>
          <p:cNvSpPr/>
          <p:nvPr/>
        </p:nvSpPr>
        <p:spPr>
          <a:xfrm>
            <a:off x="2616532" y="549918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90C48AF7-812C-A743-C032-275F41489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50F9BF10-6614-EFDA-2408-79E9EA03C84A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8E0C0E9-90D4-6EAC-429A-8DA2115ABFE7}"/>
              </a:ext>
            </a:extLst>
          </p:cNvPr>
          <p:cNvSpPr txBox="1"/>
          <p:nvPr/>
        </p:nvSpPr>
        <p:spPr>
          <a:xfrm>
            <a:off x="708413" y="938182"/>
            <a:ext cx="762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ESETTANULMÁNYOK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EF83B61-AF8A-E13E-2E36-A5A67D6FE139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34682AD8-F415-5D91-7E4A-0D15DC2BDB1C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7/25</a:t>
            </a:r>
          </a:p>
        </p:txBody>
      </p:sp>
      <p:graphicFrame>
        <p:nvGraphicFramePr>
          <p:cNvPr id="13" name="Táblázat 12">
            <a:extLst>
              <a:ext uri="{FF2B5EF4-FFF2-40B4-BE49-F238E27FC236}">
                <a16:creationId xmlns:a16="http://schemas.microsoft.com/office/drawing/2014/main" id="{0016B72F-B7EC-B9A3-CE87-607F28227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88666"/>
              </p:ext>
            </p:extLst>
          </p:nvPr>
        </p:nvGraphicFramePr>
        <p:xfrm>
          <a:off x="2994384" y="1519147"/>
          <a:ext cx="8128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568">
                  <a:extLst>
                    <a:ext uri="{9D8B030D-6E8A-4147-A177-3AD203B41FA5}">
                      <a16:colId xmlns:a16="http://schemas.microsoft.com/office/drawing/2014/main" val="2336340351"/>
                    </a:ext>
                  </a:extLst>
                </a:gridCol>
                <a:gridCol w="7277432">
                  <a:extLst>
                    <a:ext uri="{9D8B030D-6E8A-4147-A177-3AD203B41FA5}">
                      <a16:colId xmlns:a16="http://schemas.microsoft.com/office/drawing/2014/main" val="3989910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Helyszín/idő:</a:t>
                      </a:r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UK, 2009. szeptemberi összefoglaló több esetről; konkrét példák: </a:t>
                      </a:r>
                      <a:r>
                        <a:rPr lang="hu-HU" b="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Normanton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(West Yorkshire) és West </a:t>
                      </a:r>
                      <a:r>
                        <a:rPr lang="hu-HU" b="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Bromwich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hu-HU" b="0" u="sng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hu-HU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 történt: 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beszámoló szerint a hűtő “felrobbant”, ajtók/ablakok sérültek, jelentős kár.</a:t>
                      </a:r>
                      <a:endParaRPr lang="hu-HU" b="0" u="sng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hu-HU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Magyarázat</a:t>
                      </a:r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átállás R600a hűtőközegre; elméleti lehetőség, hogy szivárgás után a gáz begyullad pl. termosztát kapcsolási szikrájától.</a:t>
                      </a:r>
                      <a:endParaRPr lang="hu-HU" b="0" u="sng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683279"/>
                  </a:ext>
                </a:extLst>
              </a:tr>
            </a:tbl>
          </a:graphicData>
        </a:graphic>
      </p:graphicFrame>
      <p:sp>
        <p:nvSpPr>
          <p:cNvPr id="16" name="Szövegdoboz 15">
            <a:extLst>
              <a:ext uri="{FF2B5EF4-FFF2-40B4-BE49-F238E27FC236}">
                <a16:creationId xmlns:a16="http://schemas.microsoft.com/office/drawing/2014/main" id="{B6AFBD7C-FE0E-4D06-92B6-E0889756EC4B}"/>
              </a:ext>
            </a:extLst>
          </p:cNvPr>
          <p:cNvSpPr txBox="1"/>
          <p:nvPr/>
        </p:nvSpPr>
        <p:spPr>
          <a:xfrm>
            <a:off x="2605063" y="6294082"/>
            <a:ext cx="899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8288" algn="l"/>
              </a:tabLst>
            </a:pPr>
            <a:r>
              <a:rPr lang="hu-HU" sz="8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Isobutane Gas Suspected As The Cause Of Fridge Explosions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https://www.ukwhitegoods.co.uk/appliance-industry-news/41-news/2407-isobutane-gas-suspected-as-the-cause-of-fridge-explosions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algn="just">
              <a:tabLst>
                <a:tab pos="268288" algn="l"/>
              </a:tabLst>
            </a:pPr>
            <a:r>
              <a:rPr lang="hu-HU" sz="8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Propane Explosion In A German Refrigerated Warehouse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https://www.fluorocarbons.org/news/propane-explosion-in-a-german-refrigerated-warehouse/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graphicFrame>
        <p:nvGraphicFramePr>
          <p:cNvPr id="17" name="Táblázat 16">
            <a:extLst>
              <a:ext uri="{FF2B5EF4-FFF2-40B4-BE49-F238E27FC236}">
                <a16:creationId xmlns:a16="http://schemas.microsoft.com/office/drawing/2014/main" id="{E041CCA9-FF2F-1288-6FC1-8470F41D2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615057"/>
              </p:ext>
            </p:extLst>
          </p:nvPr>
        </p:nvGraphicFramePr>
        <p:xfrm>
          <a:off x="2994384" y="3437362"/>
          <a:ext cx="812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568">
                  <a:extLst>
                    <a:ext uri="{9D8B030D-6E8A-4147-A177-3AD203B41FA5}">
                      <a16:colId xmlns:a16="http://schemas.microsoft.com/office/drawing/2014/main" val="2336340351"/>
                    </a:ext>
                  </a:extLst>
                </a:gridCol>
                <a:gridCol w="7277432">
                  <a:extLst>
                    <a:ext uri="{9D8B030D-6E8A-4147-A177-3AD203B41FA5}">
                      <a16:colId xmlns:a16="http://schemas.microsoft.com/office/drawing/2014/main" val="3989910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Helyszín/idő:</a:t>
                      </a:r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Németország, 2019.</a:t>
                      </a:r>
                    </a:p>
                    <a:p>
                      <a:pPr algn="just"/>
                      <a:r>
                        <a:rPr lang="hu-HU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 történt: 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egy németországi hűtőházi hűtőberendezés karbantartása közben történt robbanás, ahol propán hűtőközeg (R-290) volt használatban. A robbanás 2 munkást súlyosan megégetett, további 6 személy megsérült. A halálos sérülés nem szerepel, de jelentős személyi sérülés történt.</a:t>
                      </a:r>
                    </a:p>
                    <a:p>
                      <a:pPr algn="just"/>
                      <a:r>
                        <a:rPr lang="hu-HU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Magyarázat</a:t>
                      </a:r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vizsgálat szerint helytelen karbantartás/eljárás volt a kiváltó ok, nem pedig csak statikus gázszivárgás.</a:t>
                      </a:r>
                      <a:endParaRPr lang="hu-HU" b="0" u="sng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683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87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2CBBA-C8E0-6F20-C36A-A7FDD79DF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3DB0FA1E-4EA7-79FE-25F1-18E2BF5113AA}"/>
              </a:ext>
            </a:extLst>
          </p:cNvPr>
          <p:cNvSpPr/>
          <p:nvPr/>
        </p:nvSpPr>
        <p:spPr>
          <a:xfrm>
            <a:off x="2616532" y="549918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F6B82AF8-7733-DD85-6636-05A50DBD4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6FEA3FFD-898A-08B1-660B-F8EEF2248453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1FA4755-A51E-DA96-B33A-5432E0FA8697}"/>
              </a:ext>
            </a:extLst>
          </p:cNvPr>
          <p:cNvSpPr txBox="1"/>
          <p:nvPr/>
        </p:nvSpPr>
        <p:spPr>
          <a:xfrm>
            <a:off x="708413" y="938182"/>
            <a:ext cx="762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ESETTANULMÁNYOK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A008C565-14A3-4514-1FF9-849D0328C5B1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E977468-63B8-FC36-7772-FBEE610CE345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8/25</a:t>
            </a:r>
          </a:p>
        </p:txBody>
      </p:sp>
      <p:graphicFrame>
        <p:nvGraphicFramePr>
          <p:cNvPr id="13" name="Táblázat 12">
            <a:extLst>
              <a:ext uri="{FF2B5EF4-FFF2-40B4-BE49-F238E27FC236}">
                <a16:creationId xmlns:a16="http://schemas.microsoft.com/office/drawing/2014/main" id="{A194416B-AB52-F17E-A499-D571B1BC7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924451"/>
              </p:ext>
            </p:extLst>
          </p:nvPr>
        </p:nvGraphicFramePr>
        <p:xfrm>
          <a:off x="2994384" y="1519147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568">
                  <a:extLst>
                    <a:ext uri="{9D8B030D-6E8A-4147-A177-3AD203B41FA5}">
                      <a16:colId xmlns:a16="http://schemas.microsoft.com/office/drawing/2014/main" val="2336340351"/>
                    </a:ext>
                  </a:extLst>
                </a:gridCol>
                <a:gridCol w="7277432">
                  <a:extLst>
                    <a:ext uri="{9D8B030D-6E8A-4147-A177-3AD203B41FA5}">
                      <a16:colId xmlns:a16="http://schemas.microsoft.com/office/drawing/2014/main" val="3989910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Helyszín/idő:</a:t>
                      </a:r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Michigan, USA, 2022.</a:t>
                      </a:r>
                    </a:p>
                    <a:p>
                      <a:pPr algn="just"/>
                      <a:r>
                        <a:rPr lang="hu-HU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 történt: 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egy HVAC szerelő súlyos sérüléseket szenvedett, mert R-22 hűtőközeg magas nyomással kezdett szivárogni/kitörni, miközben próbálta megállítani a szivárgást egy élelmiszerüzletben.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Magyarázat</a:t>
                      </a:r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</a:t>
                      </a:r>
                      <a:r>
                        <a:rPr lang="hu-HU" b="0" u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bíróság szerint a berendezés hibás volt, és a hiba miatt elszabadult hűtőközeg kémiai égési sérüléseket okozott, majd a dolgozó kezei nagy részét elveszítette.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683279"/>
                  </a:ext>
                </a:extLst>
              </a:tr>
            </a:tbl>
          </a:graphicData>
        </a:graphic>
      </p:graphicFrame>
      <p:sp>
        <p:nvSpPr>
          <p:cNvPr id="16" name="Szövegdoboz 15">
            <a:extLst>
              <a:ext uri="{FF2B5EF4-FFF2-40B4-BE49-F238E27FC236}">
                <a16:creationId xmlns:a16="http://schemas.microsoft.com/office/drawing/2014/main" id="{8CD34724-E7F1-B111-E27D-18A45E427A2C}"/>
              </a:ext>
            </a:extLst>
          </p:cNvPr>
          <p:cNvSpPr txBox="1"/>
          <p:nvPr/>
        </p:nvSpPr>
        <p:spPr>
          <a:xfrm>
            <a:off x="2605063" y="6294082"/>
            <a:ext cx="8991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8288" algn="l"/>
              </a:tabLst>
            </a:pPr>
            <a:r>
              <a:rPr lang="hu-HU" sz="8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HVAC Tech Loses Most of Hands in Explosion, Awarded $75 Million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https://www.achrnews.com/articles/164831-hvac-tech-loses-most-of-hands-in-explosion-awarded-75-million</a:t>
            </a:r>
            <a:endParaRPr lang="hu-HU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tabLst>
                <a:tab pos="268288" algn="l"/>
              </a:tabLst>
            </a:pPr>
            <a:r>
              <a:rPr lang="hu-HU" sz="8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4)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zh-CN" alt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冰箱爆炸致一死一伤！夏季用冰箱需格外警惕 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https://m.gmw.cn/toutiao/2023-07/15/content_1303440928.htm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graphicFrame>
        <p:nvGraphicFramePr>
          <p:cNvPr id="17" name="Táblázat 16">
            <a:extLst>
              <a:ext uri="{FF2B5EF4-FFF2-40B4-BE49-F238E27FC236}">
                <a16:creationId xmlns:a16="http://schemas.microsoft.com/office/drawing/2014/main" id="{E41A88C3-18E4-AA9E-13CB-0A880DE1E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128119"/>
              </p:ext>
            </p:extLst>
          </p:nvPr>
        </p:nvGraphicFramePr>
        <p:xfrm>
          <a:off x="2994384" y="3711682"/>
          <a:ext cx="812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568">
                  <a:extLst>
                    <a:ext uri="{9D8B030D-6E8A-4147-A177-3AD203B41FA5}">
                      <a16:colId xmlns:a16="http://schemas.microsoft.com/office/drawing/2014/main" val="2336340351"/>
                    </a:ext>
                  </a:extLst>
                </a:gridCol>
                <a:gridCol w="7277432">
                  <a:extLst>
                    <a:ext uri="{9D8B030D-6E8A-4147-A177-3AD203B41FA5}">
                      <a16:colId xmlns:a16="http://schemas.microsoft.com/office/drawing/2014/main" val="3989910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Helyszín/idő:</a:t>
                      </a:r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b="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Henan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tartomány, </a:t>
                      </a:r>
                      <a:r>
                        <a:rPr lang="hu-HU" b="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Xinyang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hu-HU" b="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Luoshan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megye, 2023.</a:t>
                      </a:r>
                    </a:p>
                    <a:p>
                      <a:pPr algn="just"/>
                      <a:r>
                        <a:rPr lang="hu-HU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 történt: 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egy “fagylaltot árusító” kisbolt pincéjében hűtőláda/hűtő robbant fel.</a:t>
                      </a:r>
                    </a:p>
                    <a:p>
                      <a:pPr algn="just"/>
                      <a:r>
                        <a:rPr lang="hu-HU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Magyarázat</a:t>
                      </a:r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kompresszor meghibásodás váltotta ki az eseményt (előzetes vizsgálat).</a:t>
                      </a:r>
                      <a:endParaRPr lang="hu-HU" b="0" u="sng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683279"/>
                  </a:ext>
                </a:extLst>
              </a:tr>
            </a:tbl>
          </a:graphicData>
        </a:graphic>
      </p:graphicFrame>
      <p:pic>
        <p:nvPicPr>
          <p:cNvPr id="5122" name="Picture 2" descr="冰箱爆炸致一死一伤！夏季用冰箱需格外警惕">
            <a:extLst>
              <a:ext uri="{FF2B5EF4-FFF2-40B4-BE49-F238E27FC236}">
                <a16:creationId xmlns:a16="http://schemas.microsoft.com/office/drawing/2014/main" id="{0D5EC4DA-181E-D6FD-7624-DA51AEAF1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" y="1904571"/>
            <a:ext cx="2421644" cy="27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1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917CC-1407-EC88-8BE7-D5A5A0A97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9D1A7787-3884-4C6D-5A62-131E1887E3B4}"/>
              </a:ext>
            </a:extLst>
          </p:cNvPr>
          <p:cNvSpPr/>
          <p:nvPr/>
        </p:nvSpPr>
        <p:spPr>
          <a:xfrm>
            <a:off x="2616532" y="549918"/>
            <a:ext cx="8883704" cy="575595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9ED814A-5734-020F-4188-78438D672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2" y="4953429"/>
            <a:ext cx="1198600" cy="135244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DDF7FF1E-D0AE-C214-A4DD-A28C8E65982D}"/>
              </a:ext>
            </a:extLst>
          </p:cNvPr>
          <p:cNvSpPr/>
          <p:nvPr/>
        </p:nvSpPr>
        <p:spPr>
          <a:xfrm>
            <a:off x="-2" y="857250"/>
            <a:ext cx="8280000" cy="56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606B99A-37C2-3AE5-DBD5-54F7AABCD9E1}"/>
              </a:ext>
            </a:extLst>
          </p:cNvPr>
          <p:cNvSpPr txBox="1"/>
          <p:nvPr/>
        </p:nvSpPr>
        <p:spPr>
          <a:xfrm>
            <a:off x="708413" y="938182"/>
            <a:ext cx="762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ESETTANULMÁNYOK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88B8D66C-AA5C-E4AA-9B59-8ABD2A755091}"/>
              </a:ext>
            </a:extLst>
          </p:cNvPr>
          <p:cNvSpPr/>
          <p:nvPr/>
        </p:nvSpPr>
        <p:spPr>
          <a:xfrm>
            <a:off x="11153775" y="5591175"/>
            <a:ext cx="1038225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1BE3F210-326B-2909-D363-8E8EAE957FB0}"/>
              </a:ext>
            </a:extLst>
          </p:cNvPr>
          <p:cNvSpPr txBox="1"/>
          <p:nvPr/>
        </p:nvSpPr>
        <p:spPr>
          <a:xfrm>
            <a:off x="11265761" y="5664785"/>
            <a:ext cx="65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9/25</a:t>
            </a:r>
          </a:p>
        </p:txBody>
      </p:sp>
      <p:graphicFrame>
        <p:nvGraphicFramePr>
          <p:cNvPr id="13" name="Táblázat 12">
            <a:extLst>
              <a:ext uri="{FF2B5EF4-FFF2-40B4-BE49-F238E27FC236}">
                <a16:creationId xmlns:a16="http://schemas.microsoft.com/office/drawing/2014/main" id="{EA4FF583-F13F-2F1C-304E-2C8459C6C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534970"/>
              </p:ext>
            </p:extLst>
          </p:nvPr>
        </p:nvGraphicFramePr>
        <p:xfrm>
          <a:off x="2994384" y="1519147"/>
          <a:ext cx="8128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568">
                  <a:extLst>
                    <a:ext uri="{9D8B030D-6E8A-4147-A177-3AD203B41FA5}">
                      <a16:colId xmlns:a16="http://schemas.microsoft.com/office/drawing/2014/main" val="2336340351"/>
                    </a:ext>
                  </a:extLst>
                </a:gridCol>
                <a:gridCol w="7277432">
                  <a:extLst>
                    <a:ext uri="{9D8B030D-6E8A-4147-A177-3AD203B41FA5}">
                      <a16:colId xmlns:a16="http://schemas.microsoft.com/office/drawing/2014/main" val="3989910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Helyszín/idő:</a:t>
                      </a:r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Hong kong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Chevalier restaurant, 2013.</a:t>
                      </a:r>
                      <a:endParaRPr lang="hu-HU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hu-HU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 történt: </a:t>
                      </a:r>
                      <a:r>
                        <a:rPr lang="hu-HU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javítás közben két robbanást hallottak, ablakok kitörtek.</a:t>
                      </a:r>
                    </a:p>
                    <a:p>
                      <a:pPr algn="just"/>
                      <a:r>
                        <a:rPr lang="hu-HU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Magyarázat</a:t>
                      </a:r>
                      <a:r>
                        <a:rPr lang="hu-HU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</a:t>
                      </a:r>
                      <a:r>
                        <a:rPr lang="hu-HU" b="0" u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szerelő gyúlékony hűtőközeget fejtett le nem újratölthető, nem erre való palackba.</a:t>
                      </a:r>
                    </a:p>
                    <a:p>
                      <a:pPr algn="just"/>
                      <a:endParaRPr lang="hu-HU" b="0" u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endParaRPr lang="hu-HU" b="0" u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endParaRPr lang="hu-HU" b="0" u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hu-HU" b="1" u="none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Karbantartásnál vagy szerelésnél a “kis mennyiség” is kritikus lehet rossz eljárással!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683279"/>
                  </a:ext>
                </a:extLst>
              </a:tr>
            </a:tbl>
          </a:graphicData>
        </a:graphic>
      </p:graphicFrame>
      <p:sp>
        <p:nvSpPr>
          <p:cNvPr id="16" name="Szövegdoboz 15">
            <a:extLst>
              <a:ext uri="{FF2B5EF4-FFF2-40B4-BE49-F238E27FC236}">
                <a16:creationId xmlns:a16="http://schemas.microsoft.com/office/drawing/2014/main" id="{8D71F850-4ADB-297E-02D6-1C82F7D79A2C}"/>
              </a:ext>
            </a:extLst>
          </p:cNvPr>
          <p:cNvSpPr txBox="1"/>
          <p:nvPr/>
        </p:nvSpPr>
        <p:spPr>
          <a:xfrm>
            <a:off x="2605063" y="6294082"/>
            <a:ext cx="89915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8288" algn="l"/>
              </a:tabLst>
            </a:pPr>
            <a:r>
              <a:rPr lang="hu-HU" sz="8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5)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demanded after hydrocarbon explosion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https://www.coolingpost.com/world-news/action-demanded-after-hydrocarbon-explosion/</a:t>
            </a:r>
            <a:r>
              <a:rPr lang="hu-HU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317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5276</TotalTime>
  <Words>3206</Words>
  <Application>Microsoft Office PowerPoint</Application>
  <PresentationFormat>Szélesvásznú</PresentationFormat>
  <Paragraphs>337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Century</vt:lpstr>
      <vt:lpstr>Open Sans</vt:lpstr>
      <vt:lpstr>Open Sans ExtraBold</vt:lpstr>
      <vt:lpstr>Open Sans SemiBold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Kerekes Zoltán (RB Ellenőrző Szervezet Kft.)</dc:creator>
  <cp:lastModifiedBy>Levente Tugyi</cp:lastModifiedBy>
  <cp:revision>212</cp:revision>
  <dcterms:created xsi:type="dcterms:W3CDTF">2019-03-12T13:04:59Z</dcterms:created>
  <dcterms:modified xsi:type="dcterms:W3CDTF">2026-03-18T10:31:56Z</dcterms:modified>
</cp:coreProperties>
</file>