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256" r:id="rId2"/>
    <p:sldId id="442" r:id="rId3"/>
    <p:sldId id="460" r:id="rId4"/>
    <p:sldId id="464" r:id="rId5"/>
    <p:sldId id="462" r:id="rId6"/>
    <p:sldId id="465" r:id="rId7"/>
    <p:sldId id="443" r:id="rId8"/>
    <p:sldId id="468" r:id="rId9"/>
    <p:sldId id="444" r:id="rId10"/>
    <p:sldId id="445" r:id="rId11"/>
    <p:sldId id="447" r:id="rId12"/>
    <p:sldId id="448" r:id="rId13"/>
    <p:sldId id="449" r:id="rId14"/>
    <p:sldId id="470" r:id="rId15"/>
    <p:sldId id="472" r:id="rId16"/>
    <p:sldId id="417" r:id="rId17"/>
    <p:sldId id="473" r:id="rId18"/>
    <p:sldId id="474" r:id="rId19"/>
    <p:sldId id="475" r:id="rId20"/>
    <p:sldId id="476" r:id="rId21"/>
    <p:sldId id="477" r:id="rId22"/>
    <p:sldId id="440" r:id="rId23"/>
    <p:sldId id="551" r:id="rId24"/>
    <p:sldId id="566" r:id="rId25"/>
    <p:sldId id="567" r:id="rId26"/>
    <p:sldId id="569" r:id="rId27"/>
    <p:sldId id="570" r:id="rId28"/>
    <p:sldId id="565" r:id="rId29"/>
    <p:sldId id="571" r:id="rId30"/>
    <p:sldId id="426" r:id="rId31"/>
    <p:sldId id="479" r:id="rId32"/>
    <p:sldId id="481" r:id="rId33"/>
    <p:sldId id="480" r:id="rId34"/>
    <p:sldId id="482" r:id="rId35"/>
    <p:sldId id="483" r:id="rId36"/>
    <p:sldId id="484" r:id="rId37"/>
    <p:sldId id="485" r:id="rId38"/>
    <p:sldId id="486" r:id="rId39"/>
    <p:sldId id="487" r:id="rId40"/>
    <p:sldId id="489" r:id="rId41"/>
    <p:sldId id="488" r:id="rId42"/>
    <p:sldId id="493" r:id="rId43"/>
    <p:sldId id="491" r:id="rId44"/>
    <p:sldId id="497" r:id="rId45"/>
    <p:sldId id="495" r:id="rId46"/>
    <p:sldId id="498" r:id="rId47"/>
    <p:sldId id="496" r:id="rId48"/>
    <p:sldId id="338" r:id="rId49"/>
  </p:sldIdLst>
  <p:sldSz cx="18288000" cy="10287000"/>
  <p:notesSz cx="6858000" cy="9144000"/>
  <p:embeddedFontLst>
    <p:embeddedFont>
      <p:font typeface="Franklin Gothic Demi Cond" panose="020B0706030402020204" pitchFamily="34" charset="0"/>
      <p:regular r:id="rId51"/>
    </p:embeddedFont>
    <p:embeddedFont>
      <p:font typeface="Franklin Gothic Medium Cond" panose="020B0606030402020204" pitchFamily="34" charset="0"/>
      <p:regular r:id="rId52"/>
    </p:embeddedFont>
    <p:embeddedFont>
      <p:font typeface="Lato" panose="020F0502020204030203" pitchFamily="34" charset="0"/>
      <p:regular r:id="rId53"/>
      <p:bold r:id="rId54"/>
      <p:italic r:id="rId55"/>
      <p:boldItalic r:id="rId56"/>
    </p:embeddedFont>
    <p:embeddedFont>
      <p:font typeface="Lato Bold" panose="020F0502020204030203" charset="0"/>
      <p:regular r:id="rId57"/>
    </p:embeddedFont>
    <p:embeddedFont>
      <p:font typeface="Segoe UI" panose="020B0502040204020203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5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2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9141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7397" autoAdjust="0"/>
  </p:normalViewPr>
  <p:slideViewPr>
    <p:cSldViewPr>
      <p:cViewPr varScale="1">
        <p:scale>
          <a:sx n="48" d="100"/>
          <a:sy n="48" d="100"/>
        </p:scale>
        <p:origin x="9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A34E-029B-4E64-A71B-EAC5176F4167}" type="datetimeFigureOut">
              <a:rPr lang="hu-HU" smtClean="0"/>
              <a:pPr/>
              <a:t>2025. 05. 05.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E6749-D26A-49FE-9288-27675A032B9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957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5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2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E6749-D26A-49FE-9288-27675A032B95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035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8022-2B66-4C3B-913E-DF7D5DD0D66A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69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E6749-D26A-49FE-9288-27675A032B95}" type="slidenum">
              <a:rPr lang="hu-HU" smtClean="0"/>
              <a:pPr/>
              <a:t>48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402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19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19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19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19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197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197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197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8D92-5894-48D1-9FCE-755EBDE46A04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989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91" indent="0">
              <a:buNone/>
              <a:defRPr sz="1700" b="1"/>
            </a:lvl4pPr>
            <a:lvl5pPr marL="1828251" indent="0">
              <a:buNone/>
              <a:defRPr sz="1700" b="1"/>
            </a:lvl5pPr>
            <a:lvl6pPr marL="2285316" indent="0">
              <a:buNone/>
              <a:defRPr sz="1700" b="1"/>
            </a:lvl6pPr>
            <a:lvl7pPr marL="2742377" indent="0">
              <a:buNone/>
              <a:defRPr sz="1700" b="1"/>
            </a:lvl7pPr>
            <a:lvl8pPr marL="3199442" indent="0">
              <a:buNone/>
              <a:defRPr sz="1700" b="1"/>
            </a:lvl8pPr>
            <a:lvl9pPr marL="365650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91" indent="0">
              <a:buNone/>
              <a:defRPr sz="1700" b="1"/>
            </a:lvl4pPr>
            <a:lvl5pPr marL="1828251" indent="0">
              <a:buNone/>
              <a:defRPr sz="1700" b="1"/>
            </a:lvl5pPr>
            <a:lvl6pPr marL="2285316" indent="0">
              <a:buNone/>
              <a:defRPr sz="1700" b="1"/>
            </a:lvl6pPr>
            <a:lvl7pPr marL="2742377" indent="0">
              <a:buNone/>
              <a:defRPr sz="1700" b="1"/>
            </a:lvl7pPr>
            <a:lvl8pPr marL="3199442" indent="0">
              <a:buNone/>
              <a:defRPr sz="1700" b="1"/>
            </a:lvl8pPr>
            <a:lvl9pPr marL="365650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26" indent="0">
              <a:buNone/>
              <a:defRPr sz="1100"/>
            </a:lvl3pPr>
            <a:lvl4pPr marL="1371191" indent="0">
              <a:buNone/>
              <a:defRPr sz="900"/>
            </a:lvl4pPr>
            <a:lvl5pPr marL="1828251" indent="0">
              <a:buNone/>
              <a:defRPr sz="900"/>
            </a:lvl5pPr>
            <a:lvl6pPr marL="2285316" indent="0">
              <a:buNone/>
              <a:defRPr sz="900"/>
            </a:lvl6pPr>
            <a:lvl7pPr marL="2742377" indent="0">
              <a:buNone/>
              <a:defRPr sz="900"/>
            </a:lvl7pPr>
            <a:lvl8pPr marL="3199442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5" indent="0">
              <a:buNone/>
              <a:defRPr sz="2900"/>
            </a:lvl2pPr>
            <a:lvl3pPr marL="914126" indent="0">
              <a:buNone/>
              <a:defRPr sz="2400"/>
            </a:lvl3pPr>
            <a:lvl4pPr marL="1371191" indent="0">
              <a:buNone/>
              <a:defRPr sz="2000"/>
            </a:lvl4pPr>
            <a:lvl5pPr marL="1828251" indent="0">
              <a:buNone/>
              <a:defRPr sz="2000"/>
            </a:lvl5pPr>
            <a:lvl6pPr marL="2285316" indent="0">
              <a:buNone/>
              <a:defRPr sz="2000"/>
            </a:lvl6pPr>
            <a:lvl7pPr marL="2742377" indent="0">
              <a:buNone/>
              <a:defRPr sz="2000"/>
            </a:lvl7pPr>
            <a:lvl8pPr marL="3199442" indent="0">
              <a:buNone/>
              <a:defRPr sz="2000"/>
            </a:lvl8pPr>
            <a:lvl9pPr marL="365650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26" indent="0">
              <a:buNone/>
              <a:defRPr sz="1100"/>
            </a:lvl3pPr>
            <a:lvl4pPr marL="1371191" indent="0">
              <a:buNone/>
              <a:defRPr sz="900"/>
            </a:lvl4pPr>
            <a:lvl5pPr marL="1828251" indent="0">
              <a:buNone/>
              <a:defRPr sz="900"/>
            </a:lvl5pPr>
            <a:lvl6pPr marL="2285316" indent="0">
              <a:buNone/>
              <a:defRPr sz="900"/>
            </a:lvl6pPr>
            <a:lvl7pPr marL="2742377" indent="0">
              <a:buNone/>
              <a:defRPr sz="900"/>
            </a:lvl7pPr>
            <a:lvl8pPr marL="3199442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3" tIns="45707" rIns="91413" bIns="4570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5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8" indent="-228533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2" indent="-228533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4" indent="-228533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33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3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3" indent="-228533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5" indent="-228533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hyperlink" Target="mailto:minta.marta@baranya.gov.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572994" y="9248775"/>
            <a:ext cx="15800606" cy="0"/>
          </a:xfrm>
          <a:prstGeom prst="line">
            <a:avLst/>
          </a:prstGeom>
          <a:ln w="9525" cap="flat">
            <a:solidFill>
              <a:srgbClr val="1132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-301317" y="0"/>
            <a:ext cx="602633" cy="10286998"/>
          </a:xfrm>
          <a:custGeom>
            <a:avLst/>
            <a:gdLst/>
            <a:ahLst/>
            <a:cxnLst/>
            <a:rect l="l" t="t" r="r" b="b"/>
            <a:pathLst>
              <a:path w="158718" h="2785119">
                <a:moveTo>
                  <a:pt x="0" y="0"/>
                </a:moveTo>
                <a:lnTo>
                  <a:pt x="158718" y="0"/>
                </a:lnTo>
                <a:lnTo>
                  <a:pt x="158718" y="2785119"/>
                </a:lnTo>
                <a:lnTo>
                  <a:pt x="0" y="278511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781282" y="1310672"/>
            <a:ext cx="1043038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u-HU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Változások a munkavédelmet érintő jogszabályokban</a:t>
            </a:r>
          </a:p>
          <a:p>
            <a:pPr algn="ctr"/>
            <a:endParaRPr lang="hu-H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909" y="4330577"/>
            <a:ext cx="724565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1"/>
              </a:lnSpc>
            </a:pPr>
            <a:endParaRPr lang="en-US" sz="3800" dirty="0">
              <a:solidFill>
                <a:srgbClr val="11324D"/>
              </a:solidFill>
              <a:latin typeface="Lato Bold"/>
            </a:endParaRPr>
          </a:p>
          <a:p>
            <a:pPr>
              <a:lnSpc>
                <a:spcPts val="3951"/>
              </a:lnSpc>
            </a:pPr>
            <a:endParaRPr lang="en-US" sz="3800" dirty="0">
              <a:solidFill>
                <a:srgbClr val="11324D"/>
              </a:solidFill>
              <a:latin typeface="La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91800" y="7523786"/>
            <a:ext cx="724565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8"/>
              </a:lnSpc>
            </a:pPr>
            <a:endParaRPr lang="hu-HU" sz="2600" dirty="0">
              <a:solidFill>
                <a:srgbClr val="11324D"/>
              </a:solidFill>
              <a:latin typeface="Lato Bold"/>
            </a:endParaRPr>
          </a:p>
          <a:p>
            <a:pPr algn="ctr">
              <a:lnSpc>
                <a:spcPts val="3498"/>
              </a:lnSpc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Lato Bold"/>
              </a:rPr>
              <a:t>Foglalkoztatási, Foglalkoztatás-felügyeleti és Munkavédelmi Főosztály</a:t>
            </a:r>
            <a:endParaRPr lang="en-US" sz="2600" dirty="0">
              <a:solidFill>
                <a:schemeClr val="accent3">
                  <a:lumMod val="50000"/>
                </a:schemeClr>
              </a:solidFill>
              <a:latin typeface="La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93774" y="7653291"/>
            <a:ext cx="1835777" cy="36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endParaRPr lang="en-US" sz="2000" dirty="0">
              <a:solidFill>
                <a:srgbClr val="11324D"/>
              </a:solidFill>
              <a:latin typeface="Lato Bold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9" r="30847"/>
          <a:stretch/>
        </p:blipFill>
        <p:spPr>
          <a:xfrm>
            <a:off x="12954001" y="626485"/>
            <a:ext cx="4613556" cy="307570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96800" y="495300"/>
            <a:ext cx="510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zövegdoboz 17"/>
          <p:cNvSpPr txBox="1"/>
          <p:nvPr/>
        </p:nvSpPr>
        <p:spPr>
          <a:xfrm>
            <a:off x="10134600" y="6438900"/>
            <a:ext cx="693420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hu-HU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Előadó:                       Szabó Mihály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hu-HU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munkavédelmi szakügyintéző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hu-HU" sz="2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címzetes egyetemi docens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55663" y="2701766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14400" y="723900"/>
            <a:ext cx="16992601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Jelentős változás</a:t>
            </a:r>
          </a:p>
          <a:p>
            <a:pPr algn="ctr"/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273/2011. (XII. 20.) Korm. Rendelet. 6.</a:t>
            </a:r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 </a:t>
            </a:r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§</a:t>
            </a:r>
          </a:p>
          <a:p>
            <a:pPr algn="ctr"/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25/2024. (II. 14.) Korm. Rendelet 5. § </a:t>
            </a:r>
            <a:r>
              <a:rPr lang="hu-HU" sz="36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  </a:t>
            </a:r>
          </a:p>
          <a:p>
            <a:endParaRPr lang="hu-HU" sz="4200" dirty="0">
              <a:solidFill>
                <a:srgbClr val="1F466D"/>
              </a:solidFill>
            </a:endParaRPr>
          </a:p>
          <a:p>
            <a:r>
              <a:rPr lang="hu-HU" sz="4200" dirty="0">
                <a:solidFill>
                  <a:srgbClr val="1F466D"/>
                </a:solidFill>
              </a:rPr>
              <a:t>(3) Ha munkáltató mulasztása miatt</a:t>
            </a:r>
          </a:p>
          <a:p>
            <a:pPr marL="1798638" indent="-539750">
              <a:spcBef>
                <a:spcPts val="900"/>
              </a:spcBef>
            </a:pPr>
            <a:r>
              <a:rPr lang="hu-HU" sz="4200" dirty="0">
                <a:solidFill>
                  <a:srgbClr val="1F466D"/>
                </a:solidFill>
              </a:rPr>
              <a:t>a) </a:t>
            </a:r>
            <a:r>
              <a:rPr lang="hu-HU" sz="4200" strike="sngStrike" dirty="0">
                <a:solidFill>
                  <a:srgbClr val="1F466D"/>
                </a:solidFill>
              </a:rPr>
              <a:t>fokozott expozíció következett be, 1,2-szeresére;</a:t>
            </a:r>
          </a:p>
          <a:p>
            <a:pPr marL="1798638" indent="-539750">
              <a:spcBef>
                <a:spcPts val="900"/>
              </a:spcBef>
            </a:pPr>
            <a:r>
              <a:rPr lang="hu-HU" sz="4200" strike="sngStrike" dirty="0">
                <a:solidFill>
                  <a:srgbClr val="1F466D"/>
                </a:solidFill>
              </a:rPr>
              <a:t>b)</a:t>
            </a:r>
            <a:r>
              <a:rPr lang="hu-HU" sz="4200" dirty="0">
                <a:solidFill>
                  <a:srgbClr val="1F466D"/>
                </a:solidFill>
              </a:rPr>
              <a:t> a)munkabaleset vagy egészségkárosodás következett be,                 </a:t>
            </a:r>
            <a:r>
              <a:rPr lang="hu-HU" sz="4200" strike="sngStrike" dirty="0">
                <a:solidFill>
                  <a:srgbClr val="1F466D"/>
                </a:solidFill>
              </a:rPr>
              <a:t>1,5-szörösére;</a:t>
            </a:r>
            <a:r>
              <a:rPr lang="hu-HU" sz="4200" dirty="0">
                <a:solidFill>
                  <a:srgbClr val="1F466D"/>
                </a:solidFill>
              </a:rPr>
              <a:t> </a:t>
            </a:r>
            <a:r>
              <a:rPr lang="hu-HU" sz="4200" b="1" dirty="0">
                <a:solidFill>
                  <a:srgbClr val="FF0000"/>
                </a:solidFill>
              </a:rPr>
              <a:t>3-szorosára;</a:t>
            </a:r>
            <a:endParaRPr lang="hu-HU" sz="4200" b="1" dirty="0">
              <a:solidFill>
                <a:srgbClr val="1F466D"/>
              </a:solidFill>
            </a:endParaRPr>
          </a:p>
          <a:p>
            <a:pPr marL="1798638" indent="-539750">
              <a:spcBef>
                <a:spcPts val="900"/>
              </a:spcBef>
            </a:pPr>
            <a:r>
              <a:rPr lang="hu-HU" sz="4200" strike="sngStrike" dirty="0">
                <a:solidFill>
                  <a:srgbClr val="1F466D"/>
                </a:solidFill>
              </a:rPr>
              <a:t>c)</a:t>
            </a:r>
            <a:r>
              <a:rPr lang="hu-HU" sz="4200" dirty="0">
                <a:solidFill>
                  <a:srgbClr val="1F466D"/>
                </a:solidFill>
              </a:rPr>
              <a:t> b) súlyos munkabaleset – kivéve halálos munkabaleset – következett be, </a:t>
            </a:r>
            <a:r>
              <a:rPr lang="hu-HU" sz="4200" strike="sngStrike" dirty="0">
                <a:solidFill>
                  <a:srgbClr val="1F466D"/>
                </a:solidFill>
              </a:rPr>
              <a:t>3-szorosára; </a:t>
            </a:r>
            <a:r>
              <a:rPr lang="hu-HU" sz="4200" b="1" dirty="0">
                <a:solidFill>
                  <a:srgbClr val="FF0000"/>
                </a:solidFill>
              </a:rPr>
              <a:t>10-szeresére;</a:t>
            </a:r>
            <a:endParaRPr lang="hu-HU" sz="4200" b="1" strike="sngStrike" dirty="0">
              <a:solidFill>
                <a:srgbClr val="1F466D"/>
              </a:solidFill>
            </a:endParaRPr>
          </a:p>
          <a:p>
            <a:pPr marL="1798638" indent="-539750">
              <a:spcBef>
                <a:spcPts val="900"/>
              </a:spcBef>
            </a:pPr>
            <a:r>
              <a:rPr lang="hu-HU" sz="4200" strike="sngStrike" dirty="0">
                <a:solidFill>
                  <a:srgbClr val="1F466D"/>
                </a:solidFill>
              </a:rPr>
              <a:t>d)</a:t>
            </a:r>
            <a:r>
              <a:rPr lang="hu-HU" sz="4200" dirty="0">
                <a:solidFill>
                  <a:srgbClr val="1F466D"/>
                </a:solidFill>
              </a:rPr>
              <a:t> c) halálos munkabaleset következett be, </a:t>
            </a:r>
            <a:r>
              <a:rPr lang="hu-HU" sz="4200" strike="sngStrike" dirty="0">
                <a:solidFill>
                  <a:srgbClr val="1F466D"/>
                </a:solidFill>
              </a:rPr>
              <a:t>10-szeresére</a:t>
            </a:r>
            <a:r>
              <a:rPr lang="hu-HU" sz="4200" dirty="0">
                <a:solidFill>
                  <a:srgbClr val="1F466D"/>
                </a:solidFill>
              </a:rPr>
              <a:t> </a:t>
            </a:r>
            <a:r>
              <a:rPr lang="hu-HU" sz="4200" b="1" dirty="0">
                <a:solidFill>
                  <a:srgbClr val="FF0000"/>
                </a:solidFill>
              </a:rPr>
              <a:t>20-szorosára</a:t>
            </a:r>
            <a:endParaRPr lang="hu-HU" sz="4200" b="1" dirty="0">
              <a:solidFill>
                <a:srgbClr val="1F466D"/>
              </a:solidFill>
            </a:endParaRPr>
          </a:p>
          <a:p>
            <a:pPr marL="989013" indent="-360363"/>
            <a:r>
              <a:rPr lang="hu-HU" sz="4200" dirty="0">
                <a:solidFill>
                  <a:srgbClr val="1F466D"/>
                </a:solidFill>
              </a:rPr>
              <a:t>emeli meg a munkavédelmi hatóság a munkavédelmi bírság mértékét.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D7A66F8-62F5-EDF1-CAC7-76C5F53A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" y="-33103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55663" y="2701766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90600" y="529911"/>
            <a:ext cx="16840199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Jelentős változás</a:t>
            </a:r>
          </a:p>
          <a:p>
            <a:pPr algn="ctr"/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273/2011. (XII. 20.) Korm. Rendelet. 6.</a:t>
            </a:r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 </a:t>
            </a:r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§</a:t>
            </a:r>
          </a:p>
          <a:p>
            <a:pPr algn="ctr"/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25/2024. (II. 14.) Korm. Rendelet 5. §  </a:t>
            </a:r>
          </a:p>
          <a:p>
            <a:pPr algn="just"/>
            <a:endParaRPr lang="hu-HU" sz="4200" dirty="0">
              <a:solidFill>
                <a:srgbClr val="002060"/>
              </a:solidFill>
            </a:endParaRPr>
          </a:p>
          <a:p>
            <a:pPr marL="630238" indent="-630238" algn="just"/>
            <a:r>
              <a:rPr lang="hu-HU" sz="4200" dirty="0">
                <a:solidFill>
                  <a:srgbClr val="002060"/>
                </a:solidFill>
              </a:rPr>
              <a:t>(4) Ha a munkavédelmi hatóság korábbi hatósági eljárása során feltárt súlyos veszélyeztetés miatt a munkáltatóval szemben véglegesen munkavédelmi bírságot szabott ki a hatósági ellenőrzést megelőző </a:t>
            </a:r>
            <a:r>
              <a:rPr lang="hu-HU" sz="4200" strike="sngStrike" dirty="0">
                <a:solidFill>
                  <a:srgbClr val="002060"/>
                </a:solidFill>
              </a:rPr>
              <a:t>két</a:t>
            </a:r>
            <a:r>
              <a:rPr lang="hu-HU" sz="4200" dirty="0">
                <a:solidFill>
                  <a:srgbClr val="002060"/>
                </a:solidFill>
              </a:rPr>
              <a:t> </a:t>
            </a:r>
            <a:r>
              <a:rPr lang="hu-HU" sz="4200" b="1" dirty="0">
                <a:solidFill>
                  <a:srgbClr val="FF0000"/>
                </a:solidFill>
              </a:rPr>
              <a:t>három</a:t>
            </a:r>
            <a:r>
              <a:rPr lang="hu-HU" sz="4200" dirty="0">
                <a:solidFill>
                  <a:srgbClr val="FF0000"/>
                </a:solidFill>
              </a:rPr>
              <a:t> </a:t>
            </a:r>
            <a:r>
              <a:rPr lang="hu-HU" sz="4200" dirty="0">
                <a:solidFill>
                  <a:srgbClr val="002060"/>
                </a:solidFill>
              </a:rPr>
              <a:t>éven belül </a:t>
            </a:r>
            <a:r>
              <a:rPr lang="hu-HU" sz="4200" dirty="0">
                <a:solidFill>
                  <a:srgbClr val="FF0000"/>
                </a:solidFill>
              </a:rPr>
              <a:t>egy alkalommal</a:t>
            </a:r>
            <a:r>
              <a:rPr lang="hu-HU" sz="4200" dirty="0">
                <a:solidFill>
                  <a:srgbClr val="20476E"/>
                </a:solidFill>
              </a:rPr>
              <a:t>, </a:t>
            </a:r>
            <a:r>
              <a:rPr lang="hu-HU" sz="4200" dirty="0">
                <a:solidFill>
                  <a:srgbClr val="002060"/>
                </a:solidFill>
              </a:rPr>
              <a:t>akkor a munkavédelmi bírság mértékét 1,5-szörösére emeli meg.</a:t>
            </a:r>
          </a:p>
          <a:p>
            <a:pPr marL="630238" algn="just">
              <a:tabLst>
                <a:tab pos="630238" algn="l"/>
              </a:tabLst>
            </a:pPr>
            <a:r>
              <a:rPr lang="hu-HU" sz="4200" dirty="0">
                <a:solidFill>
                  <a:srgbClr val="FF0000"/>
                </a:solidFill>
              </a:rPr>
              <a:t>Minden további, három éven belül végleges döntésben kiszabott munkavédelmi bírság esetén az ismétlődő jogsértés miatt, ezen bekezdés szerint </a:t>
            </a:r>
            <a:r>
              <a:rPr lang="hu-HU" sz="4200" b="1" dirty="0">
                <a:solidFill>
                  <a:srgbClr val="FF0000"/>
                </a:solidFill>
              </a:rPr>
              <a:t>a legutóbb alkalmazott szorzó bírságonként megduplázódik. </a:t>
            </a:r>
          </a:p>
          <a:p>
            <a:pPr marL="630238" algn="just">
              <a:tabLst>
                <a:tab pos="630238" algn="l"/>
              </a:tabLst>
            </a:pPr>
            <a:r>
              <a:rPr lang="hu-HU" sz="4200" i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(második bírság esetében 3-szorosára, három bírság esetében 6-szorosára, majd 12-szeresére, illetve 24-szeresére emelkedik.)</a:t>
            </a:r>
            <a:endParaRPr lang="hu-HU" sz="4800" i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9134972-94BB-3B25-BD84-C25371BE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17" y="-15615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55663" y="2701766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601239" y="800100"/>
            <a:ext cx="15374981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Jelentős változás</a:t>
            </a:r>
          </a:p>
          <a:p>
            <a:pPr algn="ctr"/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273/2011. (XII. 20.) Korm. Rendelet. 6 §</a:t>
            </a:r>
          </a:p>
          <a:p>
            <a:pPr algn="ctr"/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25/2024. (II. 14.) Korm. Rendelet 5. §</a:t>
            </a:r>
            <a:endParaRPr lang="hu-HU" sz="4800" b="1" spc="-2" dirty="0">
              <a:solidFill>
                <a:srgbClr val="FF0000"/>
              </a:solidFill>
              <a:ea typeface="+mj-ea"/>
              <a:cs typeface="Segoe UI" panose="020B0502040204020203" pitchFamily="34" charset="0"/>
            </a:endParaRPr>
          </a:p>
          <a:p>
            <a:pPr marL="630238" indent="-630238" algn="just"/>
            <a:r>
              <a:rPr lang="hu-HU" sz="4200" dirty="0">
                <a:solidFill>
                  <a:srgbClr val="002060"/>
                </a:solidFill>
              </a:rPr>
              <a:t>(5) A kis- és középvállalkozásokról, fejlődésük támogatásáról szóló törvény szerinti mikro-, kis</a:t>
            </a:r>
            <a:r>
              <a:rPr lang="hu-HU" sz="4200" strike="sngStrike" dirty="0">
                <a:solidFill>
                  <a:srgbClr val="002060"/>
                </a:solidFill>
              </a:rPr>
              <a:t>- és közép</a:t>
            </a:r>
            <a:r>
              <a:rPr lang="hu-HU" sz="4200" dirty="0">
                <a:solidFill>
                  <a:srgbClr val="002060"/>
                </a:solidFill>
              </a:rPr>
              <a:t>vállalkozás vagy természetes személy munkáltató munkavédelmi normasértése esetén a munkavédelmi bírság mértéke </a:t>
            </a:r>
            <a:r>
              <a:rPr lang="hu-HU" sz="4200" b="1" dirty="0">
                <a:solidFill>
                  <a:srgbClr val="002060"/>
                </a:solidFill>
              </a:rPr>
              <a:t>0,8-szorosára</a:t>
            </a:r>
            <a:r>
              <a:rPr lang="hu-HU" sz="4200" dirty="0">
                <a:solidFill>
                  <a:srgbClr val="002060"/>
                </a:solidFill>
              </a:rPr>
              <a:t> csökken, és legfeljebb </a:t>
            </a:r>
            <a:r>
              <a:rPr lang="hu-HU" sz="4200" b="1" dirty="0">
                <a:solidFill>
                  <a:srgbClr val="002060"/>
                </a:solidFill>
              </a:rPr>
              <a:t>25 millió forintig </a:t>
            </a:r>
            <a:r>
              <a:rPr lang="hu-HU" sz="4200" dirty="0">
                <a:solidFill>
                  <a:srgbClr val="002060"/>
                </a:solidFill>
              </a:rPr>
              <a:t>terjedhet;</a:t>
            </a:r>
          </a:p>
          <a:p>
            <a:pPr marL="630238" algn="just"/>
            <a:r>
              <a:rPr lang="hu-HU" sz="4200" dirty="0">
                <a:solidFill>
                  <a:srgbClr val="FF0000"/>
                </a:solidFill>
              </a:rPr>
              <a:t>Középvállalkozás munkáltató munkavédelmi normasértése esetén a munkavédelmi bírság mértéke </a:t>
            </a:r>
            <a:r>
              <a:rPr lang="hu-HU" sz="4200" b="1" dirty="0">
                <a:solidFill>
                  <a:srgbClr val="FF0000"/>
                </a:solidFill>
              </a:rPr>
              <a:t>0,9-szeresére</a:t>
            </a:r>
            <a:r>
              <a:rPr lang="hu-HU" sz="4200" dirty="0">
                <a:solidFill>
                  <a:srgbClr val="FF0000"/>
                </a:solidFill>
              </a:rPr>
              <a:t> csökken, és legfeljebb </a:t>
            </a:r>
            <a:r>
              <a:rPr lang="hu-HU" sz="4200" b="1" dirty="0">
                <a:solidFill>
                  <a:srgbClr val="FF0000"/>
                </a:solidFill>
              </a:rPr>
              <a:t>50 millió forintig </a:t>
            </a:r>
            <a:r>
              <a:rPr lang="hu-HU" sz="4200" dirty="0">
                <a:solidFill>
                  <a:srgbClr val="FF0000"/>
                </a:solidFill>
              </a:rPr>
              <a:t>terjedhet.</a:t>
            </a:r>
          </a:p>
          <a:p>
            <a:pPr marL="630238" indent="-630238" algn="just"/>
            <a:r>
              <a:rPr lang="hu-HU" sz="4200" b="1" i="1" dirty="0">
                <a:solidFill>
                  <a:srgbClr val="FF0000"/>
                </a:solidFill>
              </a:rPr>
              <a:t>(6) Az (5) bekezdés nem alkalmazható, ha a munkáltató mulasztása miatt halálos munkabaleset következett be.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85F3722-02AF-7C67-6E9F-6048D708C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365314" y="1004844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11780" y="723900"/>
            <a:ext cx="15773400" cy="9296400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192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Jelentős változás</a:t>
            </a:r>
          </a:p>
          <a:p>
            <a:pPr marL="0" indent="0" algn="ctr">
              <a:buNone/>
            </a:pPr>
            <a:r>
              <a:rPr lang="hu-HU" sz="192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273/2011. (XII. 20.) Korm. Rendelet. 7. § (1)</a:t>
            </a:r>
          </a:p>
          <a:p>
            <a:pPr marL="0" indent="0" algn="ctr">
              <a:buNone/>
            </a:pPr>
            <a:r>
              <a:rPr lang="hu-HU" sz="192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25/2024. (II. 14.) Korm. Rendelet 6. § (1)</a:t>
            </a:r>
            <a:endParaRPr lang="hu-HU" sz="19200" b="1" spc="-2" dirty="0">
              <a:solidFill>
                <a:srgbClr val="FF0000"/>
              </a:solidFill>
              <a:ea typeface="+mj-ea"/>
              <a:cs typeface="Segoe UI" panose="020B0502040204020203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4400" dirty="0">
              <a:solidFill>
                <a:srgbClr val="002060"/>
              </a:solidFill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9200" dirty="0">
                <a:solidFill>
                  <a:srgbClr val="002060"/>
                </a:solidFill>
              </a:rPr>
              <a:t>Munkavédelmi bírság mértékét a munkavédelmi hatóság mérlegelési jogkörében legfeljebb 20%-kal megemelheti, ha </a:t>
            </a:r>
            <a:r>
              <a:rPr lang="hu-HU" sz="19200" dirty="0">
                <a:solidFill>
                  <a:srgbClr val="FF0000"/>
                </a:solidFill>
              </a:rPr>
              <a:t>a bírságkiszabás alapjául szolgáló normasértéssel összefüggésben</a:t>
            </a:r>
            <a:endParaRPr lang="hu-HU" altLang="hu-HU" sz="19200" dirty="0">
              <a:solidFill>
                <a:srgbClr val="FF0000"/>
              </a:solidFill>
            </a:endParaRPr>
          </a:p>
          <a:p>
            <a:pPr marL="1079500" indent="-539750" algn="just" eaLnBrk="0" fontAlgn="base" hangingPunct="0">
              <a:spcAft>
                <a:spcPct val="0"/>
              </a:spcAft>
              <a:buNone/>
            </a:pPr>
            <a:r>
              <a:rPr lang="hu-HU" altLang="hu-HU" sz="19200" dirty="0">
                <a:solidFill>
                  <a:srgbClr val="002060"/>
                </a:solidFill>
              </a:rPr>
              <a:t>a) megállapítja, hogy a határértékkel jellemzett kóroki tényezőkre megadott határérték túllépése a </a:t>
            </a:r>
            <a:r>
              <a:rPr lang="hu-HU" altLang="hu-HU" sz="19200" strike="sngStrike" dirty="0">
                <a:solidFill>
                  <a:srgbClr val="002060"/>
                </a:solidFill>
              </a:rPr>
              <a:t>10%-ot</a:t>
            </a:r>
            <a:r>
              <a:rPr lang="hu-HU" altLang="hu-HU" sz="19200" dirty="0">
                <a:solidFill>
                  <a:srgbClr val="002060"/>
                </a:solidFill>
              </a:rPr>
              <a:t> </a:t>
            </a:r>
            <a:r>
              <a:rPr lang="hu-HU" altLang="hu-HU" sz="19200" b="1" dirty="0">
                <a:solidFill>
                  <a:srgbClr val="FF0000"/>
                </a:solidFill>
              </a:rPr>
              <a:t>20%-ot </a:t>
            </a:r>
            <a:r>
              <a:rPr lang="hu-HU" altLang="hu-HU" sz="19200" b="1" dirty="0">
                <a:solidFill>
                  <a:srgbClr val="002060"/>
                </a:solidFill>
              </a:rPr>
              <a:t>meghaladja</a:t>
            </a:r>
            <a:r>
              <a:rPr lang="hu-HU" altLang="hu-HU" sz="19200" dirty="0">
                <a:solidFill>
                  <a:srgbClr val="002060"/>
                </a:solidFill>
              </a:rPr>
              <a:t>,</a:t>
            </a:r>
          </a:p>
          <a:p>
            <a:pPr marL="1079500" indent="-539750" algn="just" eaLnBrk="0" fontAlgn="base" hangingPunct="0">
              <a:spcAft>
                <a:spcPct val="0"/>
              </a:spcAft>
              <a:buNone/>
            </a:pPr>
            <a:r>
              <a:rPr lang="hu-HU" altLang="hu-HU" sz="19200" dirty="0">
                <a:solidFill>
                  <a:srgbClr val="002060"/>
                </a:solidFill>
              </a:rPr>
              <a:t>b) megállapítja, hogy a munkavédelmi normában meghatározott mérték túllépése a </a:t>
            </a:r>
            <a:r>
              <a:rPr lang="hu-HU" altLang="hu-HU" sz="19200" strike="sngStrike" dirty="0">
                <a:solidFill>
                  <a:srgbClr val="002060"/>
                </a:solidFill>
              </a:rPr>
              <a:t>10%-ot </a:t>
            </a:r>
            <a:r>
              <a:rPr lang="hu-HU" altLang="hu-HU" sz="19200" b="1" dirty="0">
                <a:solidFill>
                  <a:srgbClr val="FF0000"/>
                </a:solidFill>
              </a:rPr>
              <a:t>20%-ot </a:t>
            </a:r>
            <a:r>
              <a:rPr lang="hu-HU" altLang="hu-HU" sz="19200" b="1" dirty="0">
                <a:solidFill>
                  <a:srgbClr val="002060"/>
                </a:solidFill>
              </a:rPr>
              <a:t>meghaladja</a:t>
            </a:r>
            <a:r>
              <a:rPr lang="hu-HU" altLang="hu-HU" sz="19200" dirty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DCD37DA-2A34-E58C-9AFE-0E9A77FB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8" y="0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365314" y="1004844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0600" y="723900"/>
            <a:ext cx="16916400" cy="8439603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192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Jelentős változás</a:t>
            </a:r>
          </a:p>
          <a:p>
            <a:pPr marL="0" indent="0" algn="ctr">
              <a:buNone/>
            </a:pPr>
            <a:r>
              <a:rPr lang="hu-HU" sz="192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273/2011. (XII. 20.) Korm. Rendelet. 7. § (1)</a:t>
            </a:r>
          </a:p>
          <a:p>
            <a:pPr marL="0" indent="0" algn="ctr">
              <a:buNone/>
            </a:pPr>
            <a:r>
              <a:rPr lang="hu-HU" sz="192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25/2024. (II. 14.) Korm. Rendelet 6. § (1)</a:t>
            </a:r>
            <a:endParaRPr lang="hu-HU" sz="19200" b="1" spc="-2" dirty="0">
              <a:solidFill>
                <a:srgbClr val="FF0000"/>
              </a:solidFill>
              <a:ea typeface="+mj-ea"/>
              <a:cs typeface="Segoe UI" panose="020B0502040204020203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altLang="hu-HU" sz="14400" dirty="0">
              <a:solidFill>
                <a:srgbClr val="002060"/>
              </a:solidFill>
            </a:endParaRPr>
          </a:p>
          <a:p>
            <a:pPr marL="630238" indent="-630238" algn="just" eaLnBrk="0" fontAlgn="base" hangingPunct="0">
              <a:spcAft>
                <a:spcPct val="0"/>
              </a:spcAft>
              <a:buNone/>
            </a:pPr>
            <a:r>
              <a:rPr lang="hu-HU" altLang="hu-HU" sz="19200" dirty="0">
                <a:solidFill>
                  <a:srgbClr val="002060"/>
                </a:solidFill>
              </a:rPr>
              <a:t>c) </a:t>
            </a:r>
            <a:r>
              <a:rPr lang="hu-HU" altLang="hu-HU" sz="19200" strike="sngStrike" dirty="0">
                <a:solidFill>
                  <a:srgbClr val="002060"/>
                </a:solidFill>
              </a:rPr>
              <a:t>a munkáltató nem bízott meg munkavédelmi szakembert a munkavédelmi feladatok ellátására,</a:t>
            </a:r>
          </a:p>
          <a:p>
            <a:pPr marL="630238" indent="-90488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u-HU" altLang="hu-HU" sz="19200" dirty="0">
                <a:solidFill>
                  <a:srgbClr val="FF0000"/>
                </a:solidFill>
              </a:rPr>
              <a:t>a munkáltatónál munkavédelmi szakmai képesítéssel rendelkező személy igénybevétele, illetve munkabiztonsági szaktevékenység ellátása nem biztosított.</a:t>
            </a:r>
            <a:endParaRPr lang="hu-HU" altLang="hu-HU" sz="19200" dirty="0">
              <a:solidFill>
                <a:srgbClr val="002060"/>
              </a:solidFill>
            </a:endParaRPr>
          </a:p>
          <a:p>
            <a:pPr marL="630238" indent="-630238" algn="just" eaLnBrk="0" fontAlgn="base" hangingPunct="0">
              <a:spcAft>
                <a:spcPct val="0"/>
              </a:spcAft>
              <a:buNone/>
            </a:pPr>
            <a:r>
              <a:rPr lang="hu-HU" altLang="hu-HU" sz="19200" dirty="0">
                <a:solidFill>
                  <a:srgbClr val="002060"/>
                </a:solidFill>
              </a:rPr>
              <a:t>d) </a:t>
            </a:r>
            <a:r>
              <a:rPr lang="hu-HU" altLang="hu-HU" sz="19200" strike="sngStrike" dirty="0">
                <a:solidFill>
                  <a:srgbClr val="002060"/>
                </a:solidFill>
              </a:rPr>
              <a:t>nincs </a:t>
            </a:r>
            <a:r>
              <a:rPr lang="hu-HU" altLang="hu-HU" sz="19200" dirty="0">
                <a:solidFill>
                  <a:srgbClr val="002060"/>
                </a:solidFill>
              </a:rPr>
              <a:t>a munkáltatónál </a:t>
            </a:r>
            <a:r>
              <a:rPr lang="hu-HU" altLang="hu-HU" sz="19200" strike="sngStrike" dirty="0">
                <a:solidFill>
                  <a:srgbClr val="002060"/>
                </a:solidFill>
              </a:rPr>
              <a:t>biztosítva</a:t>
            </a:r>
            <a:r>
              <a:rPr lang="hu-HU" altLang="hu-HU" sz="19200" dirty="0">
                <a:solidFill>
                  <a:srgbClr val="002060"/>
                </a:solidFill>
              </a:rPr>
              <a:t> a foglalkozás-egészségügyi szolgáltatás, </a:t>
            </a:r>
            <a:r>
              <a:rPr lang="hu-HU" altLang="hu-HU" sz="19200" dirty="0">
                <a:solidFill>
                  <a:srgbClr val="FF0000"/>
                </a:solidFill>
              </a:rPr>
              <a:t>illetve a munkaegészségügyi szaktevékenység ellátása nem biztosított</a:t>
            </a:r>
            <a:endParaRPr lang="hu-HU" altLang="hu-HU" sz="19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DCD37DA-2A34-E58C-9AFE-0E9A77FB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8" y="0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369" y="390972"/>
            <a:ext cx="14404913" cy="216024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Mvt. IV.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Fejezet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54. § (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6c) bekezdés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2026. január 1.)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0947" y="3390900"/>
            <a:ext cx="15317756" cy="5943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megelőzési stratégia munkabiztonsági tartalmának kialakítása a </a:t>
            </a:r>
            <a:r>
              <a:rPr lang="hu-H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50 főt foglalkoztató</a:t>
            </a: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munkáltatóknál a foglalkoztatáspolitikáért felelős miniszter rendelete szerinti </a:t>
            </a:r>
          </a:p>
          <a:p>
            <a:pPr marL="0" indent="0" algn="ctr">
              <a:buNone/>
            </a:pPr>
            <a:r>
              <a:rPr lang="hu-H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és II. veszélyességi osztályba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sorolt tevékenységek esetén </a:t>
            </a:r>
            <a:r>
              <a:rPr lang="hu-H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felsőfokú munkavédelmi szakképzettséggel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látható el.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08000C3-A6FB-2366-695D-69621C8B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369" y="390972"/>
            <a:ext cx="14404913" cy="2160240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Mvt. IV. 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Fejezet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54. § (</a:t>
            </a:r>
            <a:r>
              <a:rPr lang="hu-H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8a) bekezdés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szöveg)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8599" y="3126259"/>
            <a:ext cx="14404913" cy="46842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kockázatértékelés elkészítése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foglalkoztatáspolitikáért felelős miniszter rendelete szerinti </a:t>
            </a:r>
            <a:r>
              <a:rPr lang="hu-H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veszélyességi osztályba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sorolt tevékenységek esetén a </a:t>
            </a:r>
            <a:r>
              <a:rPr lang="hu-H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50 főt foglalkoztató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munkáltatónál </a:t>
            </a:r>
            <a:r>
              <a:rPr lang="hu-H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felsőfokú munkavédelmi szakképzettséggel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látható el.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7369" y="390972"/>
            <a:ext cx="14404913" cy="1247328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vita lezárása…</a:t>
            </a:r>
            <a:endParaRPr lang="hu-HU" sz="72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0" y="1866900"/>
            <a:ext cx="14404913" cy="769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nemzetgazdasági miniszter 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11/2025. (IV.30) NGM rendelete 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munkavédelmi szakmai képesítések fokáról, valamint 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munkavédelemről szóló 1993. 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évi XCIII. törvény egyes rendelkezéseinek végrehajtásáról szóló 5/1993. (XII. 26.) MüM 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rendelet módosításáról</a:t>
            </a:r>
          </a:p>
          <a:p>
            <a:pPr marL="0" indent="0" algn="r">
              <a:buNone/>
            </a:pP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u-H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Hatályos: 2025. április 15.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8243" y="190500"/>
            <a:ext cx="14404913" cy="1247328"/>
          </a:xfrm>
        </p:spPr>
        <p:txBody>
          <a:bodyPr>
            <a:noAutofit/>
          </a:bodyPr>
          <a:lstStyle/>
          <a:p>
            <a:r>
              <a:rPr lang="hu-HU" b="1" dirty="0"/>
              <a:t>A munkabiztonsági szaktevékenység ellátására jogosító középfokú szakmai képesítések </a:t>
            </a:r>
            <a:endParaRPr lang="hu-HU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638300"/>
            <a:ext cx="17373599" cy="7696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</a:t>
            </a:r>
            <a:r>
              <a:rPr lang="hu-HU" sz="3400" dirty="0"/>
              <a:t>a Munkavédelmi Továbbképző Intézetben szerzett </a:t>
            </a:r>
            <a:r>
              <a:rPr lang="hu-HU" sz="3400" b="1" dirty="0"/>
              <a:t>munkavédelmi technikus</a:t>
            </a:r>
            <a:r>
              <a:rPr lang="hu-HU" sz="3400" dirty="0"/>
              <a:t> képesítés,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középfokú munkavédelmi szakképesítő tagozaton szerzett oklevél,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középfokú munkavédelmi technikus szakképesítés</a:t>
            </a:r>
            <a:r>
              <a:rPr lang="hu-HU" sz="3400" dirty="0"/>
              <a:t> (OKJ azonosító szám: 96 9 3152 16 9 0 14),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felsőfokú munkavédelmi menedzser </a:t>
            </a:r>
            <a:r>
              <a:rPr lang="hu-HU" sz="3400" dirty="0"/>
              <a:t>szakképesítés (OKJ azonosító szám: 96 9 2910 14 90 05),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munkavédelmi menedzser</a:t>
            </a:r>
            <a:r>
              <a:rPr lang="hu-HU" sz="3400" dirty="0"/>
              <a:t> szakképesítés (OKJ azonosító szám: 71 5499 01),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munkavédelmi technikus </a:t>
            </a:r>
            <a:r>
              <a:rPr lang="hu-HU" sz="3400" dirty="0"/>
              <a:t>szakképesítés (OKJ azonosító szám: 53 5499 01),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munkavédelmi technikus </a:t>
            </a:r>
            <a:r>
              <a:rPr lang="hu-HU" sz="3400" dirty="0"/>
              <a:t>szakképesítés (OKJ azonosító szám: 54 862 01),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munkavédelmi mérnökasszisztens</a:t>
            </a:r>
            <a:r>
              <a:rPr lang="hu-HU" sz="3400" dirty="0"/>
              <a:t> szakképesítés (OKJ azonosító szám: 55 810 01 0010 55 15),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munkavédelmi technikus </a:t>
            </a:r>
            <a:r>
              <a:rPr lang="hu-HU" sz="3400" dirty="0"/>
              <a:t>szakképesítés (OKJ azonosító szám: 52 862 01),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 </a:t>
            </a:r>
            <a:r>
              <a:rPr lang="hu-HU" sz="3400" b="1" dirty="0"/>
              <a:t>munkavédelmi előadó </a:t>
            </a:r>
            <a:r>
              <a:rPr lang="hu-HU" sz="3400" dirty="0"/>
              <a:t>szakképesítés (nyilvántartási szám: 10224002),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az </a:t>
            </a:r>
            <a:r>
              <a:rPr lang="hu-HU" sz="3400" b="1" dirty="0"/>
              <a:t>EHS szakmérnök </a:t>
            </a:r>
            <a:r>
              <a:rPr lang="hu-HU" sz="3400" dirty="0"/>
              <a:t>szakirányú továbbképzési szakon szerzett EHS szakmérnök szakképzettség,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400" dirty="0"/>
              <a:t> az </a:t>
            </a:r>
            <a:r>
              <a:rPr lang="hu-HU" sz="3400" b="1" dirty="0"/>
              <a:t>EHS szakember </a:t>
            </a:r>
            <a:r>
              <a:rPr lang="hu-HU" sz="3400" dirty="0"/>
              <a:t>szakirányú továbbképzési szakon szerzett EHS szakember szakképzettség.</a:t>
            </a:r>
            <a:endParaRPr lang="hu-HU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0142" y="8603"/>
            <a:ext cx="14404913" cy="1247328"/>
          </a:xfrm>
        </p:spPr>
        <p:txBody>
          <a:bodyPr>
            <a:noAutofit/>
          </a:bodyPr>
          <a:lstStyle/>
          <a:p>
            <a:r>
              <a:rPr lang="hu-HU" b="1" dirty="0"/>
              <a:t>A munkabiztonsági szaktevékenység ellátására jogosító felsőfokú szakmai képesítések  </a:t>
            </a:r>
            <a:endParaRPr lang="hu-HU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798" y="1409700"/>
            <a:ext cx="17373599" cy="8686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a Szakszervezetek Országos Tanácsa Felsőfokú Munkavédelmi Tanfolyamon, valamint kihelyezett tagozati formában megszerzett </a:t>
            </a:r>
          </a:p>
          <a:p>
            <a:pPr marL="1165225" lvl="1" indent="-284163">
              <a:buFont typeface="Wingdings" panose="05000000000000000000" pitchFamily="2" charset="2"/>
              <a:buChar char="§"/>
            </a:pPr>
            <a:r>
              <a:rPr lang="hu-HU" sz="3200" b="1" dirty="0"/>
              <a:t>munkavédelmi szaktechnikus képesítés, </a:t>
            </a:r>
          </a:p>
          <a:p>
            <a:pPr marL="1165225" lvl="1" indent="-284163">
              <a:buFont typeface="Wingdings" panose="05000000000000000000" pitchFamily="2" charset="2"/>
              <a:buChar char="§"/>
            </a:pPr>
            <a:r>
              <a:rPr lang="hu-HU" sz="3200" b="1" dirty="0"/>
              <a:t>mezőgazdasági munkavédelmi szaktechnikus képesítés</a:t>
            </a:r>
            <a:r>
              <a:rPr lang="hu-HU" sz="32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a Munkavédelmi Továbbképző Intézetben és jogelődjében, illetve a Munkavédelmi Továbbképző Intézet irányításával más oktatási vagy továbbképző intézményben szerzett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3200" dirty="0"/>
              <a:t> </a:t>
            </a:r>
            <a:r>
              <a:rPr lang="hu-HU" sz="3200" b="1" dirty="0"/>
              <a:t>munkavédelmi szakmérnök képesítés,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3200" b="1" dirty="0"/>
              <a:t>munkavédelmi üzemmérnök képesítés,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3200" b="1" dirty="0"/>
              <a:t>felsőfokú munkavédelmi szakképesítő egyetemi tagozaton szerzett bizonyítvány,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sz="3200" b="1" dirty="0"/>
              <a:t>felsőfokú munkavédelmi szakképesítő főiskolai tagozaton szerzett bizonyítvány,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 az államilag elismert felsőoktatási intézmény munkavédelmi szakirányú továbbképzésében szerzett </a:t>
            </a:r>
          </a:p>
          <a:p>
            <a:pPr marL="1165225" lvl="1" indent="-284163">
              <a:buFont typeface="Wingdings" panose="05000000000000000000" pitchFamily="2" charset="2"/>
              <a:buChar char="§"/>
            </a:pPr>
            <a:r>
              <a:rPr lang="hu-HU" sz="3200" b="1" dirty="0"/>
              <a:t>munkavédelmi szakmérnök képesítés, </a:t>
            </a:r>
          </a:p>
          <a:p>
            <a:pPr marL="1165225" lvl="1" indent="-284163">
              <a:buFont typeface="Wingdings" panose="05000000000000000000" pitchFamily="2" charset="2"/>
              <a:buChar char="§"/>
            </a:pPr>
            <a:r>
              <a:rPr lang="hu-HU" sz="3200" b="1" dirty="0"/>
              <a:t>munkavédelmi üzemmérnök képesítés, </a:t>
            </a:r>
          </a:p>
          <a:p>
            <a:pPr marL="1165225" lvl="1" indent="-284163">
              <a:buFont typeface="Wingdings" panose="05000000000000000000" pitchFamily="2" charset="2"/>
              <a:buChar char="§"/>
            </a:pPr>
            <a:r>
              <a:rPr lang="hu-HU" sz="3200" b="1" dirty="0"/>
              <a:t>felsőfokú munkavédelmi szakképesítő egyetemi tagozaton szerzett bizonyítvány, </a:t>
            </a:r>
          </a:p>
          <a:p>
            <a:pPr marL="1165225" lvl="1" indent="-284163">
              <a:buFont typeface="Wingdings" panose="05000000000000000000" pitchFamily="2" charset="2"/>
              <a:buChar char="§"/>
            </a:pPr>
            <a:r>
              <a:rPr lang="hu-HU" sz="3200" b="1" dirty="0"/>
              <a:t>felsőfokú munkavédelmi szakképesítő főiskolai tagozaton szerzett bizonyítvány,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587" y="628418"/>
            <a:ext cx="16342955" cy="932699"/>
          </a:xfrm>
        </p:spPr>
        <p:txBody>
          <a:bodyPr>
            <a:normAutofit/>
          </a:bodyPr>
          <a:lstStyle/>
          <a:p>
            <a:pPr algn="ctr"/>
            <a:r>
              <a:rPr lang="hu-HU" sz="39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MUNKAVÉDELEM NEMZETI POLITIKÁJA 2024-2027</a:t>
            </a:r>
          </a:p>
        </p:txBody>
      </p:sp>
      <p:sp>
        <p:nvSpPr>
          <p:cNvPr id="9" name="Lekerekített téglalap 8"/>
          <p:cNvSpPr/>
          <p:nvPr/>
        </p:nvSpPr>
        <p:spPr>
          <a:xfrm flipH="1">
            <a:off x="990600" y="4152900"/>
            <a:ext cx="16901204" cy="257292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113" indent="-900113" algn="just"/>
            <a:r>
              <a:rPr lang="hu-H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A munkavédelmi szolgáltatók és a foglalkozás-egészségügyi szolgáltatók </a:t>
            </a:r>
            <a:r>
              <a:rPr lang="hu-H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adatbázisainak létrehozása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8C083BA-BE6E-8D19-2252-B7F21B27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2"/>
            <a:ext cx="597460" cy="102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8243" y="190500"/>
            <a:ext cx="14404913" cy="1247328"/>
          </a:xfrm>
        </p:spPr>
        <p:txBody>
          <a:bodyPr>
            <a:noAutofit/>
          </a:bodyPr>
          <a:lstStyle/>
          <a:p>
            <a:r>
              <a:rPr lang="hu-HU" b="1" dirty="0"/>
              <a:t>A munkabiztonsági szaktevékenység ellátására jogosító felsőfokú szakmai képesítések  </a:t>
            </a:r>
            <a:endParaRPr lang="hu-HU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3899" y="1714500"/>
            <a:ext cx="17373599" cy="784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4000" dirty="0"/>
              <a:t>a </a:t>
            </a:r>
            <a:r>
              <a:rPr lang="hu-HU" sz="4000" b="1" dirty="0"/>
              <a:t>felsőfokú munkavédelmi szaktechnikus szakképesítés </a:t>
            </a:r>
            <a:r>
              <a:rPr lang="hu-HU" sz="4000" dirty="0"/>
              <a:t>(OKJ azonosító szám: 96 9 3129 16 9 0 03),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4000" dirty="0"/>
              <a:t> </a:t>
            </a:r>
            <a:r>
              <a:rPr lang="hu-HU" sz="4000" b="1" dirty="0"/>
              <a:t>a műszaki felsőoktatásban folyó egyetemi munkavédelmi szakirányú továbbképzési szakon szerzett egyetemi szakmérnök, munkavédelmi szakon szakképzettség,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4000" b="1" dirty="0"/>
              <a:t> a műszaki felsőoktatásban folyó egyetemi munkavédelmi szakirányú továbbképzési szakon szerzett munkavédelmi szakember</a:t>
            </a:r>
            <a:r>
              <a:rPr lang="hu-HU" sz="4000" dirty="0"/>
              <a:t> </a:t>
            </a:r>
            <a:r>
              <a:rPr lang="hu-HU" sz="4000" b="1" dirty="0"/>
              <a:t>szakképzettség</a:t>
            </a:r>
            <a:r>
              <a:rPr lang="hu-HU" sz="40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4000" dirty="0"/>
              <a:t> </a:t>
            </a:r>
            <a:r>
              <a:rPr lang="hu-HU" sz="4000" b="1" dirty="0"/>
              <a:t>a munkavédelmi szakmérnök szakirányú továbbképzési szakon szerzett munkavédelmi szakmérnök szakképzettség,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4000" b="1" dirty="0"/>
              <a:t> a munkavédelmi szakirányú továbbképzési szakon szerzett munkavédelmi szakember szakképzettség.</a:t>
            </a:r>
            <a:endParaRPr lang="hu-H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190500"/>
            <a:ext cx="16954497" cy="2667000"/>
          </a:xfrm>
        </p:spPr>
        <p:txBody>
          <a:bodyPr>
            <a:noAutofit/>
          </a:bodyPr>
          <a:lstStyle/>
          <a:p>
            <a:r>
              <a:rPr lang="hu-HU" sz="3200" b="1" dirty="0"/>
              <a:t>A munkavédelemről szóló 1993. évi XCIII. törvény egyes rendelkezéseinek végrehajtásáról szóló 5/1993. (XII. 26.) MüM rendelet (a továbbiakban: MüM rendelet) </a:t>
            </a:r>
            <a:br>
              <a:rPr lang="hu-HU" sz="3200" b="1" dirty="0"/>
            </a:br>
            <a:r>
              <a:rPr lang="hu-HU" sz="3200" b="1" dirty="0"/>
              <a:t>A MUNKÁLTATÓK ÉS A MUNKAVÁLLALÓK KÖTELESSÉGEI ÉS JOGAI AZ EGÉSZSÉGET NEM VESZÉLYEZTETŐ ÉS BIZTONSÁGOS MUNKAVÉGZÉS KÖVETELMÉNYEINEK MEGVALÓSÍTÁSÁBAN alcíme a következő 4/A. §-</a:t>
            </a:r>
            <a:r>
              <a:rPr lang="hu-HU" sz="3200" b="1" dirty="0" err="1"/>
              <a:t>sal</a:t>
            </a:r>
            <a:r>
              <a:rPr lang="hu-HU" sz="3200" b="1" dirty="0"/>
              <a:t> egészül ki:</a:t>
            </a:r>
            <a:endParaRPr lang="hu-HU" sz="3200" b="1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3898" y="3009900"/>
            <a:ext cx="17373599" cy="7010400"/>
          </a:xfrm>
        </p:spPr>
        <p:txBody>
          <a:bodyPr>
            <a:noAutofit/>
          </a:bodyPr>
          <a:lstStyle/>
          <a:p>
            <a:pPr marL="38100" lvl="8" indent="0">
              <a:buNone/>
            </a:pPr>
            <a:r>
              <a:rPr lang="hu-HU" sz="3600" dirty="0"/>
              <a:t>4/A. § A 4. §-</a:t>
            </a:r>
            <a:r>
              <a:rPr lang="hu-HU" sz="3600" dirty="0" err="1"/>
              <a:t>ban</a:t>
            </a:r>
            <a:r>
              <a:rPr lang="hu-HU" sz="3600" dirty="0"/>
              <a:t> meghatározott </a:t>
            </a:r>
            <a:r>
              <a:rPr lang="hu-HU" sz="3600" b="1" dirty="0"/>
              <a:t>szakember </a:t>
            </a:r>
            <a:r>
              <a:rPr lang="hu-HU" sz="3600" b="1" u="sng" dirty="0"/>
              <a:t>foglalkoztatása</a:t>
            </a:r>
            <a:r>
              <a:rPr lang="hu-HU" sz="3600" b="1" dirty="0"/>
              <a:t> szempontjából </a:t>
            </a:r>
          </a:p>
          <a:p>
            <a:pPr marL="552450" lvl="8" indent="-514350">
              <a:buAutoNum type="alphaLcParenR"/>
            </a:pPr>
            <a:r>
              <a:rPr lang="hu-HU" sz="3600" b="1" dirty="0"/>
              <a:t>középfokú munkavédelmi szakmai képesítésnek minősülnek a</a:t>
            </a:r>
            <a:r>
              <a:rPr lang="hu-HU" sz="3600" dirty="0"/>
              <a:t> 11/2025. (IV. 30) NGM rendelet 1. § </a:t>
            </a:r>
          </a:p>
          <a:p>
            <a:pPr marL="722313" lvl="8" indent="0">
              <a:buNone/>
            </a:pPr>
            <a:r>
              <a:rPr lang="hu-HU" sz="3600" dirty="0"/>
              <a:t>(1) bekezdés a)-j) pontjában meghatározott képesítések, </a:t>
            </a:r>
          </a:p>
          <a:p>
            <a:pPr marL="552450" lvl="8" indent="-514350">
              <a:buAutoNum type="alphaLcParenR"/>
            </a:pPr>
            <a:r>
              <a:rPr lang="hu-HU" sz="3600" b="1" dirty="0"/>
              <a:t>felsőfokú munkavédelmi szakmai képesítésnek minősülnek a</a:t>
            </a:r>
            <a:r>
              <a:rPr lang="hu-HU" sz="3600" dirty="0"/>
              <a:t> 11/2025. (IV. 30) NGM rendelet 1. § </a:t>
            </a:r>
          </a:p>
          <a:p>
            <a:pPr marL="739775" lvl="8" indent="0">
              <a:buNone/>
            </a:pPr>
            <a:r>
              <a:rPr lang="hu-HU" sz="3600" dirty="0"/>
              <a:t>(1) bekezdés k) és l) pontjában, valamint </a:t>
            </a:r>
          </a:p>
          <a:p>
            <a:pPr marL="739775" lvl="8" indent="0">
              <a:buNone/>
            </a:pPr>
            <a:r>
              <a:rPr lang="hu-HU" sz="3600" dirty="0"/>
              <a:t>(2) bekezdésében meghatározott képesítések.</a:t>
            </a:r>
          </a:p>
          <a:p>
            <a:pPr marL="38100" lvl="8" indent="0">
              <a:buNone/>
            </a:pPr>
            <a:endParaRPr lang="hu-HU" sz="3600" dirty="0"/>
          </a:p>
          <a:p>
            <a:pPr marL="38100" lvl="8" indent="0">
              <a:buNone/>
            </a:pPr>
            <a:r>
              <a:rPr lang="hu-HU" sz="3600" dirty="0"/>
              <a:t>A MüM rendelet 2. számú melléklet 3. pontjában a </a:t>
            </a:r>
            <a:r>
              <a:rPr lang="hu-HU" sz="3600" b="1" i="1" dirty="0"/>
              <a:t>„szakképesítésű”</a:t>
            </a:r>
            <a:r>
              <a:rPr lang="hu-HU" sz="3600" b="1" dirty="0"/>
              <a:t> </a:t>
            </a:r>
            <a:r>
              <a:rPr lang="hu-HU" sz="3600" dirty="0"/>
              <a:t>szövegrész helyébe a </a:t>
            </a:r>
            <a:r>
              <a:rPr lang="hu-HU" sz="3600" b="1" i="1" dirty="0"/>
              <a:t>„szakmai képesítéssel rendelkező”</a:t>
            </a:r>
            <a:r>
              <a:rPr lang="hu-HU" sz="3600" dirty="0"/>
              <a:t> szöveg lép. </a:t>
            </a:r>
            <a:endParaRPr lang="hu-H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C:\Users\MISI\AppData\Local\Microsoft\Windows\Temporary Internet Files\Content.IE5\H3D0JQA1\MP9003874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7" y="4429226"/>
            <a:ext cx="7246049" cy="51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C:\Users\MISI\AppData\Local\Microsoft\Windows\Temporary Internet Files\Content.IE5\1ZQOKBPX\MC9003325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5" y="931069"/>
            <a:ext cx="4884326" cy="43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461665" y="2395814"/>
            <a:ext cx="656391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8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Szünet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3CAA5FA-B840-3747-BE10-E47129E7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91" y="0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6544" y="341082"/>
            <a:ext cx="11306556" cy="994173"/>
          </a:xfrm>
        </p:spPr>
        <p:txBody>
          <a:bodyPr/>
          <a:lstStyle/>
          <a:p>
            <a:pPr algn="just"/>
            <a:r>
              <a:rPr lang="hu-HU" sz="5400" b="1" dirty="0">
                <a:latin typeface="Franklin Gothic Medium Cond" panose="020B0606030402020204" pitchFamily="34" charset="0"/>
              </a:rPr>
              <a:t>CCA módszer (ok-következmény elemzése)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7572" y="1490281"/>
            <a:ext cx="15773400" cy="789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200" dirty="0">
                <a:latin typeface="Franklin Gothic Medium Cond" panose="020B0606030402020204" pitchFamily="34" charset="0"/>
              </a:rPr>
              <a:t>A módszer magyarázatát leginkább egy angol népköltéssel lehet jellemezni:</a:t>
            </a:r>
          </a:p>
          <a:p>
            <a:pPr marL="0" indent="0">
              <a:buNone/>
            </a:pPr>
            <a:endParaRPr lang="hu-HU" sz="42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hu-HU" sz="4200" i="1" dirty="0">
                <a:latin typeface="Franklin Gothic Medium Cond" panose="020B0606030402020204" pitchFamily="34" charset="0"/>
              </a:rPr>
              <a:t>„Egy szög miatt a patkó elveszett.</a:t>
            </a:r>
          </a:p>
          <a:p>
            <a:pPr marL="0" indent="0">
              <a:buNone/>
            </a:pPr>
            <a:r>
              <a:rPr lang="hu-HU" sz="4200" i="1" dirty="0">
                <a:latin typeface="Franklin Gothic Medium Cond" panose="020B0606030402020204" pitchFamily="34" charset="0"/>
              </a:rPr>
              <a:t>	A patkó miatt a ló elveszett.</a:t>
            </a:r>
          </a:p>
          <a:p>
            <a:pPr marL="0" indent="0">
              <a:buNone/>
            </a:pPr>
            <a:r>
              <a:rPr lang="hu-HU" sz="4200" i="1" dirty="0">
                <a:latin typeface="Franklin Gothic Medium Cond" panose="020B0606030402020204" pitchFamily="34" charset="0"/>
              </a:rPr>
              <a:t>		A ló miatt a lovas elveszett. </a:t>
            </a:r>
          </a:p>
          <a:p>
            <a:pPr marL="0" indent="0">
              <a:buNone/>
            </a:pPr>
            <a:r>
              <a:rPr lang="hu-HU" sz="4200" i="1" dirty="0">
                <a:latin typeface="Franklin Gothic Medium Cond" panose="020B0606030402020204" pitchFamily="34" charset="0"/>
              </a:rPr>
              <a:t>			A lovas miatt a csata elveszett. </a:t>
            </a:r>
          </a:p>
          <a:p>
            <a:pPr marL="0" indent="0">
              <a:buNone/>
            </a:pPr>
            <a:r>
              <a:rPr lang="hu-HU" sz="4200" i="1" dirty="0">
                <a:latin typeface="Franklin Gothic Medium Cond" panose="020B0606030402020204" pitchFamily="34" charset="0"/>
              </a:rPr>
              <a:t>				A csata miatt az ország elveszett. </a:t>
            </a:r>
          </a:p>
          <a:p>
            <a:pPr marL="0" indent="0">
              <a:buNone/>
            </a:pPr>
            <a:r>
              <a:rPr lang="hu-HU" sz="4200" dirty="0">
                <a:latin typeface="Franklin Gothic Medium Cond" panose="020B0606030402020204" pitchFamily="34" charset="0"/>
              </a:rPr>
              <a:t>Máskor verd be jól a patkószeget!”</a:t>
            </a:r>
          </a:p>
          <a:p>
            <a:pPr marL="0" indent="0">
              <a:buNone/>
            </a:pPr>
            <a:endParaRPr lang="hu-HU" sz="4200" dirty="0">
              <a:latin typeface="Franklin Gothic Medium Cond" panose="020B0606030402020204" pitchFamily="34" charset="0"/>
            </a:endParaRPr>
          </a:p>
          <a:p>
            <a:pPr marL="0" indent="0" algn="r">
              <a:buNone/>
            </a:pPr>
            <a:r>
              <a:rPr lang="hu-HU" sz="4200" i="1" dirty="0">
                <a:latin typeface="Franklin Gothic Medium Cond" panose="020B0606030402020204" pitchFamily="34" charset="0"/>
              </a:rPr>
              <a:t>(Az emelőgépek szakszerű felülvizsgálatának elmaradása lehet az a patkószeg!)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369BE0-9198-83D8-ECD0-000061B8E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318" y="1507403"/>
            <a:ext cx="15876383" cy="82319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4200" dirty="0">
                <a:latin typeface="Franklin Gothic Demi Cond" panose="020B0706030402020204" pitchFamily="34" charset="0"/>
              </a:rPr>
              <a:t>Bár pontos információt a bekövetkezett személyi sérülésekről nehéz összegyűjteni a munkavédelmi hatóság minden évben közzé tesz az internetes oldalán az előző év munkabalesetekkel összefüggő statisztikai adatait.</a:t>
            </a:r>
          </a:p>
          <a:p>
            <a:pPr marL="0" indent="0" algn="just">
              <a:buNone/>
            </a:pPr>
            <a:endParaRPr lang="hu-HU" sz="4200" dirty="0">
              <a:latin typeface="Franklin Gothic Demi Cond" panose="020B0706030402020204" pitchFamily="34" charset="0"/>
            </a:endParaRPr>
          </a:p>
          <a:p>
            <a:pPr marL="0" indent="0" algn="just">
              <a:buNone/>
            </a:pPr>
            <a:r>
              <a:rPr lang="hu-HU" sz="4200" dirty="0">
                <a:latin typeface="Franklin Gothic Demi Cond" panose="020B0706030402020204" pitchFamily="34" charset="0"/>
              </a:rPr>
              <a:t>Általában nem helyes csupán egyetlen adatból következtetésre jutni, ezért következőkben három egymást követő év 2021., 2022. és 2023. évek adatai alapján már kialakul az általános kép.</a:t>
            </a:r>
          </a:p>
          <a:p>
            <a:pPr marL="0" indent="0" algn="just">
              <a:buNone/>
            </a:pPr>
            <a:endParaRPr lang="hu-HU" sz="4200" dirty="0">
              <a:latin typeface="Franklin Gothic Demi Cond" panose="020B0706030402020204" pitchFamily="34" charset="0"/>
            </a:endParaRPr>
          </a:p>
          <a:p>
            <a:pPr marL="0" indent="0" algn="just">
              <a:buNone/>
            </a:pPr>
            <a:r>
              <a:rPr lang="hu-HU" sz="4200" dirty="0">
                <a:latin typeface="Franklin Gothic Demi Cond" panose="020B0706030402020204" pitchFamily="34" charset="0"/>
              </a:rPr>
              <a:t>A három év statisztikájából a munkavállaló létszám-kategória alapján kigyűjtött adatok láthatóak amiből arra is következtetni lehet, hogy milyen arányban titkolják el a kisebb sérüléssel  járó  munkabaleseteket a munkáltatók.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C194CD5-D11A-7C20-7854-A44643A3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940" y="1551502"/>
            <a:ext cx="17599938" cy="811347"/>
          </a:xfrm>
        </p:spPr>
        <p:txBody>
          <a:bodyPr/>
          <a:lstStyle/>
          <a:p>
            <a:r>
              <a:rPr lang="hu-HU" sz="4200" dirty="0">
                <a:latin typeface="Franklin Gothic Demi Cond" panose="020B0706030402020204" pitchFamily="34" charset="0"/>
              </a:rPr>
              <a:t>A munkabalesetek megoszlása 2021. évben a munkáltatói létszám-kategória alapján</a:t>
            </a:r>
            <a:endParaRPr lang="hu-HU" sz="4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08" y="2391512"/>
            <a:ext cx="13118330" cy="742129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64F7281-E675-D763-D8E1-E62E44B9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460" y="1526301"/>
            <a:ext cx="17599938" cy="811347"/>
          </a:xfrm>
        </p:spPr>
        <p:txBody>
          <a:bodyPr/>
          <a:lstStyle/>
          <a:p>
            <a:r>
              <a:rPr lang="hu-HU" sz="4200" dirty="0">
                <a:latin typeface="Franklin Gothic Demi Cond" panose="020B0706030402020204" pitchFamily="34" charset="0"/>
              </a:rPr>
              <a:t>A munkabalesetek megoszlása 2022. évben a munkáltatói létszám-kategória alapján</a:t>
            </a:r>
            <a:endParaRPr lang="hu-HU" sz="4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794" y="2342430"/>
            <a:ext cx="13254273" cy="758563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79C715C-6326-79BA-7A82-50DE6F5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460" y="1325997"/>
            <a:ext cx="17450555" cy="960729"/>
          </a:xfrm>
        </p:spPr>
        <p:txBody>
          <a:bodyPr/>
          <a:lstStyle/>
          <a:p>
            <a:r>
              <a:rPr lang="hu-HU" sz="4200" dirty="0">
                <a:latin typeface="Franklin Gothic Demi Cond" panose="020B0706030402020204" pitchFamily="34" charset="0"/>
              </a:rPr>
              <a:t>A munkabalesetek megoszlása 2023. évben a munkáltatói létszám-kategória alapján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485" y="2286726"/>
            <a:ext cx="13477829" cy="764060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9F3E7A6-B7B2-5E87-EB12-80E4CBCDB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814" y="357568"/>
            <a:ext cx="4636508" cy="968430"/>
          </a:xfrm>
        </p:spPr>
        <p:txBody>
          <a:bodyPr/>
          <a:lstStyle/>
          <a:p>
            <a:r>
              <a:rPr lang="hu-HU" sz="4800" dirty="0">
                <a:latin typeface="Franklin Gothic Demi Cond" panose="020B0706030402020204" pitchFamily="34" charset="0"/>
              </a:rPr>
              <a:t>Elemezzük kicsit…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675" y="357568"/>
            <a:ext cx="9971202" cy="957171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443E32CA-E696-1FB9-6ADC-CCCBB2C1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1002B-1703-DE96-47CC-55FC38C2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130CAB-6962-150D-E3EB-436C57C7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04" y="606996"/>
            <a:ext cx="13105456" cy="968430"/>
          </a:xfrm>
        </p:spPr>
        <p:txBody>
          <a:bodyPr>
            <a:normAutofit fontScale="90000"/>
          </a:bodyPr>
          <a:lstStyle/>
          <a:p>
            <a:r>
              <a:rPr lang="hu-HU" sz="4800" dirty="0">
                <a:latin typeface="Franklin Gothic Demi Cond" panose="020B0706030402020204" pitchFamily="34" charset="0"/>
              </a:rPr>
              <a:t>Munkavédelmi szakember foglalkoztatási kötelezettsége…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78E04FA-544A-651A-7922-8619222BC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6932E13-F979-ABF3-B933-8B59FA00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04" y="2479204"/>
            <a:ext cx="1665252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5AC624F-A7A2-3F03-E8F0-F48E7195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" y="-26857"/>
            <a:ext cx="597460" cy="1028484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3AD44F-993F-2047-4E7D-46AD7C403ED4}"/>
              </a:ext>
            </a:extLst>
          </p:cNvPr>
          <p:cNvSpPr txBox="1"/>
          <p:nvPr/>
        </p:nvSpPr>
        <p:spPr>
          <a:xfrm>
            <a:off x="914400" y="9105900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https://mvff.munka.hu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930" y="25169"/>
            <a:ext cx="12513031" cy="10221756"/>
          </a:xfrm>
          <a:prstGeom prst="rect">
            <a:avLst/>
          </a:prstGeom>
        </p:spPr>
      </p:pic>
      <p:sp>
        <p:nvSpPr>
          <p:cNvPr id="5" name="Lefelé nyíl 4"/>
          <p:cNvSpPr/>
          <p:nvPr/>
        </p:nvSpPr>
        <p:spPr>
          <a:xfrm>
            <a:off x="16078200" y="419100"/>
            <a:ext cx="9906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0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1129" y="411886"/>
            <a:ext cx="9647600" cy="783173"/>
          </a:xfrm>
        </p:spPr>
        <p:txBody>
          <a:bodyPr>
            <a:normAutofit fontScale="90000"/>
          </a:bodyPr>
          <a:lstStyle/>
          <a:p>
            <a:r>
              <a:rPr lang="hu-HU" sz="5400" dirty="0">
                <a:latin typeface="Franklin Gothic Demi Cond" panose="020B0706030402020204" pitchFamily="34" charset="0"/>
              </a:rPr>
              <a:t>Amit látunk az csak a felszín….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9A6F25E5-0054-4412-B7D4-96C2D226C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8730" y="5934687"/>
            <a:ext cx="7339091" cy="412824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51129" y="1195058"/>
            <a:ext cx="169565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dirty="0">
                <a:latin typeface="Franklin Gothic Demi Cond" panose="020B0706030402020204" pitchFamily="34" charset="0"/>
              </a:rPr>
              <a:t>Matematikailag ahhoz, hogy a 10-49 fő munkavállalót foglalkoztatók 0,70%-os arányát érje el legalább 10500 munkabaleset feltételezhető a 4 munkanapnál hosszabb munkaképtelenséget eredményező munkabalesetből, ezzel szemben, ha az 50 fő felettiek 0,30%-át vesszük áltagosnak, akkor 25000 munkabaleset vélelmezhető az 1-9 főt foglalkoztatók esetében. Természetesen az 10-49. főt foglalkoztatók esetében is változik az arány ami 15000 munkabalesetre utal. </a:t>
            </a:r>
          </a:p>
          <a:p>
            <a:r>
              <a:rPr lang="hu-HU" sz="3600" dirty="0">
                <a:latin typeface="Franklin Gothic Demi Cond" panose="020B0706030402020204" pitchFamily="34" charset="0"/>
              </a:rPr>
              <a:t>Vagyis a munkavédelmi szakma jól becsülte meg azt,  hogy a munkabalesetek számának még a feléről sem értesül a munkavédelmi hatóság.</a:t>
            </a:r>
          </a:p>
        </p:txBody>
      </p:sp>
      <p:sp>
        <p:nvSpPr>
          <p:cNvPr id="4" name="Téglalap 3"/>
          <p:cNvSpPr/>
          <p:nvPr/>
        </p:nvSpPr>
        <p:spPr>
          <a:xfrm>
            <a:off x="581306" y="5934688"/>
            <a:ext cx="96174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i="1" dirty="0">
                <a:latin typeface="Franklin Gothic Demi Cond" panose="020B0706030402020204" pitchFamily="34" charset="0"/>
              </a:rPr>
              <a:t>Az 1-9 főt foglalkoztatók 25000 munkabaleset esetén 22500 az eltitkolt.</a:t>
            </a:r>
          </a:p>
          <a:p>
            <a:r>
              <a:rPr lang="hu-HU" sz="3600" i="1" dirty="0">
                <a:latin typeface="Franklin Gothic Demi Cond" panose="020B0706030402020204" pitchFamily="34" charset="0"/>
              </a:rPr>
              <a:t>A 10-49 főt foglalkoztatók 15500 munkabaleset esetén 7500 az eltitkolt.</a:t>
            </a:r>
          </a:p>
          <a:p>
            <a:endParaRPr lang="hu-HU" sz="3600" i="1" dirty="0">
              <a:latin typeface="Franklin Gothic Demi Cond" panose="020B0706030402020204" pitchFamily="34" charset="0"/>
            </a:endParaRPr>
          </a:p>
          <a:p>
            <a:r>
              <a:rPr lang="hu-HU" sz="3600" i="1" dirty="0">
                <a:latin typeface="Franklin Gothic Demi Cond" panose="020B0706030402020204" pitchFamily="34" charset="0"/>
              </a:rPr>
              <a:t>Így vélhetően a 4 napon túli munkaképtelenséget okozó munkabalesetek szám 50000 körül van.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B00AAE9-ACE5-1885-3DFE-0C54043B9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01400" y="342900"/>
            <a:ext cx="6661831" cy="1247328"/>
          </a:xfrm>
        </p:spPr>
        <p:txBody>
          <a:bodyPr>
            <a:no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új lehetőség…</a:t>
            </a:r>
            <a:endParaRPr lang="hu-HU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460" y="2628900"/>
            <a:ext cx="1769054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Nemzetgazdasági Minisztérium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NGM/10705/2/2024. iktatószámon kiadott</a:t>
            </a:r>
          </a:p>
          <a:p>
            <a:pPr marL="0" indent="0" algn="ctr">
              <a:buNone/>
            </a:pP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MUNKAVÉDELMI SZAKEMBEREK TOVÁBBKÉPZÉSNEK</a:t>
            </a:r>
          </a:p>
          <a:p>
            <a:pPr marL="0" indent="0" algn="ctr">
              <a:buNone/>
            </a:pP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ÉVI KÉPZÉSI KÖVETELMÉNYEI</a:t>
            </a:r>
          </a:p>
          <a:p>
            <a:pPr marL="0" indent="0" algn="ctr">
              <a:buNone/>
            </a:pP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u-H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Hatályos: 2024. november 29.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562100"/>
            <a:ext cx="153924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800" dirty="0"/>
              <a:t>A munkavédelmi bírság mértékéről és a kiszabására vonatkozó részletes szabályokról, valamint a munkabiztonsági szaktevékenység végzésére jogosult személyek nyilvántartásának és továbbképzésének szabályairól szóló 25/2024. (II. 14.) Korm. rendelet 9. §-a alapján </a:t>
            </a:r>
          </a:p>
          <a:p>
            <a:pPr marL="0" indent="0" algn="ctr">
              <a:buNone/>
            </a:pPr>
            <a:r>
              <a:rPr lang="hu-HU" sz="4800" b="1" dirty="0"/>
              <a:t>a munkavédelmi szakemberek </a:t>
            </a:r>
          </a:p>
          <a:p>
            <a:pPr marL="0" indent="0" algn="ctr">
              <a:buNone/>
            </a:pPr>
            <a:r>
              <a:rPr lang="hu-HU" sz="4800" b="1" dirty="0"/>
              <a:t>évente, </a:t>
            </a:r>
          </a:p>
          <a:p>
            <a:pPr marL="0" indent="0" algn="ctr">
              <a:buNone/>
            </a:pPr>
            <a:r>
              <a:rPr lang="hu-HU" sz="4800" b="1" dirty="0"/>
              <a:t>önkéntesen továbbképzésen vehetnek részt.</a:t>
            </a:r>
            <a:endParaRPr lang="hu-H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7460" y="1104900"/>
            <a:ext cx="17690540" cy="891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800" dirty="0"/>
              <a:t>A továbbképzés megszervezése </a:t>
            </a:r>
            <a:r>
              <a:rPr lang="hu-HU" sz="4800" b="1" dirty="0"/>
              <a:t>a felnőttképzésről szóló 2013. évi LXXVII. törvény szerint </a:t>
            </a:r>
            <a:r>
              <a:rPr lang="hu-HU" sz="4800" dirty="0"/>
              <a:t>kontaktórás, távoktatás, illetve zárt rendszerű elektronikus távoktatás formájában valósulhat meg.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ctr">
              <a:buNone/>
            </a:pPr>
            <a:r>
              <a:rPr lang="hu-HU" sz="4800" dirty="0"/>
              <a:t>A továbbképzés </a:t>
            </a:r>
            <a:r>
              <a:rPr lang="hu-HU" sz="4800" b="1" dirty="0"/>
              <a:t>ismeretanyagának minimum követelményeit </a:t>
            </a:r>
            <a:r>
              <a:rPr lang="hu-HU" sz="4800" dirty="0"/>
              <a:t>a foglalkoztatáspolitikáért felelős miniszter az általa vezetett minisztérium </a:t>
            </a:r>
            <a:r>
              <a:rPr lang="hu-HU" sz="4800" b="1" dirty="0"/>
              <a:t>honlapján közzéteszi</a:t>
            </a:r>
            <a:r>
              <a:rPr lang="hu-HU" sz="4800" dirty="0"/>
              <a:t>.</a:t>
            </a:r>
          </a:p>
          <a:p>
            <a:pPr marL="0" indent="0" algn="ctr">
              <a:buNone/>
            </a:pPr>
            <a:endParaRPr lang="hu-HU" sz="4800" dirty="0"/>
          </a:p>
          <a:p>
            <a:pPr marL="0" indent="0" algn="ctr">
              <a:buNone/>
            </a:pPr>
            <a:r>
              <a:rPr lang="hu-HU" sz="4800" dirty="0"/>
              <a:t>A munkavédelmi szakemberek továbbképzésének szakmai felügyeletét a foglalkoztatáspolitikáért felelős miniszter látja el, amelynek részletes szabályait szabályzatban állapítja meg.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80" y="1409700"/>
            <a:ext cx="1594308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6700"/>
            <a:ext cx="16256000" cy="4419600"/>
          </a:xfrm>
          <a:prstGeom prst="rect">
            <a:avLst/>
          </a:prstGeom>
        </p:spPr>
      </p:pic>
      <p:pic>
        <p:nvPicPr>
          <p:cNvPr id="3" name="Kép 2" descr="A koronavírus akutizálta az oktatási rendszer krónikus betegségei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81500"/>
            <a:ext cx="7239000" cy="54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73315"/>
            <a:ext cx="17011832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1" y="1011982"/>
            <a:ext cx="16916400" cy="79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00" y="1562100"/>
            <a:ext cx="16684800" cy="3352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000500"/>
            <a:ext cx="16684799" cy="53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0"/>
            <a:ext cx="1510318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5AC624F-A7A2-3F03-E8F0-F48E7195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" y="-26857"/>
            <a:ext cx="597460" cy="1028484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793" y="4914900"/>
            <a:ext cx="14856013" cy="506047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165" y="-26858"/>
            <a:ext cx="8544648" cy="4789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Jobbra nyíl 6"/>
          <p:cNvSpPr/>
          <p:nvPr/>
        </p:nvSpPr>
        <p:spPr>
          <a:xfrm rot="18225049">
            <a:off x="3489969" y="5282036"/>
            <a:ext cx="1447800" cy="370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7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3503"/>
            <a:ext cx="17221200" cy="68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35" y="1257299"/>
            <a:ext cx="16980065" cy="82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3FDA23-BE8D-443E-89CD-C0157E2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07" y="1122219"/>
            <a:ext cx="4228259" cy="1981200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rgbClr val="FF0000"/>
                </a:solidFill>
              </a:rPr>
              <a:t>Hogyan látjuk a munkabiztonság helyzetét?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FAB1C7-2338-4BAD-92AF-83B75090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07" y="4155285"/>
            <a:ext cx="4228259" cy="5113407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Van amit nem látunk!</a:t>
            </a:r>
          </a:p>
          <a:p>
            <a:pPr marL="0" indent="0" algn="ctr">
              <a:buNone/>
            </a:pPr>
            <a:r>
              <a:rPr lang="hu-HU" sz="2400" i="1" dirty="0"/>
              <a:t>(rejtve van mindig)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Van amire árnyék vetül!</a:t>
            </a:r>
          </a:p>
          <a:p>
            <a:pPr marL="0" indent="0" algn="ctr">
              <a:buNone/>
            </a:pPr>
            <a:r>
              <a:rPr lang="hu-HU" sz="2400" i="1" dirty="0"/>
              <a:t>(sejtjük, de simának látjuk)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És amit tisztán látunk!</a:t>
            </a:r>
          </a:p>
          <a:p>
            <a:pPr marL="0" indent="0" algn="ctr">
              <a:buNone/>
            </a:pPr>
            <a:r>
              <a:rPr lang="hu-HU" sz="2400" i="1" dirty="0"/>
              <a:t>(ott bizony vannak hibák)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3C632B-D5BC-4B1E-A81E-DB8782D2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33" y="0"/>
            <a:ext cx="1311246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7200" y="190500"/>
            <a:ext cx="8229600" cy="2017701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47/1999. (VIII. 4.) GM rendelet</a:t>
            </a:r>
            <a:br>
              <a:rPr lang="hu-HU" b="1" dirty="0"/>
            </a:br>
            <a:r>
              <a:rPr lang="hu-HU" b="1" dirty="0"/>
              <a:t>Emelőgép Biztonsági Szabályzat kiadásáról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2324100"/>
            <a:ext cx="16078200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3200" i="1" dirty="0">
                <a:latin typeface="Arial" panose="020B0604020202020204" pitchFamily="34" charset="0"/>
              </a:rPr>
              <a:t>Melléklet a 47/1999. (VIII. 4.) GM rendelethez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1.3. Nem tartozik továbbá a szabályzat hatálya alá a kiszolgált technológiába épített vagy ahhoz telepített, és kizárólag egy meghatározott munkadarab megfogására alkalmas emelőgép </a:t>
            </a: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 kg megengedett teherbírás 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alatt </a:t>
            </a: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és legfeljebb 2,00 m emelési magasságig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valamint a hajtató kertészetekben alkalmazott kertészeti művelőkocsi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amennyiben: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a gyártó a használati utasításban meghatározta a felülvizsgálatok rendjét, módját, amelyek szerint a munkáltató elvégzi </a:t>
            </a:r>
            <a:r>
              <a:rPr kumimoji="0" lang="hu-HU" altLang="hu-HU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vagy elvégezteti 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 előírt felülvizsgálatokat, </a:t>
            </a:r>
            <a:r>
              <a:rPr kumimoji="0" lang="hu-HU" altLang="hu-HU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és a szükséges karbantartásokat</a:t>
            </a:r>
            <a:r>
              <a:rPr kumimoji="0" lang="hu-HU" altLang="hu-H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a munkáltató gondoskodik </a:t>
            </a:r>
            <a:r>
              <a:rPr kumimoji="0" lang="hu-HU" altLang="hu-HU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használatra jogosult kezelő kijelöléséről</a:t>
            </a:r>
            <a:r>
              <a:rPr kumimoji="0" lang="hu-HU" altLang="hu-H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rendeltetés szerinti használatot biztosító elméleti és gyakorlati oktatás végrehajtásáról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és meggyőződik </a:t>
            </a:r>
            <a:r>
              <a:rPr kumimoji="0" lang="hu-HU" altLang="hu-HU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azok készség szintű 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elsajátításáról, valamint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a munkáltató kockázatértékelése alapján gondoskodik az emelőgép, illetve a kertészeti művelőkocsi biztonságos használatáról.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6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878" y="214279"/>
            <a:ext cx="17645122" cy="142876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Amikor a munkakörülmények nem felelnek meg három esemény következhet be: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247" y="1785914"/>
            <a:ext cx="6635753" cy="4976814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642878" y="1857352"/>
            <a:ext cx="11236345" cy="6134100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85800" lvl="1" indent="0">
              <a:buNone/>
            </a:pPr>
            <a:endParaRPr lang="hu-HU" sz="6000" dirty="0"/>
          </a:p>
          <a:p>
            <a:pPr marL="857250" lvl="1" indent="-857250"/>
            <a:r>
              <a:rPr lang="hu-HU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Megússzuk, hazamegyünk  és várunk a következő kockázatos lehetőségre!</a:t>
            </a:r>
          </a:p>
          <a:p>
            <a:pPr marL="857250" lvl="1" indent="-857250"/>
            <a:r>
              <a:rPr lang="hu-HU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Megjelenik a hatóság és büntet! </a:t>
            </a:r>
          </a:p>
          <a:p>
            <a:pPr marL="857250" lvl="1" indent="-857250"/>
            <a:r>
              <a:rPr lang="hu-HU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Bekövetkezik a baleset és nem megyünk haza!</a:t>
            </a:r>
          </a:p>
          <a:p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828800" y="8559800"/>
            <a:ext cx="15036798" cy="1335083"/>
          </a:xfrm>
          <a:prstGeom prst="rect">
            <a:avLst/>
          </a:prstGeom>
          <a:effectLst/>
        </p:spPr>
        <p:txBody>
          <a:bodyPr vert="horz" lIns="137160" tIns="68580" rIns="137160" bIns="6858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66% az esélyünk, hogy rosszul végződik a nap!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8071"/>
            <a:ext cx="11016000" cy="906546"/>
          </a:xfrm>
        </p:spPr>
        <p:txBody>
          <a:bodyPr/>
          <a:lstStyle/>
          <a:p>
            <a:r>
              <a:rPr lang="hu-H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Leesés személyemelőből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440" y="1214410"/>
            <a:ext cx="11943899" cy="7286676"/>
          </a:xfrm>
        </p:spPr>
        <p:txBody>
          <a:bodyPr>
            <a:normAutofit/>
          </a:bodyPr>
          <a:lstStyle/>
          <a:p>
            <a:pPr marL="449263" lvl="1" indent="7938" algn="just">
              <a:lnSpc>
                <a:spcPct val="100000"/>
              </a:lnSpc>
              <a:buNone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gallyazó vállalkozó 2 fős munkacsoportja </a:t>
            </a: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önkormányzati megbízásból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emelőkosaras jármű igénybevételével gallyazási feladatot végzett. A munkacsoportot 1 fő gépkocsivezető (kisegítő) és a gallyazást végző munkavezető (későbbi sérült) alkotta.</a:t>
            </a:r>
          </a:p>
          <a:p>
            <a:pPr lvl="1" algn="just">
              <a:lnSpc>
                <a:spcPct val="100000"/>
              </a:lnSpc>
            </a:pP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1" indent="0" algn="just">
              <a:lnSpc>
                <a:spcPct val="100000"/>
              </a:lnSpc>
              <a:buNone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munkavezető, aki egyben az emelőgép kezelését is végezte, kb. 6 méter magasságban dolgozott, amikor az emelőgép személytartó kosara váratlanul 90 fokkal, vízszintes helyzetbe fordult.</a:t>
            </a:r>
          </a:p>
          <a:p>
            <a:pPr lvl="1" algn="just">
              <a:lnSpc>
                <a:spcPct val="100000"/>
              </a:lnSpc>
            </a:pPr>
            <a:endParaRPr lang="hu-H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1" indent="0" algn="just">
              <a:lnSpc>
                <a:spcPct val="100000"/>
              </a:lnSpc>
              <a:buNone/>
            </a:pP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kosárban tartózkodó személy a kosárból a betonozott felületre zuhant, minek következtében súlyos, életveszélyes sérüléseket szenvedett (koponya-, gerinc- és bordatörés). Mentőhelikopterrel szállították a közeli kórházba.</a:t>
            </a:r>
          </a:p>
        </p:txBody>
      </p:sp>
      <p:pic>
        <p:nvPicPr>
          <p:cNvPr id="7" name="Tartalom helye 7">
            <a:extLst>
              <a:ext uri="{FF2B5EF4-FFF2-40B4-BE49-F238E27FC236}">
                <a16:creationId xmlns:a16="http://schemas.microsoft.com/office/drawing/2014/main" id="{92B33575-3F36-9060-D765-FD20C4A3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01601" y="1500163"/>
            <a:ext cx="5304078" cy="297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69AFB50-2A24-6029-1A48-6CFC5D6D99D2}"/>
              </a:ext>
            </a:extLst>
          </p:cNvPr>
          <p:cNvSpPr txBox="1"/>
          <p:nvPr/>
        </p:nvSpPr>
        <p:spPr>
          <a:xfrm>
            <a:off x="13573156" y="4643434"/>
            <a:ext cx="3055240" cy="38472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hu-HU" sz="1600" dirty="0"/>
              <a:t>A kép csak illusztráció!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396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4686300" cy="709610"/>
          </a:xfrm>
        </p:spPr>
        <p:txBody>
          <a:bodyPr>
            <a:normAutofit fontScale="90000"/>
          </a:bodyPr>
          <a:lstStyle/>
          <a:p>
            <a:r>
              <a:rPr lang="hu-HU" dirty="0"/>
              <a:t>Áramütéses baleset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7192" y="1571600"/>
            <a:ext cx="10744200" cy="73628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3600" dirty="0"/>
              <a:t>Lakóház tetőszerkezetének felújítása során a kosaras emelőből munkát végző ács, </a:t>
            </a:r>
            <a:r>
              <a:rPr lang="hu-HU" sz="3600" b="1" dirty="0"/>
              <a:t>a kosárral lefelé jövet beleért a ház mellett lévő 22kV-os vezetékbe</a:t>
            </a:r>
            <a:r>
              <a:rPr lang="hu-HU" sz="3600" dirty="0"/>
              <a:t>. A 24 éves sérült áramütést szenvedett, életveszélyes állapotban mentőhelikopter vitte kórházba. </a:t>
            </a:r>
          </a:p>
          <a:p>
            <a:pPr marL="0" indent="0">
              <a:buNone/>
            </a:pPr>
            <a:endParaRPr lang="hu-HU" sz="3600" dirty="0"/>
          </a:p>
          <a:p>
            <a:pPr marL="0" indent="0" algn="just">
              <a:buNone/>
            </a:pPr>
            <a:r>
              <a:rPr lang="hu-HU" sz="3600" dirty="0"/>
              <a:t>A helyszínen megállapítható volt, hogy a hálózat szabványos magassága és jelölése megfelelő volt. </a:t>
            </a:r>
            <a:r>
              <a:rPr lang="hu-HU" sz="3600" b="1" dirty="0"/>
              <a:t>A munkával kapcsolatosan nem kértek feszültségmentesítést.</a:t>
            </a:r>
          </a:p>
          <a:p>
            <a:pPr marL="0" indent="0">
              <a:buNone/>
            </a:pPr>
            <a:endParaRPr lang="hu-HU" sz="3600" dirty="0"/>
          </a:p>
          <a:p>
            <a:pPr marL="0" indent="0" algn="just">
              <a:buNone/>
            </a:pPr>
            <a:r>
              <a:rPr lang="hu-HU" sz="3600" dirty="0"/>
              <a:t>A kosaras emelőt bérelték kezelő nélkül. A bérlés napján a bérbeadó oktatta a kezelőt. </a:t>
            </a:r>
            <a:r>
              <a:rPr lang="hu-HU" sz="3600" b="1" dirty="0"/>
              <a:t>A munkavállaló a kosara emelőből egyedül, földi figyelőszemély nélkül dolgozott.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301" y="714344"/>
            <a:ext cx="6008540" cy="557216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636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6000" y="756002"/>
            <a:ext cx="11016000" cy="864983"/>
          </a:xfrm>
        </p:spPr>
        <p:txBody>
          <a:bodyPr/>
          <a:lstStyle/>
          <a:p>
            <a:r>
              <a:rPr lang="hu-HU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Néhány hasonló baleset röviden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2900" y="1893267"/>
            <a:ext cx="13896000" cy="4902864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r>
              <a:rPr lang="hu-H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„A két férfi ereszjavítási munkákat végzett, amikor a kosaruk eddig tisztázatlan okból átbillent. A munkások a korlátba kapaszkodva, majd arra ráülve vészelték át a tűzoltók kiérkezéséig tartó időt……..”</a:t>
            </a:r>
          </a:p>
          <a:p>
            <a:pPr algn="just">
              <a:spcAft>
                <a:spcPts val="2400"/>
              </a:spcAft>
            </a:pPr>
            <a:r>
              <a:rPr lang="hu-H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„Két férfi egy emelőkosárból kísérelt meg egy közel 20 méter magas fát kivágni, ismeretlen okok miatt a fa derékban eltört, majd az emelőkosárra zuhant. A ledőlő fa az emelőkosár korlátját letörte, az egyik férfi kizuhant, eltört a combcsontja, medencecsontja, és agyrázkódást szenvedett, társa az emelőkosárban rekedt…….”</a:t>
            </a:r>
          </a:p>
          <a:p>
            <a:pPr algn="just"/>
            <a:r>
              <a:rPr lang="hu-HU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„Súlyos sérüléseket szenvedett az a két férfi, akik villanyszerelés közben kiestek egy speciális jármű emelőkosarából……..”</a:t>
            </a:r>
          </a:p>
          <a:p>
            <a:pPr algn="just"/>
            <a:endParaRPr lang="hu-H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6258" y="1911929"/>
            <a:ext cx="3086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2258" y="6285413"/>
            <a:ext cx="4248000" cy="30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72878" y="7024262"/>
            <a:ext cx="11980800" cy="2292935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just"/>
            <a:r>
              <a:rPr lang="hu-HU" sz="2800" i="1" dirty="0"/>
              <a:t>„</a:t>
            </a:r>
            <a:r>
              <a:rPr lang="hu-HU" sz="2800" dirty="0">
                <a:ea typeface="Calibri" panose="020F0502020204030204" pitchFamily="34" charset="0"/>
                <a:cs typeface="Calibri" panose="020F0502020204030204" pitchFamily="34" charset="0"/>
              </a:rPr>
              <a:t>A két munkás szenvedett balesetet egy emelőkosaras daruban, nyolc méter magasan voltak amikor kizuhantak. Elsődleges adatok szerint meghibásodott a daru szerkezete, így a kosár megbillent és az abban tartózkodó két munkás a járdára zuhant. Egyikük a helyszínen meghalt, társát súlyos sérülésekkel szállították kórházba…….”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F743556-41B5-C8F5-4ED6-70D08A149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7460" cy="103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481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5400000">
            <a:off x="12286576" y="4387822"/>
            <a:ext cx="3647603" cy="7292559"/>
          </a:xfrm>
          <a:custGeom>
            <a:avLst/>
            <a:gdLst/>
            <a:ahLst/>
            <a:cxnLst/>
            <a:rect l="l" t="t" r="r" b="b"/>
            <a:pathLst>
              <a:path w="1398899" h="2247924">
                <a:moveTo>
                  <a:pt x="0" y="0"/>
                </a:moveTo>
                <a:lnTo>
                  <a:pt x="1398899" y="0"/>
                </a:lnTo>
                <a:lnTo>
                  <a:pt x="1398899" y="2247924"/>
                </a:lnTo>
                <a:lnTo>
                  <a:pt x="0" y="22479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1087334" y="6644129"/>
            <a:ext cx="651160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000" dirty="0">
                <a:solidFill>
                  <a:srgbClr val="FBF7F0"/>
                </a:solidFill>
                <a:latin typeface="Lato Bold"/>
              </a:rPr>
              <a:t>KAPCSOLAT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87333" y="8622710"/>
            <a:ext cx="406994" cy="4069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87333" y="7910917"/>
            <a:ext cx="406994" cy="4069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739413" y="7892428"/>
            <a:ext cx="599614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06"/>
              </a:lnSpc>
            </a:pPr>
            <a:r>
              <a:rPr lang="hu-HU" sz="2300" dirty="0">
                <a:solidFill>
                  <a:srgbClr val="FBF7F0"/>
                </a:solidFill>
                <a:latin typeface="Lato"/>
              </a:rPr>
              <a:t>3530 Miskolc, Mindszent tér 3.</a:t>
            </a:r>
            <a:endParaRPr lang="en-US" sz="2300" dirty="0">
              <a:solidFill>
                <a:srgbClr val="FBF7F0"/>
              </a:solidFill>
              <a:latin typeface="La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734800" y="8604221"/>
            <a:ext cx="4114800" cy="370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6"/>
              </a:lnSpc>
            </a:pPr>
            <a:r>
              <a:rPr lang="hu-HU" sz="2300" dirty="0">
                <a:solidFill>
                  <a:schemeClr val="bg1"/>
                </a:solidFill>
                <a:latin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foglalkoztatas@borsod.gov.hu</a:t>
            </a:r>
            <a:r>
              <a:rPr lang="hu-HU" sz="2300" dirty="0">
                <a:solidFill>
                  <a:schemeClr val="bg1"/>
                </a:solidFill>
                <a:latin typeface="Lato"/>
              </a:rPr>
              <a:t>  </a:t>
            </a:r>
            <a:endParaRPr lang="en-US" sz="2300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848600" y="9105900"/>
            <a:ext cx="7200668" cy="0"/>
          </a:xfrm>
          <a:prstGeom prst="line">
            <a:avLst/>
          </a:prstGeom>
          <a:ln w="9525" cap="flat">
            <a:solidFill>
              <a:srgbClr val="FBF7F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13182505" y="6210201"/>
            <a:ext cx="8144072" cy="0"/>
          </a:xfrm>
          <a:prstGeom prst="line">
            <a:avLst/>
          </a:prstGeom>
          <a:ln w="9525" cap="flat">
            <a:solidFill>
              <a:srgbClr val="FBF7F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968661" y="8257135"/>
            <a:ext cx="922435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600" dirty="0">
                <a:solidFill>
                  <a:schemeClr val="accent3">
                    <a:lumMod val="50000"/>
                  </a:schemeClr>
                </a:solidFill>
                <a:latin typeface="Lato Bold"/>
              </a:rPr>
              <a:t>Köszönöm a figyelmet!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1228991" y="5278700"/>
            <a:ext cx="2962013" cy="296201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</a:pPr>
              <a:endParaRPr dirty="0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10134600" y="1562100"/>
            <a:ext cx="74735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dirty="0">
                <a:solidFill>
                  <a:schemeClr val="accent3">
                    <a:lumMod val="50000"/>
                  </a:schemeClr>
                </a:solidFill>
                <a:latin typeface="Lato Bold"/>
              </a:rPr>
              <a:t>Foglalkoztatási, Foglalkoztatás-felügyeleti és Munkavédelmi Főosztály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Lato Bold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7EC82CB-E9EB-6C28-CB13-17A646C68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741" y="0"/>
            <a:ext cx="8319539" cy="7755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5AC624F-A7A2-3F03-E8F0-F48E7195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" y="-26857"/>
            <a:ext cx="597460" cy="1028484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231" y="1181100"/>
            <a:ext cx="1608289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5AC624F-A7A2-3F03-E8F0-F48E7195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" y="-26857"/>
            <a:ext cx="597460" cy="1028484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C15D22D-EE3F-B2D9-4809-C47B8EA5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27" y="48729"/>
            <a:ext cx="14703140" cy="102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55663" y="2701766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06729" y="701929"/>
            <a:ext cx="1676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2024. 03. 01-től hatályon kívül helyezésre kerül</a:t>
            </a:r>
          </a:p>
          <a:p>
            <a:pPr algn="ctr"/>
            <a:r>
              <a:rPr lang="hu-HU" sz="4800" b="1" dirty="0">
                <a:solidFill>
                  <a:srgbClr val="002060"/>
                </a:solidFill>
              </a:rPr>
              <a:t>az Mvt.  82. § (3) bekezdése </a:t>
            </a:r>
          </a:p>
          <a:p>
            <a:pPr algn="ctr"/>
            <a:r>
              <a:rPr lang="hu-HU" sz="4800" strike="sngStrike" dirty="0">
                <a:solidFill>
                  <a:srgbClr val="002060"/>
                </a:solidFill>
              </a:rPr>
              <a:t>A munkavédelmi bírság összege 50 000 Ft-tól 10 000 000 Ft-ig terjedhet.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7D600D6-608A-7C18-DB0A-41A96AC39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91" y="0"/>
            <a:ext cx="596172" cy="10287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851C548-0A2B-ECD6-5EAC-856F220F349D}"/>
              </a:ext>
            </a:extLst>
          </p:cNvPr>
          <p:cNvSpPr/>
          <p:nvPr/>
        </p:nvSpPr>
        <p:spPr>
          <a:xfrm>
            <a:off x="939209" y="3916025"/>
            <a:ext cx="1676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200" dirty="0">
                <a:solidFill>
                  <a:srgbClr val="002060"/>
                </a:solidFill>
              </a:rPr>
              <a:t>A munkavédelmi bírság alapösszege a súlyosan veszélyeztetett </a:t>
            </a:r>
            <a:r>
              <a:rPr lang="hu-HU" sz="4200" b="1" dirty="0" err="1">
                <a:solidFill>
                  <a:srgbClr val="002060"/>
                </a:solidFill>
              </a:rPr>
              <a:t>munkavállalónként</a:t>
            </a:r>
            <a:r>
              <a:rPr lang="hu-HU" sz="4200" b="1" dirty="0">
                <a:solidFill>
                  <a:srgbClr val="002060"/>
                </a:solidFill>
              </a:rPr>
              <a:t> </a:t>
            </a:r>
            <a:r>
              <a:rPr lang="hu-HU" sz="4200" b="1" dirty="0">
                <a:solidFill>
                  <a:srgbClr val="FF0000"/>
                </a:solidFill>
              </a:rPr>
              <a:t>százezer </a:t>
            </a:r>
            <a:r>
              <a:rPr lang="hu-HU" sz="4200" b="1" dirty="0">
                <a:solidFill>
                  <a:srgbClr val="002060"/>
                </a:solidFill>
              </a:rPr>
              <a:t>forint</a:t>
            </a:r>
            <a:r>
              <a:rPr lang="hu-HU" sz="4200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hu-HU" sz="3000" dirty="0">
              <a:solidFill>
                <a:srgbClr val="002060"/>
              </a:solidFill>
            </a:endParaRPr>
          </a:p>
          <a:p>
            <a:pPr algn="ctr"/>
            <a:r>
              <a:rPr lang="hu-HU" sz="4200" b="1" dirty="0">
                <a:solidFill>
                  <a:srgbClr val="002060"/>
                </a:solidFill>
              </a:rPr>
              <a:t>A munkavédelmi bírság összege </a:t>
            </a:r>
            <a:r>
              <a:rPr lang="hu-HU" sz="4200" b="1" dirty="0">
                <a:solidFill>
                  <a:srgbClr val="FF0000"/>
                </a:solidFill>
              </a:rPr>
              <a:t>százezer forinttól százmillió forintig</a:t>
            </a:r>
            <a:r>
              <a:rPr lang="hu-HU" sz="4200" b="1" dirty="0">
                <a:solidFill>
                  <a:srgbClr val="1F466D"/>
                </a:solidFill>
              </a:rPr>
              <a:t> </a:t>
            </a:r>
            <a:r>
              <a:rPr lang="hu-HU" sz="4200" b="1" dirty="0">
                <a:solidFill>
                  <a:srgbClr val="002060"/>
                </a:solidFill>
              </a:rPr>
              <a:t>terjedhet.</a:t>
            </a:r>
          </a:p>
          <a:p>
            <a:pPr algn="just"/>
            <a:r>
              <a:rPr lang="hu-HU" sz="4200" dirty="0">
                <a:solidFill>
                  <a:srgbClr val="FF0000"/>
                </a:solidFill>
              </a:rPr>
              <a:t>Kivéve:</a:t>
            </a:r>
            <a:r>
              <a:rPr lang="hu-HU" sz="4200" dirty="0">
                <a:solidFill>
                  <a:srgbClr val="1F466D"/>
                </a:solidFill>
              </a:rPr>
              <a:t> </a:t>
            </a:r>
          </a:p>
          <a:p>
            <a:pPr lvl="1" indent="-554832" algn="just">
              <a:buFont typeface="Arial" pitchFamily="34" charset="0"/>
              <a:buChar char="•"/>
            </a:pPr>
            <a:r>
              <a:rPr lang="hu-HU" sz="4200" dirty="0">
                <a:solidFill>
                  <a:srgbClr val="002060"/>
                </a:solidFill>
              </a:rPr>
              <a:t>mikro- és kisvállalkozás, vagy természetes személy</a:t>
            </a:r>
            <a:r>
              <a:rPr lang="hu-HU" sz="4200" dirty="0">
                <a:solidFill>
                  <a:srgbClr val="1F466D"/>
                </a:solidFill>
              </a:rPr>
              <a:t>: </a:t>
            </a:r>
            <a:r>
              <a:rPr lang="hu-HU" sz="4200" dirty="0">
                <a:solidFill>
                  <a:srgbClr val="FF0000"/>
                </a:solidFill>
              </a:rPr>
              <a:t>25 millió Ft.</a:t>
            </a:r>
          </a:p>
          <a:p>
            <a:pPr lvl="1" indent="-554832" algn="just">
              <a:buFont typeface="Arial" pitchFamily="34" charset="0"/>
              <a:buChar char="•"/>
            </a:pPr>
            <a:r>
              <a:rPr lang="hu-HU" sz="4200" dirty="0">
                <a:solidFill>
                  <a:srgbClr val="002060"/>
                </a:solidFill>
              </a:rPr>
              <a:t>középvállalkozás:</a:t>
            </a:r>
            <a:r>
              <a:rPr lang="hu-HU" sz="4200" dirty="0">
                <a:solidFill>
                  <a:srgbClr val="20476E"/>
                </a:solidFill>
              </a:rPr>
              <a:t> </a:t>
            </a:r>
            <a:r>
              <a:rPr lang="hu-HU" sz="4200" dirty="0">
                <a:solidFill>
                  <a:srgbClr val="FF0000"/>
                </a:solidFill>
              </a:rPr>
              <a:t>50 millió Ft.</a:t>
            </a:r>
          </a:p>
          <a:p>
            <a:pPr marL="135732" lvl="1" indent="-4763" algn="just"/>
            <a:r>
              <a:rPr lang="hu-HU" sz="3600" i="1" dirty="0">
                <a:solidFill>
                  <a:srgbClr val="FF0000"/>
                </a:solidFill>
              </a:rPr>
              <a:t>(A kivétel nem alkalmazható, ha a munkáltató normasértése miatt halálos munkabaleset következett be.)</a:t>
            </a:r>
          </a:p>
        </p:txBody>
      </p:sp>
    </p:spTree>
    <p:extLst>
      <p:ext uri="{BB962C8B-B14F-4D97-AF65-F5344CB8AC3E}">
        <p14:creationId xmlns:p14="http://schemas.microsoft.com/office/powerpoint/2010/main" val="38094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55663" y="2701766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14400" y="345246"/>
            <a:ext cx="16840199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Jelentős változás</a:t>
            </a:r>
          </a:p>
          <a:p>
            <a:pPr algn="ctr"/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273/2011. (XII. 20.) Korm. Rendelet. 2.</a:t>
            </a:r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 </a:t>
            </a:r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§</a:t>
            </a:r>
          </a:p>
          <a:p>
            <a:pPr algn="ctr"/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25/2024. (II. 14.) Korm. Rendelet 2. §  </a:t>
            </a:r>
          </a:p>
          <a:p>
            <a:pPr algn="ctr"/>
            <a:endParaRPr lang="hu-HU" sz="16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just"/>
            <a:r>
              <a:rPr lang="hu-HU" sz="4800" i="1" dirty="0">
                <a:solidFill>
                  <a:srgbClr val="002060"/>
                </a:solidFill>
              </a:rPr>
              <a:t>3. súlyos veszélyeztetés: </a:t>
            </a:r>
          </a:p>
          <a:p>
            <a:pPr algn="just"/>
            <a:r>
              <a:rPr lang="hu-HU" sz="4800" strike="sngStrike" dirty="0">
                <a:solidFill>
                  <a:srgbClr val="002060"/>
                </a:solidFill>
              </a:rPr>
              <a:t>amelyet jogszabály annak minősít, továbbá amely a baleset, betegség bekövetkezésének magas valószínűségét jelenti, és amelynél a nagymértékű károsodás várható, különösen a </a:t>
            </a:r>
            <a:r>
              <a:rPr lang="hu-HU" sz="4800" b="1" strike="sngStrike" dirty="0">
                <a:solidFill>
                  <a:srgbClr val="002060"/>
                </a:solidFill>
              </a:rPr>
              <a:t>súlyos munkabaleset</a:t>
            </a:r>
            <a:r>
              <a:rPr lang="hu-HU" sz="4800" strike="sngStrike" dirty="0">
                <a:solidFill>
                  <a:srgbClr val="002060"/>
                </a:solidFill>
              </a:rPr>
              <a:t>, foglalkozási megbetegedés vagy fokozott expozíció;</a:t>
            </a:r>
          </a:p>
          <a:p>
            <a:pPr algn="just"/>
            <a:endParaRPr lang="hu-HU" sz="2400" dirty="0">
              <a:solidFill>
                <a:srgbClr val="002060"/>
              </a:solidFill>
            </a:endParaRPr>
          </a:p>
          <a:p>
            <a:pPr algn="just"/>
            <a:r>
              <a:rPr lang="hu-HU" sz="4800" dirty="0">
                <a:solidFill>
                  <a:srgbClr val="002060"/>
                </a:solidFill>
              </a:rPr>
              <a:t>olyan veszélyeztetés, amely a baleset, betegség bekövetkezésének magas valószínűségét jelenti, és amelynél a nagymértékű károsodás várható, különösen </a:t>
            </a:r>
            <a:r>
              <a:rPr lang="hu-HU" sz="4800" b="1" dirty="0">
                <a:solidFill>
                  <a:srgbClr val="002060"/>
                </a:solidFill>
              </a:rPr>
              <a:t>munkabaleset</a:t>
            </a:r>
            <a:r>
              <a:rPr lang="hu-HU" sz="4800" dirty="0">
                <a:solidFill>
                  <a:srgbClr val="002060"/>
                </a:solidFill>
              </a:rPr>
              <a:t>, foglalkozási megbetegedés;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D3642F8-4EDD-45F6-03AA-58168150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68" y="0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055663" y="2701766"/>
            <a:ext cx="13368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latin typeface="Segoe UI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01239" y="4546396"/>
            <a:ext cx="15374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600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  <a:p>
            <a:pPr algn="ctr"/>
            <a:endParaRPr lang="hu-HU" sz="4800" b="1" spc="-2" dirty="0">
              <a:solidFill>
                <a:srgbClr val="1F466D"/>
              </a:solidFill>
              <a:ea typeface="+mj-ea"/>
              <a:cs typeface="Segoe UI" panose="020B0502040204020203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66800" y="1181100"/>
            <a:ext cx="169926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spc="-2" dirty="0">
                <a:solidFill>
                  <a:srgbClr val="FF0000"/>
                </a:solidFill>
                <a:ea typeface="+mj-ea"/>
                <a:cs typeface="Segoe UI" panose="020B0502040204020203" pitchFamily="34" charset="0"/>
              </a:rPr>
              <a:t>Jelentős változás</a:t>
            </a:r>
          </a:p>
          <a:p>
            <a:pPr algn="ctr"/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273/2011. (XII. 20.) Korm. Rendelet. 6.</a:t>
            </a:r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 </a:t>
            </a:r>
            <a:r>
              <a:rPr lang="hu-HU" sz="4800" b="1" strike="sngStrike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§</a:t>
            </a:r>
          </a:p>
          <a:p>
            <a:pPr algn="ctr"/>
            <a:r>
              <a:rPr lang="hu-HU" sz="4800" b="1" spc="-2" dirty="0">
                <a:solidFill>
                  <a:srgbClr val="1F466D"/>
                </a:solidFill>
                <a:ea typeface="+mj-ea"/>
                <a:cs typeface="Segoe UI" panose="020B0502040204020203" pitchFamily="34" charset="0"/>
              </a:rPr>
              <a:t>25/2024. (II. 14.) Korm. Rendelet 5. §  </a:t>
            </a:r>
          </a:p>
          <a:p>
            <a:endParaRPr lang="hu-HU" sz="4200" dirty="0">
              <a:solidFill>
                <a:srgbClr val="002060"/>
              </a:solidFill>
            </a:endParaRPr>
          </a:p>
          <a:p>
            <a:pPr marL="630238" indent="-630238"/>
            <a:r>
              <a:rPr lang="hu-HU" sz="4200" dirty="0">
                <a:solidFill>
                  <a:srgbClr val="002060"/>
                </a:solidFill>
              </a:rPr>
              <a:t>(2) Ha a munkavédelmi hatóság a hatósági eljárás során azt állapítja meg, hogy a munkavállaló </a:t>
            </a:r>
            <a:r>
              <a:rPr lang="hu-HU" sz="4200" b="1" dirty="0">
                <a:solidFill>
                  <a:srgbClr val="002060"/>
                </a:solidFill>
              </a:rPr>
              <a:t>súlyos veszélyeztetésének időtartama </a:t>
            </a:r>
            <a:r>
              <a:rPr lang="hu-HU" sz="4200" dirty="0">
                <a:solidFill>
                  <a:srgbClr val="002060"/>
                </a:solidFill>
              </a:rPr>
              <a:t>bizonyítottan</a:t>
            </a:r>
          </a:p>
          <a:p>
            <a:pPr marL="1438275">
              <a:spcBef>
                <a:spcPts val="900"/>
              </a:spcBef>
            </a:pPr>
            <a:r>
              <a:rPr lang="hu-HU" sz="4200" dirty="0">
                <a:solidFill>
                  <a:srgbClr val="002060"/>
                </a:solidFill>
              </a:rPr>
              <a:t>a) egy óránál tovább fennállt, 1,3-szorosára;</a:t>
            </a:r>
          </a:p>
          <a:p>
            <a:pPr marL="1438275">
              <a:spcBef>
                <a:spcPts val="900"/>
              </a:spcBef>
            </a:pPr>
            <a:r>
              <a:rPr lang="hu-HU" sz="4200" dirty="0">
                <a:solidFill>
                  <a:srgbClr val="002060"/>
                </a:solidFill>
              </a:rPr>
              <a:t>b) nyolc óránál tovább fennállt, 1,5-szörösére;</a:t>
            </a:r>
          </a:p>
          <a:p>
            <a:pPr marL="1438275">
              <a:spcBef>
                <a:spcPts val="900"/>
              </a:spcBef>
            </a:pPr>
            <a:r>
              <a:rPr lang="hu-HU" sz="4200" dirty="0">
                <a:solidFill>
                  <a:srgbClr val="002060"/>
                </a:solidFill>
              </a:rPr>
              <a:t>c) egy hétnél tovább fennállt, 3-szorosára;</a:t>
            </a:r>
          </a:p>
          <a:p>
            <a:pPr marL="1438275">
              <a:spcBef>
                <a:spcPts val="900"/>
              </a:spcBef>
            </a:pPr>
            <a:r>
              <a:rPr lang="hu-HU" sz="4200" dirty="0">
                <a:solidFill>
                  <a:srgbClr val="002060"/>
                </a:solidFill>
              </a:rPr>
              <a:t>d) egy hónapnál tovább fennállt, </a:t>
            </a:r>
            <a:r>
              <a:rPr lang="hu-HU" sz="4200" strike="sngStrike" dirty="0">
                <a:solidFill>
                  <a:srgbClr val="002060"/>
                </a:solidFill>
              </a:rPr>
              <a:t>5-szeresére </a:t>
            </a:r>
            <a:r>
              <a:rPr lang="hu-HU" sz="4200" b="1" dirty="0">
                <a:solidFill>
                  <a:srgbClr val="FF0000"/>
                </a:solidFill>
              </a:rPr>
              <a:t>10-szeresére</a:t>
            </a:r>
            <a:endParaRPr lang="hu-HU" sz="4200" b="1" strike="sngStrike" dirty="0">
              <a:solidFill>
                <a:srgbClr val="1F466D"/>
              </a:solidFill>
            </a:endParaRPr>
          </a:p>
          <a:p>
            <a:pPr marL="539750"/>
            <a:r>
              <a:rPr lang="hu-HU" sz="4200" dirty="0">
                <a:solidFill>
                  <a:srgbClr val="002060"/>
                </a:solidFill>
              </a:rPr>
              <a:t>emeli meg a munkavédelmi bírság mértékét.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92EA646-6104-2198-D174-CFE09870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61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2605</Words>
  <Application>Microsoft Office PowerPoint</Application>
  <PresentationFormat>Egyéni</PresentationFormat>
  <Paragraphs>240</Paragraphs>
  <Slides>48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8" baseType="lpstr">
      <vt:lpstr>Arial</vt:lpstr>
      <vt:lpstr>Lato</vt:lpstr>
      <vt:lpstr>Franklin Gothic Demi Cond</vt:lpstr>
      <vt:lpstr>Wingdings</vt:lpstr>
      <vt:lpstr>Lato Bold</vt:lpstr>
      <vt:lpstr>Calibri</vt:lpstr>
      <vt:lpstr>Times New Roman</vt:lpstr>
      <vt:lpstr>Franklin Gothic Medium Cond</vt:lpstr>
      <vt:lpstr>Segoe UI</vt:lpstr>
      <vt:lpstr>Office Theme</vt:lpstr>
      <vt:lpstr>PowerPoint-bemutató</vt:lpstr>
      <vt:lpstr>A MUNKAVÉDELEM NEMZETI POLITIKÁJA 2024-2027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Mvt. IV. Fejezet 54. § (6c) bekezdés (2026. január 1.)</vt:lpstr>
      <vt:lpstr>Mvt. IV. Fejezet 54. § (8a) bekezdés (új szöveg)</vt:lpstr>
      <vt:lpstr>Egy vita lezárása…</vt:lpstr>
      <vt:lpstr>A munkabiztonsági szaktevékenység ellátására jogosító középfokú szakmai képesítések </vt:lpstr>
      <vt:lpstr>A munkabiztonsági szaktevékenység ellátására jogosító felsőfokú szakmai képesítések  </vt:lpstr>
      <vt:lpstr>A munkabiztonsági szaktevékenység ellátására jogosító felsőfokú szakmai képesítések  </vt:lpstr>
      <vt:lpstr>A munkavédelemről szóló 1993. évi XCIII. törvény egyes rendelkezéseinek végrehajtásáról szóló 5/1993. (XII. 26.) MüM rendelet (a továbbiakban: MüM rendelet)  A MUNKÁLTATÓK ÉS A MUNKAVÁLLALÓK KÖTELESSÉGEI ÉS JOGAI AZ EGÉSZSÉGET NEM VESZÉLYEZTETŐ ÉS BIZTONSÁGOS MUNKAVÉGZÉS KÖVETELMÉNYEINEK MEGVALÓSÍTÁSÁBAN alcíme a következő 4/A. §-sal egészül ki:</vt:lpstr>
      <vt:lpstr>PowerPoint-bemutató</vt:lpstr>
      <vt:lpstr>CCA módszer (ok-következmény elemzése)</vt:lpstr>
      <vt:lpstr>PowerPoint-bemutató</vt:lpstr>
      <vt:lpstr>A munkabalesetek megoszlása 2021. évben a munkáltatói létszám-kategória alapján</vt:lpstr>
      <vt:lpstr>A munkabalesetek megoszlása 2022. évben a munkáltatói létszám-kategória alapján</vt:lpstr>
      <vt:lpstr>A munkabalesetek megoszlása 2023. évben a munkáltatói létszám-kategória alapján</vt:lpstr>
      <vt:lpstr>Elemezzük kicsit…</vt:lpstr>
      <vt:lpstr>Munkavédelmi szakember foglalkoztatási kötelezettsége…</vt:lpstr>
      <vt:lpstr>Amit látunk az csak a felszín….</vt:lpstr>
      <vt:lpstr>Egy új lehetőség…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Hogyan látjuk a munkabiztonság helyzetét?</vt:lpstr>
      <vt:lpstr>47/1999. (VIII. 4.) GM rendelet Emelőgép Biztonsági Szabályzat kiadásáról</vt:lpstr>
      <vt:lpstr>Amikor a munkakörülmények nem felelnek meg három esemény következhet be:</vt:lpstr>
      <vt:lpstr>Leesés személyemelőből</vt:lpstr>
      <vt:lpstr>Áramütéses baleset</vt:lpstr>
      <vt:lpstr>Néhány hasonló baleset röviden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Domokos Péter, Miniszterelnökség, politikai tanácsadó</dc:title>
  <dc:creator>Domokos Péter dr.</dc:creator>
  <cp:lastModifiedBy>Mihály Szabó</cp:lastModifiedBy>
  <cp:revision>289</cp:revision>
  <dcterms:created xsi:type="dcterms:W3CDTF">2006-08-16T00:00:00Z</dcterms:created>
  <dcterms:modified xsi:type="dcterms:W3CDTF">2025-05-05T18:39:33Z</dcterms:modified>
  <dc:identifier>DAFO0_fF3TM</dc:identifier>
</cp:coreProperties>
</file>