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98" r:id="rId2"/>
    <p:sldId id="791" r:id="rId3"/>
    <p:sldId id="792" r:id="rId4"/>
    <p:sldId id="793" r:id="rId5"/>
    <p:sldId id="808" r:id="rId6"/>
    <p:sldId id="805" r:id="rId7"/>
    <p:sldId id="806" r:id="rId8"/>
    <p:sldId id="798" r:id="rId9"/>
    <p:sldId id="810" r:id="rId10"/>
    <p:sldId id="811" r:id="rId11"/>
    <p:sldId id="812" r:id="rId12"/>
    <p:sldId id="813" r:id="rId13"/>
    <p:sldId id="814" r:id="rId14"/>
    <p:sldId id="815" r:id="rId15"/>
    <p:sldId id="816" r:id="rId16"/>
    <p:sldId id="817" r:id="rId17"/>
    <p:sldId id="818" r:id="rId18"/>
    <p:sldId id="819" r:id="rId19"/>
    <p:sldId id="820" r:id="rId20"/>
    <p:sldId id="822" r:id="rId21"/>
    <p:sldId id="824" r:id="rId22"/>
    <p:sldId id="825" r:id="rId23"/>
    <p:sldId id="826" r:id="rId24"/>
    <p:sldId id="827" r:id="rId25"/>
    <p:sldId id="829" r:id="rId26"/>
    <p:sldId id="830" r:id="rId27"/>
    <p:sldId id="832" r:id="rId28"/>
    <p:sldId id="833" r:id="rId29"/>
    <p:sldId id="834" r:id="rId30"/>
    <p:sldId id="835" r:id="rId31"/>
    <p:sldId id="836" r:id="rId32"/>
    <p:sldId id="837" r:id="rId33"/>
    <p:sldId id="838" r:id="rId34"/>
    <p:sldId id="839" r:id="rId35"/>
    <p:sldId id="840" r:id="rId36"/>
    <p:sldId id="841" r:id="rId37"/>
    <p:sldId id="842" r:id="rId38"/>
    <p:sldId id="843" r:id="rId39"/>
    <p:sldId id="624" r:id="rId40"/>
  </p:sldIdLst>
  <p:sldSz cx="9144000" cy="6858000" type="screen4x3"/>
  <p:notesSz cx="6735763" cy="98663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52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E3AB"/>
    <a:srgbClr val="FF9900"/>
    <a:srgbClr val="FFCC66"/>
    <a:srgbClr val="FEC2B6"/>
    <a:srgbClr val="66FF99"/>
    <a:srgbClr val="FE9494"/>
    <a:srgbClr val="EA0000"/>
    <a:srgbClr val="FF797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Közepesen sötét stíl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2" autoAdjust="0"/>
    <p:restoredTop sz="95152" autoAdjust="0"/>
  </p:normalViewPr>
  <p:slideViewPr>
    <p:cSldViewPr>
      <p:cViewPr varScale="1">
        <p:scale>
          <a:sx n="84" d="100"/>
          <a:sy n="84" d="100"/>
        </p:scale>
        <p:origin x="1195" y="82"/>
      </p:cViewPr>
      <p:guideLst>
        <p:guide orient="horz" pos="527"/>
        <p:guide pos="5239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90" y="-10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693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693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fld id="{0D01746C-33FC-4EC2-B3AD-EA632D7358C2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469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693" y="0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3077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8" y="4685719"/>
            <a:ext cx="5389233" cy="44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defTabSz="903317">
              <a:defRPr sz="1100">
                <a:latin typeface="Times New Roman" pitchFamily="18" charset="0"/>
              </a:defRPr>
            </a:lvl1pPr>
          </a:lstStyle>
          <a:p>
            <a:endParaRPr lang="de-DE" dirty="0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693" y="9369866"/>
            <a:ext cx="2918519" cy="49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73" tIns="45187" rIns="90373" bIns="45187" numCol="1" anchor="b" anchorCtr="0" compatLnSpc="1">
            <a:prstTxWarp prst="textNoShape">
              <a:avLst/>
            </a:prstTxWarp>
          </a:bodyPr>
          <a:lstStyle>
            <a:lvl1pPr algn="r" defTabSz="903317">
              <a:defRPr sz="1100">
                <a:latin typeface="Times New Roman" pitchFamily="18" charset="0"/>
              </a:defRPr>
            </a:lvl1pPr>
          </a:lstStyle>
          <a:p>
            <a:fld id="{75558B8B-1FCF-4C3D-A74E-461DFCF2FBCB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6616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03288" y="741363"/>
            <a:ext cx="4930775" cy="36988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003162-A220-4B9A-8C94-D80E4B03D521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2172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6639E-9C69-44DC-9F4E-CAA4D8DF3484}" type="slidenum">
              <a:rPr lang="hu-HU"/>
              <a:pPr/>
              <a:t>14</a:t>
            </a:fld>
            <a:endParaRPr lang="hu-HU"/>
          </a:p>
        </p:txBody>
      </p:sp>
      <p:sp>
        <p:nvSpPr>
          <p:cNvPr id="136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3636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E5BC7-DF03-4D1A-819A-6810D65188B5}" type="slidenum">
              <a:rPr lang="hu-HU"/>
              <a:pPr/>
              <a:t>15</a:t>
            </a:fld>
            <a:endParaRPr lang="hu-HU"/>
          </a:p>
        </p:txBody>
      </p:sp>
      <p:sp>
        <p:nvSpPr>
          <p:cNvPr id="136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2290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A687A-0E2C-47B4-887C-65B3C03C01D6}" type="slidenum">
              <a:rPr lang="hu-HU"/>
              <a:pPr/>
              <a:t>16</a:t>
            </a:fld>
            <a:endParaRPr lang="hu-HU"/>
          </a:p>
        </p:txBody>
      </p:sp>
      <p:sp>
        <p:nvSpPr>
          <p:cNvPr id="136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4772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3B284D-E268-46AA-BBC4-40E224658941}" type="slidenum">
              <a:rPr lang="hu-HU"/>
              <a:pPr/>
              <a:t>17</a:t>
            </a:fld>
            <a:endParaRPr lang="hu-HU"/>
          </a:p>
        </p:txBody>
      </p:sp>
      <p:sp>
        <p:nvSpPr>
          <p:cNvPr id="136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9435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99972-29C1-4B4E-8C19-4CF001CF3925}" type="slidenum">
              <a:rPr lang="hu-HU"/>
              <a:pPr/>
              <a:t>18</a:t>
            </a:fld>
            <a:endParaRPr lang="hu-HU"/>
          </a:p>
        </p:txBody>
      </p:sp>
      <p:sp>
        <p:nvSpPr>
          <p:cNvPr id="136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4655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A23BDD-9808-4623-9632-16CF62FCDD36}" type="slidenum">
              <a:rPr lang="hu-HU"/>
              <a:pPr/>
              <a:t>19</a:t>
            </a:fld>
            <a:endParaRPr lang="hu-HU"/>
          </a:p>
        </p:txBody>
      </p:sp>
      <p:sp>
        <p:nvSpPr>
          <p:cNvPr id="136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571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0474EB-8869-4D5D-891D-B2D7E01310DF}" type="slidenum">
              <a:rPr lang="hu-HU"/>
              <a:pPr/>
              <a:t>20</a:t>
            </a:fld>
            <a:endParaRPr lang="hu-HU"/>
          </a:p>
        </p:txBody>
      </p:sp>
      <p:sp>
        <p:nvSpPr>
          <p:cNvPr id="136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3440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3C8A1-FAB8-4BED-B9F2-1D8CECF1690D}" type="slidenum">
              <a:rPr lang="hu-HU"/>
              <a:pPr/>
              <a:t>21</a:t>
            </a:fld>
            <a:endParaRPr lang="hu-HU"/>
          </a:p>
        </p:txBody>
      </p:sp>
      <p:sp>
        <p:nvSpPr>
          <p:cNvPr id="137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0464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1219E5-500A-4FF2-91B4-2F15E9F2F114}" type="slidenum">
              <a:rPr lang="hu-HU"/>
              <a:pPr/>
              <a:t>22</a:t>
            </a:fld>
            <a:endParaRPr lang="hu-HU"/>
          </a:p>
        </p:txBody>
      </p:sp>
      <p:sp>
        <p:nvSpPr>
          <p:cNvPr id="137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4531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94FE8D-2C51-4670-8A74-13BE1F0139BE}" type="slidenum">
              <a:rPr lang="hu-HU"/>
              <a:pPr/>
              <a:t>23</a:t>
            </a:fld>
            <a:endParaRPr lang="hu-HU"/>
          </a:p>
        </p:txBody>
      </p:sp>
      <p:sp>
        <p:nvSpPr>
          <p:cNvPr id="137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363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B9B9-766F-46E2-9871-B18ECF1BC1BD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9451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45C38-1441-44DD-A2CE-B4344F59A4BE}" type="slidenum">
              <a:rPr lang="hu-HU"/>
              <a:pPr/>
              <a:t>24</a:t>
            </a:fld>
            <a:endParaRPr lang="hu-HU"/>
          </a:p>
        </p:txBody>
      </p:sp>
      <p:sp>
        <p:nvSpPr>
          <p:cNvPr id="137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300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A8F8E-5D47-4EF0-94FD-13DFE9C7195C}" type="slidenum">
              <a:rPr lang="hu-HU"/>
              <a:pPr/>
              <a:t>25</a:t>
            </a:fld>
            <a:endParaRPr lang="hu-HU"/>
          </a:p>
        </p:txBody>
      </p:sp>
      <p:sp>
        <p:nvSpPr>
          <p:cNvPr id="137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3136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05B90-AA77-4B06-BE65-D8AF4CCEB6C5}" type="slidenum">
              <a:rPr lang="hu-HU"/>
              <a:pPr/>
              <a:t>26</a:t>
            </a:fld>
            <a:endParaRPr lang="hu-HU"/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5013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A6E50-8509-4FB9-A5DA-28840FE3921E}" type="slidenum">
              <a:rPr lang="hu-HU"/>
              <a:pPr/>
              <a:t>27</a:t>
            </a:fld>
            <a:endParaRPr lang="hu-HU"/>
          </a:p>
        </p:txBody>
      </p:sp>
      <p:sp>
        <p:nvSpPr>
          <p:cNvPr id="137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8024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9D3E4-588D-453A-82AD-1F1695AE2DB5}" type="slidenum">
              <a:rPr lang="hu-HU"/>
              <a:pPr/>
              <a:t>28</a:t>
            </a:fld>
            <a:endParaRPr lang="hu-HU"/>
          </a:p>
        </p:txBody>
      </p:sp>
      <p:sp>
        <p:nvSpPr>
          <p:cNvPr id="137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0945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BF453-218D-4634-B8DE-E54BCA7893CD}" type="slidenum">
              <a:rPr lang="hu-HU"/>
              <a:pPr/>
              <a:t>29</a:t>
            </a:fld>
            <a:endParaRPr lang="hu-HU"/>
          </a:p>
        </p:txBody>
      </p:sp>
      <p:sp>
        <p:nvSpPr>
          <p:cNvPr id="138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5938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E681E-D964-4E4B-BF54-63BB3D1A8356}" type="slidenum">
              <a:rPr lang="hu-HU"/>
              <a:pPr/>
              <a:t>30</a:t>
            </a:fld>
            <a:endParaRPr lang="hu-HU"/>
          </a:p>
        </p:txBody>
      </p:sp>
      <p:sp>
        <p:nvSpPr>
          <p:cNvPr id="138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714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2BBFB0-54F0-425D-8645-405414C71806}" type="slidenum">
              <a:rPr lang="hu-HU"/>
              <a:pPr/>
              <a:t>31</a:t>
            </a:fld>
            <a:endParaRPr lang="hu-HU"/>
          </a:p>
        </p:txBody>
      </p:sp>
      <p:sp>
        <p:nvSpPr>
          <p:cNvPr id="138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062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B2E6E-662C-4BD3-B11B-886E2DD84414}" type="slidenum">
              <a:rPr lang="hu-HU"/>
              <a:pPr/>
              <a:t>32</a:t>
            </a:fld>
            <a:endParaRPr lang="hu-HU"/>
          </a:p>
        </p:txBody>
      </p:sp>
      <p:sp>
        <p:nvSpPr>
          <p:cNvPr id="138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6862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00DDB-2E57-4FC6-A234-B2ACC1376699}" type="slidenum">
              <a:rPr lang="hu-HU"/>
              <a:pPr/>
              <a:t>33</a:t>
            </a:fld>
            <a:endParaRPr lang="hu-HU"/>
          </a:p>
        </p:txBody>
      </p:sp>
      <p:sp>
        <p:nvSpPr>
          <p:cNvPr id="138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58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B9B9-766F-46E2-9871-B18ECF1BC1BD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6511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BED275-2FE8-4E70-AB5B-5223E2EEA2D3}" type="slidenum">
              <a:rPr lang="hu-HU"/>
              <a:pPr/>
              <a:t>34</a:t>
            </a:fld>
            <a:endParaRPr lang="hu-HU"/>
          </a:p>
        </p:txBody>
      </p:sp>
      <p:sp>
        <p:nvSpPr>
          <p:cNvPr id="138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1157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2595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06AC6-FB3F-4E43-9482-C1908992A27E}" type="slidenum">
              <a:rPr lang="hu-HU" smtClean="0"/>
              <a:pPr/>
              <a:t>35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620764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2698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4EB8-31E8-4ED8-81AA-38ED598AEFAC}" type="slidenum">
              <a:rPr lang="hu-HU" smtClean="0"/>
              <a:pPr/>
              <a:t>36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253104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2800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2C529-EC7E-4826-BF32-DC347BB33215}" type="slidenum">
              <a:rPr lang="hu-HU" smtClean="0"/>
              <a:pPr/>
              <a:t>37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63625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58B8B-1FCF-4C3D-A74E-461DFCF2FBCB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250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7B9B9-766F-46E2-9871-B18ECF1BC1BD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053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C85D81-2DD0-4604-AA0A-2D0327CE7B9E}" type="slidenum">
              <a:rPr lang="hu-HU"/>
              <a:pPr/>
              <a:t>9</a:t>
            </a:fld>
            <a:endParaRPr lang="hu-HU"/>
          </a:p>
        </p:txBody>
      </p:sp>
      <p:sp>
        <p:nvSpPr>
          <p:cNvPr id="135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0493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47C88-AD7D-48AE-AEDD-95B5019A222A}" type="slidenum">
              <a:rPr lang="hu-HU"/>
              <a:pPr/>
              <a:t>10</a:t>
            </a:fld>
            <a:endParaRPr lang="hu-HU"/>
          </a:p>
        </p:txBody>
      </p:sp>
      <p:sp>
        <p:nvSpPr>
          <p:cNvPr id="135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3344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05196-E5D9-49F8-AC40-28D01F480F9C}" type="slidenum">
              <a:rPr lang="hu-HU"/>
              <a:pPr/>
              <a:t>11</a:t>
            </a:fld>
            <a:endParaRPr lang="hu-HU"/>
          </a:p>
        </p:txBody>
      </p:sp>
      <p:sp>
        <p:nvSpPr>
          <p:cNvPr id="135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81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ADE12-06FB-47C2-8CBD-929B2D8EE631}" type="slidenum">
              <a:rPr lang="hu-HU"/>
              <a:pPr/>
              <a:t>12</a:t>
            </a:fld>
            <a:endParaRPr lang="hu-HU"/>
          </a:p>
        </p:txBody>
      </p:sp>
      <p:sp>
        <p:nvSpPr>
          <p:cNvPr id="135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9411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B06C01-4F96-4D92-B797-E00C964F5562}" type="slidenum">
              <a:rPr lang="hu-HU"/>
              <a:pPr/>
              <a:t>13</a:t>
            </a:fld>
            <a:endParaRPr lang="hu-HU"/>
          </a:p>
        </p:txBody>
      </p:sp>
      <p:sp>
        <p:nvSpPr>
          <p:cNvPr id="135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936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43608" y="2420892"/>
            <a:ext cx="7772400" cy="650503"/>
          </a:xfrm>
          <a:prstGeom prst="rect">
            <a:avLst/>
          </a:prstGeom>
        </p:spPr>
        <p:txBody>
          <a:bodyPr/>
          <a:lstStyle>
            <a:lvl1pPr algn="l">
              <a:defRPr sz="3200" i="0"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Überbegriff Thema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43610" y="3212976"/>
            <a:ext cx="6152728" cy="478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 smtClean="0"/>
              <a:t>Beschreibung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68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502024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sz="32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Headline (Danke)</a:t>
            </a:r>
            <a:endParaRPr lang="de-AT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4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96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4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14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21EFC-F350-4CC0-8B3A-8E6040C93E1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5501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Online kép hely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7B09DC4-2DC3-4CA7-A0D7-238BF06DAA9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43922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8FE091C-BA96-4695-8551-E33A11AABA4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7053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E4EE8-89F9-4930-B4DC-87333F23875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0318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/>
          <p:cNvSpPr>
            <a:spLocks noGrp="1"/>
          </p:cNvSpPr>
          <p:nvPr>
            <p:ph type="subTitle" idx="10" hasCustomPrompt="1"/>
          </p:nvPr>
        </p:nvSpPr>
        <p:spPr>
          <a:xfrm>
            <a:off x="360000" y="1620000"/>
            <a:ext cx="828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 smtClean="0"/>
              <a:t>Subheadline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8280000" cy="548800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Headline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160000"/>
            <a:ext cx="8280000" cy="2997152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►"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marR="0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marR="0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Inhalt</a:t>
            </a:r>
          </a:p>
          <a:p>
            <a:pPr lvl="0"/>
            <a:r>
              <a:rPr lang="de-DE" dirty="0" smtClean="0"/>
              <a:t>Inhalt</a:t>
            </a:r>
          </a:p>
          <a:p>
            <a:pPr lvl="0"/>
            <a:r>
              <a:rPr lang="de-DE" dirty="0" smtClean="0"/>
              <a:t>Inhalt</a:t>
            </a:r>
            <a:endParaRPr lang="de-AT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20263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479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828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Headline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360000" y="1620000"/>
            <a:ext cx="828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 smtClean="0"/>
              <a:t>Subheadline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388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160000"/>
            <a:ext cx="8280000" cy="2997152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marR="0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marR="0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Arial" panose="020B0604020202020204" pitchFamily="34" charset="0"/>
              <a:buChar char="►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Aufzählungen</a:t>
            </a:r>
          </a:p>
          <a:p>
            <a:pPr lvl="1"/>
            <a:r>
              <a:rPr lang="de-DE" dirty="0" smtClean="0"/>
              <a:t>Unterpunkte Aufzählungen 2. Ebene</a:t>
            </a:r>
          </a:p>
          <a:p>
            <a:pPr lvl="2"/>
            <a:r>
              <a:rPr lang="de-DE" dirty="0" smtClean="0"/>
              <a:t>Unterpunkte Aufzählungen 3. Ebene</a:t>
            </a:r>
          </a:p>
          <a:p>
            <a:pPr marL="1600160" marR="0" lvl="3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de-DE" dirty="0" smtClean="0"/>
              <a:t>Unterpunkte Aufzählungen 4. Ebene</a:t>
            </a:r>
          </a:p>
          <a:p>
            <a:pPr marL="2057349" marR="0" lvl="4" indent="-228594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85000"/>
                </a:scheme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de-DE" dirty="0" smtClean="0"/>
              <a:t>Unterpunkte Aufzählungen 5. Ebene</a:t>
            </a:r>
            <a:endParaRPr lang="de-AT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360000" y="1620000"/>
            <a:ext cx="828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 smtClean="0"/>
              <a:t>Subheadline</a:t>
            </a:r>
            <a:endParaRPr lang="de-AT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828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033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8280000" cy="547200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Headline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2160001"/>
            <a:ext cx="4038600" cy="4365344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05070" y="2160004"/>
            <a:ext cx="4038600" cy="4365343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4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360000" y="1620000"/>
            <a:ext cx="828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 smtClean="0"/>
              <a:t>Subheadline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87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828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Headline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2160000"/>
            <a:ext cx="4040188" cy="801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0000" y="2959200"/>
            <a:ext cx="4040188" cy="3566144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2160000"/>
            <a:ext cx="4041775" cy="801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959200"/>
            <a:ext cx="4041775" cy="3566144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0" y="6519604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360000" y="1620000"/>
            <a:ext cx="828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 smtClean="0"/>
              <a:t>Subheadline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48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4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663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080000"/>
            <a:ext cx="8280000" cy="547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Headline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Untertitel 2"/>
          <p:cNvSpPr>
            <a:spLocks noGrp="1"/>
          </p:cNvSpPr>
          <p:nvPr>
            <p:ph type="subTitle" idx="11" hasCustomPrompt="1"/>
          </p:nvPr>
        </p:nvSpPr>
        <p:spPr>
          <a:xfrm>
            <a:off x="360000" y="1620000"/>
            <a:ext cx="8280000" cy="5128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 dirty="0" smtClean="0"/>
              <a:t>Subheadline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360000" y="2160001"/>
            <a:ext cx="4038600" cy="4365344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FF0000"/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2" indent="-28574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►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/>
          </p:nvPr>
        </p:nvSpPr>
        <p:spPr>
          <a:xfrm>
            <a:off x="4644008" y="2160000"/>
            <a:ext cx="3888432" cy="234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 smtClean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18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797152"/>
            <a:ext cx="5486400" cy="1001216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de-DE" dirty="0" smtClean="0"/>
              <a:t>Headline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798368"/>
            <a:ext cx="5486400" cy="582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19604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48016-1DD4-4BA4-B287-BBF1E57164F3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05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520263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8F058-6B31-4C62-B2E3-BF1DCE87C1CB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7314180" y="6547626"/>
            <a:ext cx="1971328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1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www.a</a:t>
            </a:r>
            <a:r>
              <a:rPr lang="de-AT" sz="1051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ustrotherm</a:t>
            </a:r>
            <a:r>
              <a:rPr lang="de-AT" sz="1051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1051" b="1" dirty="0" smtClean="0"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endParaRPr lang="de-A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648"/>
            <a:ext cx="1383950" cy="4682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52" r:id="rId5"/>
    <p:sldLayoutId id="2147483653" r:id="rId6"/>
    <p:sldLayoutId id="2147483655" r:id="rId7"/>
    <p:sldLayoutId id="2147483665" r:id="rId8"/>
    <p:sldLayoutId id="2147483657" r:id="rId9"/>
    <p:sldLayoutId id="2147483662" r:id="rId10"/>
    <p:sldLayoutId id="2147483651" r:id="rId11"/>
    <p:sldLayoutId id="2147483666" r:id="rId12"/>
    <p:sldLayoutId id="2147483669" r:id="rId13"/>
    <p:sldLayoutId id="2147483670" r:id="rId14"/>
    <p:sldLayoutId id="2147483671" r:id="rId15"/>
    <p:sldLayoutId id="2147483672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189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377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566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754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7.png"/><Relationship Id="rId4" Type="http://schemas.openxmlformats.org/officeDocument/2006/relationships/image" Target="../media/image34.emf"/><Relationship Id="rId9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16834"/>
            <a:ext cx="5508104" cy="1791255"/>
          </a:xfrm>
          <a:prstGeom prst="rect">
            <a:avLst/>
          </a:prstGeom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20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A vizsgálat célja: lakószobák közötti helyszíni lépéshangszigetelésre jellemző súlyozott szabványos lépéshangnyomásszintek </a:t>
            </a:r>
            <a:r>
              <a:rPr lang="hu-HU" sz="2000" dirty="0" smtClean="0"/>
              <a:t>meghatározása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hu-HU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hu-HU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A vizsgálatok és az értékelés az MSZ EN ISO 140-7:2001 illetve az MSZ EN ISO 717-2:2000 szabványok szerint készültek</a:t>
            </a: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Úsztatott padlószerkezetek a gyakorlatban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417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Bp. Lőportár – Tűzér u. Lakóház</a:t>
            </a:r>
          </a:p>
        </p:txBody>
      </p:sp>
      <p:sp>
        <p:nvSpPr>
          <p:cNvPr id="131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8916" name="Picture 4" descr="101_45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127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1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7892" name="Picture 4" descr="101_45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2511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6868" name="Picture 4" descr="101_45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27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5844" name="Picture 4" descr="101_45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006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1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4820" name="Picture 4" descr="101_45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188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1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3796" name="Picture 4" descr="101_45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756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2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21988" name="Picture 4" descr="101_45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7428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2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23012" name="Picture 4" descr="101_45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496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2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26084" name="Picture 4" descr="101_45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015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3420"/>
            <a:ext cx="9144000" cy="762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r>
              <a:rPr lang="hu-HU" altLang="hu-HU" sz="3323"/>
              <a:t>AUSTROTHERM lépéshang-szigetelés</a:t>
            </a:r>
            <a:endParaRPr lang="hu-HU" altLang="hu-HU"/>
          </a:p>
        </p:txBody>
      </p:sp>
      <p:sp>
        <p:nvSpPr>
          <p:cNvPr id="9" name="Alcím 3"/>
          <p:cNvSpPr txBox="1">
            <a:spLocks/>
          </p:cNvSpPr>
          <p:nvPr/>
        </p:nvSpPr>
        <p:spPr>
          <a:xfrm>
            <a:off x="161764" y="2365276"/>
            <a:ext cx="9144000" cy="2664296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hu-HU" sz="4000" kern="0" dirty="0" smtClean="0">
                <a:solidFill>
                  <a:srgbClr val="C00000"/>
                </a:solidFill>
              </a:rPr>
              <a:t>Békés </a:t>
            </a:r>
            <a:r>
              <a:rPr lang="hu-HU" sz="4000" kern="0" dirty="0" err="1" smtClean="0">
                <a:solidFill>
                  <a:srgbClr val="C00000"/>
                </a:solidFill>
              </a:rPr>
              <a:t>egymásfelettélés</a:t>
            </a:r>
            <a:endParaRPr lang="hu-HU" sz="4000" kern="0" dirty="0" smtClean="0">
              <a:solidFill>
                <a:srgbClr val="C00000"/>
              </a:solidFill>
            </a:endParaRPr>
          </a:p>
          <a:p>
            <a:pPr algn="ctr"/>
            <a:endParaRPr lang="hu-HU" kern="0" dirty="0" smtClean="0">
              <a:solidFill>
                <a:srgbClr val="C00000"/>
              </a:solidFill>
            </a:endParaRPr>
          </a:p>
          <a:p>
            <a:pPr algn="ctr"/>
            <a:endParaRPr lang="hu-HU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1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24036" name="Picture 4" descr="101_4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7184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1204" name="Picture 4" descr="Image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117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871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19941" name="Picture 5" descr="Image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244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6174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0180" name="Picture 4" descr="Image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593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4895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29156" name="Picture 4" descr="Image0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26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7190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4276" name="Picture 4" descr="100_58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4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3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3252" name="Picture 4" descr="100_58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7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2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28132" name="Picture 4" descr="100_58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6626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2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27108" name="Picture 4" descr="100_58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08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4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49636" name="Picture 4" descr="100_58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713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016" y="1336431"/>
            <a:ext cx="8721969" cy="492369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r>
              <a:rPr lang="hu-HU" altLang="hu-HU" sz="3323"/>
              <a:t>A lépéshang-szigetelés rétegrendje</a:t>
            </a:r>
            <a:endParaRPr lang="hu-HU" altLang="hu-H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35369"/>
            <a:ext cx="4572000" cy="446649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endParaRPr lang="hu-HU" altLang="hu-HU" sz="2585" dirty="0">
              <a:solidFill>
                <a:schemeClr val="folHlin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2000" dirty="0"/>
              <a:t>padlóburkolat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2000" dirty="0"/>
              <a:t>aljzatbeton </a:t>
            </a:r>
            <a:r>
              <a:rPr lang="hu-HU" altLang="hu-HU" sz="2000" dirty="0" smtClean="0"/>
              <a:t>- </a:t>
            </a:r>
            <a:r>
              <a:rPr lang="hu-HU" altLang="hu-HU" sz="2000" dirty="0"/>
              <a:t>úszóréteg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2000" dirty="0"/>
              <a:t>technológiai szigetelés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2000" dirty="0"/>
              <a:t>AT-L lépéshangszigetelés úsztatóréteg + </a:t>
            </a:r>
            <a:r>
              <a:rPr lang="hu-HU" altLang="hu-HU" sz="2000" dirty="0" smtClean="0"/>
              <a:t>peremszigetelés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2000" dirty="0" smtClean="0"/>
              <a:t>(kiegészítő hőszigetelés)</a:t>
            </a:r>
            <a:endParaRPr lang="hu-HU" altLang="hu-HU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2000" dirty="0"/>
              <a:t>(felületkiegyenlítés)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2000" dirty="0"/>
              <a:t>födémszerkezet</a:t>
            </a: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Padlószerkezet felépítése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7" y="1343295"/>
            <a:ext cx="3968758" cy="40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5518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4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48612" name="Picture 4" descr="100_5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829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4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47588" name="Picture 4" descr="100_58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4099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46564" name="Picture 4" descr="Image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609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3707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45540" name="Picture 4" descr="Image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6891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7509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5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50660" name="Picture 4" descr="Image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76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7634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ustr_grafit_L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9552" y="2951058"/>
            <a:ext cx="3657600" cy="2611526"/>
          </a:xfrm>
          <a:noFill/>
          <a:ln>
            <a:miter lim="800000"/>
            <a:headEnd/>
            <a:tailEnd/>
          </a:ln>
        </p:spPr>
      </p:pic>
      <p:sp>
        <p:nvSpPr>
          <p:cNvPr id="7" name="Tartalom helye 2"/>
          <p:cNvSpPr txBox="1">
            <a:spLocks/>
          </p:cNvSpPr>
          <p:nvPr/>
        </p:nvSpPr>
        <p:spPr bwMode="auto">
          <a:xfrm>
            <a:off x="-180528" y="1164132"/>
            <a:ext cx="3889375" cy="143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hu-HU" sz="2400" b="1" dirty="0">
                <a:latin typeface="+mj-lt"/>
                <a:ea typeface="+mj-ea"/>
                <a:cs typeface="+mj-cs"/>
              </a:rPr>
              <a:t>Grafit</a:t>
            </a:r>
            <a:r>
              <a:rPr lang="hu-HU" sz="2400" b="1" baseline="30000" dirty="0">
                <a:latin typeface="+mj-lt"/>
                <a:ea typeface="+mj-ea"/>
                <a:cs typeface="+mj-cs"/>
              </a:rPr>
              <a:t>®</a:t>
            </a:r>
            <a:r>
              <a:rPr lang="hu-HU" sz="2400" b="1" dirty="0">
                <a:latin typeface="+mj-lt"/>
                <a:ea typeface="+mj-ea"/>
                <a:cs typeface="+mj-cs"/>
              </a:rPr>
              <a:t> </a:t>
            </a:r>
            <a:r>
              <a:rPr lang="hu-HU" sz="2400" b="1" dirty="0" smtClean="0">
                <a:latin typeface="+mj-lt"/>
                <a:ea typeface="+mj-ea"/>
                <a:cs typeface="+mj-cs"/>
              </a:rPr>
              <a:t>L4,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defRPr/>
            </a:pPr>
            <a:r>
              <a:rPr lang="hu-HU" sz="2400" b="1" dirty="0" smtClean="0">
                <a:latin typeface="+mj-lt"/>
                <a:ea typeface="+mj-ea"/>
                <a:cs typeface="+mj-cs"/>
              </a:rPr>
              <a:t>Grafit</a:t>
            </a:r>
            <a:r>
              <a:rPr lang="hu-HU" sz="2400" b="1" baseline="30000" dirty="0"/>
              <a:t> </a:t>
            </a:r>
            <a:r>
              <a:rPr lang="hu-HU" sz="2400" b="1" baseline="30000" dirty="0" smtClean="0"/>
              <a:t>®</a:t>
            </a:r>
            <a:r>
              <a:rPr lang="hu-HU" sz="2400" b="1" dirty="0" smtClean="0">
                <a:latin typeface="+mj-lt"/>
                <a:ea typeface="+mj-ea"/>
                <a:cs typeface="+mj-cs"/>
              </a:rPr>
              <a:t> L5</a:t>
            </a:r>
            <a:endParaRPr kumimoji="0" lang="hu-HU" sz="2400" b="1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Fesd szürkére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951058"/>
            <a:ext cx="3534600" cy="33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288" y="1052513"/>
            <a:ext cx="3889375" cy="4525962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  <a:defRPr/>
            </a:pPr>
            <a:endParaRPr lang="hu-HU" sz="1400" b="1" dirty="0" smtClean="0">
              <a:solidFill>
                <a:schemeClr val="bg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Lefele hűlő födémeken, nagy terhelés mellett</a:t>
            </a:r>
          </a:p>
          <a:p>
            <a:pPr>
              <a:defRPr/>
            </a:pPr>
            <a:endParaRPr lang="hu-HU" sz="2400" b="1" dirty="0" smtClean="0">
              <a:solidFill>
                <a:schemeClr val="bg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5540" name="Picture 2" descr="C:\_Austrotherm\corvus rajzok\csakhaz.jpg"/>
          <p:cNvPicPr>
            <a:picLocks noChangeAspect="1" noChangeArrowheads="1"/>
          </p:cNvPicPr>
          <p:nvPr/>
        </p:nvPicPr>
        <p:blipFill>
          <a:blip r:embed="rId3" cstate="print"/>
          <a:srcRect l="12038" t="30832" r="51852" b="22922"/>
          <a:stretch>
            <a:fillRect/>
          </a:stretch>
        </p:blipFill>
        <p:spPr bwMode="auto">
          <a:xfrm>
            <a:off x="4433888" y="1125538"/>
            <a:ext cx="46021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efelé nyíl 8"/>
          <p:cNvSpPr/>
          <p:nvPr/>
        </p:nvSpPr>
        <p:spPr>
          <a:xfrm rot="10800000">
            <a:off x="7524750" y="2205038"/>
            <a:ext cx="431800" cy="93662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Lefelé nyíl 9"/>
          <p:cNvSpPr/>
          <p:nvPr/>
        </p:nvSpPr>
        <p:spPr>
          <a:xfrm>
            <a:off x="5435600" y="4149725"/>
            <a:ext cx="431800" cy="9350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1" name="Lefelé nyíl 10"/>
          <p:cNvSpPr/>
          <p:nvPr/>
        </p:nvSpPr>
        <p:spPr>
          <a:xfrm>
            <a:off x="6875463" y="3068638"/>
            <a:ext cx="433387" cy="93662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Alkalmazás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98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 descr="C:\_Austrotherm\corvus rajzok\csakhaz.jpg"/>
          <p:cNvPicPr>
            <a:picLocks noChangeAspect="1" noChangeArrowheads="1"/>
          </p:cNvPicPr>
          <p:nvPr/>
        </p:nvPicPr>
        <p:blipFill>
          <a:blip r:embed="rId3" cstate="print"/>
          <a:srcRect l="4645" t="46509" r="51852" b="10379"/>
          <a:stretch>
            <a:fillRect/>
          </a:stretch>
        </p:blipFill>
        <p:spPr bwMode="auto">
          <a:xfrm>
            <a:off x="3276600" y="1412875"/>
            <a:ext cx="55435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elé nyíl 9"/>
          <p:cNvSpPr/>
          <p:nvPr/>
        </p:nvSpPr>
        <p:spPr>
          <a:xfrm>
            <a:off x="5435600" y="4149725"/>
            <a:ext cx="431800" cy="9350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288" y="1052513"/>
            <a:ext cx="3240087" cy="4525962"/>
          </a:xfrm>
        </p:spPr>
        <p:txBody>
          <a:bodyPr/>
          <a:lstStyle/>
          <a:p>
            <a:pPr>
              <a:buFontTx/>
              <a:buNone/>
              <a:defRPr/>
            </a:pPr>
            <a:endParaRPr lang="hu-HU" sz="2000" b="1" dirty="0" smtClean="0">
              <a:solidFill>
                <a:schemeClr val="bg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buFontTx/>
              <a:buNone/>
              <a:defRPr/>
            </a:pPr>
            <a:endParaRPr lang="hu-HU" sz="1400" b="1" dirty="0" smtClean="0">
              <a:solidFill>
                <a:schemeClr val="bg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hu-HU" sz="2000" b="1" dirty="0">
                <a:latin typeface="+mj-lt"/>
                <a:ea typeface="+mj-ea"/>
                <a:cs typeface="+mj-cs"/>
              </a:rPr>
              <a:t>Talajon fekvő padlóban</a:t>
            </a:r>
          </a:p>
          <a:p>
            <a:pPr>
              <a:defRPr/>
            </a:pPr>
            <a:endParaRPr lang="hu-HU" sz="2400" b="1" dirty="0" smtClean="0">
              <a:solidFill>
                <a:schemeClr val="bg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Alkalmazás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82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848016-1DD4-4BA4-B287-BBF1E57164F3}" type="slidenum">
              <a:rPr lang="de-AT" smtClean="0"/>
              <a:pPr/>
              <a:t>38</a:t>
            </a:fld>
            <a:endParaRPr lang="de-AT" dirty="0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44862"/>
              </p:ext>
            </p:extLst>
          </p:nvPr>
        </p:nvGraphicFramePr>
        <p:xfrm>
          <a:off x="221521" y="1124744"/>
          <a:ext cx="2905354" cy="4110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Acrobat Document" r:id="rId3" imgW="4533723" imgH="6415677" progId="AcroExch.Document.DC">
                  <p:embed/>
                </p:oleObj>
              </mc:Choice>
              <mc:Fallback>
                <p:oleObj name="Acrobat Document" r:id="rId3" imgW="4533723" imgH="64156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521" y="1124744"/>
                        <a:ext cx="2905354" cy="4110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Tovább is van …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t="6081" b="6316"/>
          <a:stretch/>
        </p:blipFill>
        <p:spPr>
          <a:xfrm>
            <a:off x="3851920" y="1772816"/>
            <a:ext cx="4822272" cy="2376265"/>
          </a:xfrm>
          <a:prstGeom prst="rect">
            <a:avLst/>
          </a:prstGeom>
        </p:spPr>
      </p:pic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957799"/>
              </p:ext>
            </p:extLst>
          </p:nvPr>
        </p:nvGraphicFramePr>
        <p:xfrm>
          <a:off x="827584" y="2448227"/>
          <a:ext cx="2880320" cy="4071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Acrobat Document" r:id="rId6" imgW="4533723" imgH="6408001" progId="AcroExch.Document.DC">
                  <p:embed/>
                </p:oleObj>
              </mc:Choice>
              <mc:Fallback>
                <p:oleObj name="Acrobat Document" r:id="rId6" imgW="4533723" imgH="640800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584" y="2448227"/>
                        <a:ext cx="2880320" cy="4071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112623"/>
              </p:ext>
            </p:extLst>
          </p:nvPr>
        </p:nvGraphicFramePr>
        <p:xfrm>
          <a:off x="1835196" y="3179971"/>
          <a:ext cx="2736804" cy="3872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Acrobat Document" r:id="rId8" imgW="4533723" imgH="6415677" progId="AcroExch.Document.DC">
                  <p:embed/>
                </p:oleObj>
              </mc:Choice>
              <mc:Fallback>
                <p:oleObj name="Acrobat Document" r:id="rId8" imgW="4533723" imgH="64156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35196" y="3179971"/>
                        <a:ext cx="2736804" cy="3872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61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3"/>
          <p:cNvSpPr>
            <a:spLocks noGrp="1"/>
          </p:cNvSpPr>
          <p:nvPr>
            <p:ph type="subTitle" idx="1"/>
          </p:nvPr>
        </p:nvSpPr>
        <p:spPr>
          <a:xfrm>
            <a:off x="0" y="2348880"/>
            <a:ext cx="9144000" cy="2664296"/>
          </a:xfrm>
        </p:spPr>
        <p:txBody>
          <a:bodyPr/>
          <a:lstStyle/>
          <a:p>
            <a:pPr algn="ctr"/>
            <a:r>
              <a:rPr lang="hu-HU" sz="4000" dirty="0" smtClean="0">
                <a:solidFill>
                  <a:srgbClr val="C00000"/>
                </a:solidFill>
              </a:rPr>
              <a:t>Időtálló minőség</a:t>
            </a:r>
          </a:p>
          <a:p>
            <a:pPr algn="ctr"/>
            <a:endParaRPr lang="hu-HU" dirty="0" smtClean="0">
              <a:solidFill>
                <a:srgbClr val="C00000"/>
              </a:solidFill>
            </a:endParaRPr>
          </a:p>
          <a:p>
            <a:pPr algn="ctr"/>
            <a:endParaRPr lang="hu-HU" dirty="0">
              <a:solidFill>
                <a:srgbClr val="C000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556792"/>
            <a:ext cx="6084168" cy="1978592"/>
          </a:xfrm>
          <a:prstGeom prst="rect">
            <a:avLst/>
          </a:prstGeom>
        </p:spPr>
      </p:pic>
      <p:sp>
        <p:nvSpPr>
          <p:cNvPr id="4" name="Alcím 3"/>
          <p:cNvSpPr txBox="1">
            <a:spLocks/>
          </p:cNvSpPr>
          <p:nvPr/>
        </p:nvSpPr>
        <p:spPr>
          <a:xfrm>
            <a:off x="161764" y="2365276"/>
            <a:ext cx="9144000" cy="2664296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hu-HU" sz="4000" kern="0" dirty="0" smtClean="0">
                <a:solidFill>
                  <a:srgbClr val="C00000"/>
                </a:solidFill>
              </a:rPr>
              <a:t>Köszönöm a figyelmet!</a:t>
            </a:r>
          </a:p>
          <a:p>
            <a:pPr algn="ctr"/>
            <a:endParaRPr lang="hu-HU" kern="0" dirty="0" smtClean="0">
              <a:solidFill>
                <a:srgbClr val="C00000"/>
              </a:solidFill>
            </a:endParaRPr>
          </a:p>
          <a:p>
            <a:pPr algn="ctr"/>
            <a:endParaRPr lang="hu-HU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9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r>
              <a:rPr lang="hu-HU" altLang="hu-HU" sz="3323"/>
              <a:t>Összefüggések</a:t>
            </a:r>
            <a:endParaRPr lang="hu-HU" altLang="hu-HU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0" y="6175131"/>
            <a:ext cx="9144000" cy="42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527" tIns="41031" rIns="83527" bIns="41031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215" b="1">
                <a:latin typeface="Arial" panose="020B0604020202020204" pitchFamily="34" charset="0"/>
              </a:rPr>
              <a:t>A lépéshang-szigetelést javítja a</a:t>
            </a:r>
          </a:p>
        </p:txBody>
      </p:sp>
      <p:graphicFrame>
        <p:nvGraphicFramePr>
          <p:cNvPr id="89092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726474" y="2795954"/>
          <a:ext cx="1619250" cy="3119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CorelDRAW" r:id="rId4" imgW="1763640" imgH="3389040" progId="CorelDraw.Graphic.8">
                  <p:embed/>
                </p:oleObj>
              </mc:Choice>
              <mc:Fallback>
                <p:oleObj name="CorelDRAW" r:id="rId4" imgW="1763640" imgH="3389040" progId="CorelDraw.Graphic.8">
                  <p:embed/>
                  <p:pic>
                    <p:nvPicPr>
                      <p:cNvPr id="89092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6474" y="2795954"/>
                        <a:ext cx="1619250" cy="3119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3" name="AutoShape 5"/>
          <p:cNvSpPr>
            <a:spLocks noChangeArrowheads="1"/>
          </p:cNvSpPr>
          <p:nvPr/>
        </p:nvSpPr>
        <p:spPr bwMode="auto">
          <a:xfrm>
            <a:off x="6049108" y="2373923"/>
            <a:ext cx="3094892" cy="844062"/>
          </a:xfrm>
          <a:prstGeom prst="cloudCallout">
            <a:avLst>
              <a:gd name="adj1" fmla="val -80398"/>
              <a:gd name="adj2" fmla="val 64583"/>
            </a:avLst>
          </a:prstGeom>
          <a:gradFill rotWithShape="0">
            <a:gsLst>
              <a:gs pos="0">
                <a:srgbClr val="B2B2B2"/>
              </a:gs>
              <a:gs pos="100000">
                <a:srgbClr val="B2B2B2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sz="2215"/>
              <a:t>nehezebb felbeton</a:t>
            </a:r>
          </a:p>
        </p:txBody>
      </p:sp>
      <p:sp>
        <p:nvSpPr>
          <p:cNvPr id="89094" name="AutoShape 6"/>
          <p:cNvSpPr>
            <a:spLocks noChangeArrowheads="1"/>
          </p:cNvSpPr>
          <p:nvPr/>
        </p:nvSpPr>
        <p:spPr bwMode="auto">
          <a:xfrm>
            <a:off x="0" y="4835769"/>
            <a:ext cx="3516923" cy="844062"/>
          </a:xfrm>
          <a:prstGeom prst="wedgeEllipseCallout">
            <a:avLst>
              <a:gd name="adj1" fmla="val 62750"/>
              <a:gd name="adj2" fmla="val 69620"/>
            </a:avLst>
          </a:prstGeom>
          <a:gradFill rotWithShape="0">
            <a:gsLst>
              <a:gs pos="0">
                <a:srgbClr val="5F5F5F"/>
              </a:gs>
              <a:gs pos="50000">
                <a:srgbClr val="5F5F5F">
                  <a:gamma/>
                  <a:tint val="73725"/>
                  <a:invGamma/>
                </a:srgbClr>
              </a:gs>
              <a:gs pos="100000">
                <a:srgbClr val="5F5F5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sz="2215"/>
              <a:t>nagyobb födémsúly</a:t>
            </a:r>
          </a:p>
        </p:txBody>
      </p:sp>
      <p:sp>
        <p:nvSpPr>
          <p:cNvPr id="89095" name="AutoShape 7"/>
          <p:cNvSpPr>
            <a:spLocks noChangeArrowheads="1"/>
          </p:cNvSpPr>
          <p:nvPr/>
        </p:nvSpPr>
        <p:spPr bwMode="auto">
          <a:xfrm>
            <a:off x="5627077" y="4413739"/>
            <a:ext cx="3235569" cy="633046"/>
          </a:xfrm>
          <a:prstGeom prst="wedgeRectCallout">
            <a:avLst>
              <a:gd name="adj1" fmla="val -80843"/>
              <a:gd name="adj2" fmla="val -35648"/>
            </a:avLst>
          </a:prstGeom>
          <a:gradFill rotWithShape="0">
            <a:gsLst>
              <a:gs pos="0">
                <a:srgbClr val="0E8402"/>
              </a:gs>
              <a:gs pos="50000">
                <a:srgbClr val="0E8402">
                  <a:gamma/>
                  <a:tint val="73725"/>
                  <a:invGamma/>
                </a:srgbClr>
              </a:gs>
              <a:gs pos="100000">
                <a:srgbClr val="0E8402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sz="2215"/>
              <a:t>vastagabb úsztatóréteg</a:t>
            </a:r>
          </a:p>
        </p:txBody>
      </p:sp>
      <p:sp>
        <p:nvSpPr>
          <p:cNvPr id="89096" name="AutoShape 8"/>
          <p:cNvSpPr>
            <a:spLocks noChangeArrowheads="1"/>
          </p:cNvSpPr>
          <p:nvPr/>
        </p:nvSpPr>
        <p:spPr bwMode="auto">
          <a:xfrm>
            <a:off x="0" y="2092569"/>
            <a:ext cx="2743200" cy="1336431"/>
          </a:xfrm>
          <a:prstGeom prst="wedgeRoundRectCallout">
            <a:avLst>
              <a:gd name="adj1" fmla="val 99361"/>
              <a:gd name="adj2" fmla="val 92213"/>
              <a:gd name="adj3" fmla="val 16667"/>
            </a:avLst>
          </a:prstGeom>
          <a:gradFill rotWithShape="0">
            <a:gsLst>
              <a:gs pos="0">
                <a:srgbClr val="51DC00"/>
              </a:gs>
              <a:gs pos="50000">
                <a:srgbClr val="51DC00">
                  <a:gamma/>
                  <a:shade val="46275"/>
                  <a:invGamma/>
                </a:srgbClr>
              </a:gs>
              <a:gs pos="100000">
                <a:srgbClr val="51D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sz="2215"/>
              <a:t>lágyabb úsztatóréteg</a:t>
            </a:r>
          </a:p>
        </p:txBody>
      </p:sp>
      <p:sp>
        <p:nvSpPr>
          <p:cNvPr id="9" name="Titel 5"/>
          <p:cNvSpPr txBox="1">
            <a:spLocks/>
          </p:cNvSpPr>
          <p:nvPr/>
        </p:nvSpPr>
        <p:spPr>
          <a:xfrm>
            <a:off x="324448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Tömeg-rugó-tömeg rendszer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5576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7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H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5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H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610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H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71500"/>
                            </p:stCondLst>
                            <p:childTnLst>
                              <p:par>
                                <p:cTn id="26" presetID="17" presetClass="entr" presetSubtype="2" fill="hold" grpId="0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H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animBg="1" autoUpdateAnimBg="0"/>
      <p:bldP spid="89094" grpId="0" animBg="1" autoUpdateAnimBg="0"/>
      <p:bldP spid="89095" grpId="0" animBg="1" autoUpdateAnimBg="0"/>
      <p:bldP spid="8909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" y="2042160"/>
            <a:ext cx="8214359" cy="44196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Súlyozott szabványos </a:t>
            </a:r>
            <a:r>
              <a:rPr lang="hu-HU" sz="2000" dirty="0" err="1"/>
              <a:t>lépéshangnyomásszint</a:t>
            </a:r>
            <a:r>
              <a:rPr lang="hu-HU" sz="2000" dirty="0"/>
              <a:t> </a:t>
            </a:r>
            <a:r>
              <a:rPr lang="hu-HU" sz="2000" dirty="0" err="1"/>
              <a:t>L’</a:t>
            </a:r>
            <a:r>
              <a:rPr lang="hu-HU" sz="2000" baseline="-25000" dirty="0" err="1"/>
              <a:t>n</a:t>
            </a:r>
            <a:r>
              <a:rPr lang="hu-HU" sz="2000" baseline="-25000" dirty="0"/>
              <a:t>,w</a:t>
            </a:r>
            <a:r>
              <a:rPr lang="hu-HU" sz="2000" dirty="0"/>
              <a:t> [dB]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hu-HU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A szokásos esetekben: </a:t>
            </a:r>
            <a:r>
              <a:rPr lang="hu-HU" sz="2000" dirty="0" err="1"/>
              <a:t>max</a:t>
            </a:r>
            <a:r>
              <a:rPr lang="hu-HU" sz="2000" dirty="0"/>
              <a:t> 55 dB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hu-HU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A szubjektív </a:t>
            </a:r>
            <a:r>
              <a:rPr lang="hu-HU" sz="2000" dirty="0" smtClean="0"/>
              <a:t>megítélés: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hu-HU" sz="10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járkálás: nehezen hallható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u-HU" sz="2000" dirty="0"/>
              <a:t>bútortologatás: hallható</a:t>
            </a:r>
          </a:p>
        </p:txBody>
      </p:sp>
      <p:sp>
        <p:nvSpPr>
          <p:cNvPr id="5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Követelmények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07360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570" name="Picture 2"/>
          <p:cNvPicPr>
            <a:picLocks noChangeAspect="1" noChangeArrowheads="1"/>
          </p:cNvPicPr>
          <p:nvPr/>
        </p:nvPicPr>
        <p:blipFill>
          <a:blip r:embed="rId3" cstate="print"/>
          <a:srcRect l="16500" t="10800" r="7150" b="6800"/>
          <a:stretch>
            <a:fillRect/>
          </a:stretch>
        </p:blipFill>
        <p:spPr bwMode="auto">
          <a:xfrm>
            <a:off x="822960" y="1249680"/>
            <a:ext cx="7757160" cy="470916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Műszaki paraméterek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58779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547" name="Picture 3"/>
          <p:cNvPicPr>
            <a:picLocks noChangeAspect="1" noChangeArrowheads="1"/>
          </p:cNvPicPr>
          <p:nvPr/>
        </p:nvPicPr>
        <p:blipFill>
          <a:blip r:embed="rId3" cstate="print"/>
          <a:srcRect l="18150" t="14800" r="22000" b="15867"/>
          <a:stretch>
            <a:fillRect/>
          </a:stretch>
        </p:blipFill>
        <p:spPr bwMode="auto">
          <a:xfrm>
            <a:off x="487680" y="1217298"/>
            <a:ext cx="7924800" cy="516403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4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Úsztatott padlószerkezetek a gyakorlatban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7314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r>
              <a:rPr lang="hu-HU" altLang="hu-HU" sz="3323"/>
              <a:t>Hibalehetőségek</a:t>
            </a:r>
            <a:endParaRPr lang="hu-HU" altLang="hu-H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358" y="1878624"/>
            <a:ext cx="8474319" cy="4176346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3527" tIns="41031" rIns="83527" bIns="41031"/>
          <a:lstStyle/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hu-HU" altLang="hu-HU" sz="2000" dirty="0"/>
              <a:t>nincs peremszigetelés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hu-HU" altLang="hu-HU" sz="2000" dirty="0"/>
              <a:t>a táblák között hézag van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hu-HU" altLang="hu-HU" sz="2000" dirty="0"/>
              <a:t>hiányzik a technológiai szigetelés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hu-HU" altLang="hu-HU" sz="2000" dirty="0"/>
              <a:t>mechanikai sérülések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hu-HU" altLang="hu-HU" sz="2000" dirty="0"/>
              <a:t>az aljzat nem sík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hu-HU" altLang="hu-HU" sz="2000" dirty="0"/>
              <a:t>csövek az úsztatórétegben 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hu-HU" altLang="hu-HU" sz="2000" dirty="0"/>
              <a:t>a kiegészítő hőszigetelésben kell vezetni, vagy a betonba vésni</a:t>
            </a:r>
          </a:p>
          <a:p>
            <a:pPr lvl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hu-HU" altLang="hu-HU" sz="2000" dirty="0"/>
              <a:t>minden esetben a felbetontól el kell választani a csövet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hu-HU" altLang="hu-HU" sz="2000" dirty="0"/>
              <a:t>merev fugázó alkalmazása a falak mentén</a:t>
            </a: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250825" y="260648"/>
            <a:ext cx="8280000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Hibák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5076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000" dirty="0" smtClean="0"/>
              <a:t>Budapest</a:t>
            </a:r>
            <a:r>
              <a:rPr lang="hu-HU" sz="2000" dirty="0"/>
              <a:t>, XIII.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	Lőportár u. – Tüzér u. sarok alatti társasház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Budapest, XIV.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	Egressy út </a:t>
            </a:r>
            <a:r>
              <a:rPr lang="hu-HU" sz="2000" dirty="0" smtClean="0"/>
              <a:t>4009/71/b </a:t>
            </a:r>
            <a:r>
              <a:rPr lang="hu-HU" sz="2000" dirty="0" err="1" smtClean="0"/>
              <a:t>hrsz</a:t>
            </a:r>
            <a:endParaRPr lang="hu-HU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	</a:t>
            </a:r>
            <a:r>
              <a:rPr lang="hu-HU" sz="2000" dirty="0" err="1"/>
              <a:t>Cordia</a:t>
            </a:r>
            <a:r>
              <a:rPr lang="hu-HU" sz="2000" dirty="0"/>
              <a:t> </a:t>
            </a:r>
            <a:r>
              <a:rPr lang="hu-HU" sz="2000" dirty="0" err="1"/>
              <a:t>Thermál</a:t>
            </a:r>
            <a:r>
              <a:rPr lang="hu-HU" sz="2000" dirty="0"/>
              <a:t> lakópark</a:t>
            </a:r>
          </a:p>
        </p:txBody>
      </p:sp>
      <p:sp>
        <p:nvSpPr>
          <p:cNvPr id="4" name="Titel 5"/>
          <p:cNvSpPr txBox="1">
            <a:spLocks/>
          </p:cNvSpPr>
          <p:nvPr/>
        </p:nvSpPr>
        <p:spPr>
          <a:xfrm>
            <a:off x="250825" y="260648"/>
            <a:ext cx="6409407" cy="548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Úsztatott padlószerkezetek a gyakorlatban</a:t>
            </a:r>
            <a:endParaRPr kumimoji="0" lang="de-AT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150661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3900</TotalTime>
  <Words>240</Words>
  <Application>Microsoft Office PowerPoint</Application>
  <PresentationFormat>Diavetítés a képernyőre (4:3 oldalarány)</PresentationFormat>
  <Paragraphs>102</Paragraphs>
  <Slides>39</Slides>
  <Notes>34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39</vt:i4>
      </vt:variant>
    </vt:vector>
  </HeadingPairs>
  <TitlesOfParts>
    <vt:vector size="45" baseType="lpstr">
      <vt:lpstr>Arial</vt:lpstr>
      <vt:lpstr>Times New Roman</vt:lpstr>
      <vt:lpstr>Wingdings</vt:lpstr>
      <vt:lpstr>Standarddesign</vt:lpstr>
      <vt:lpstr>CorelDRAW</vt:lpstr>
      <vt:lpstr>Acrobat Document</vt:lpstr>
      <vt:lpstr>PowerPoint-bemutató</vt:lpstr>
      <vt:lpstr>AUSTROTHERM lépéshang-szigetelés</vt:lpstr>
      <vt:lpstr>A lépéshang-szigetelés rétegrendje</vt:lpstr>
      <vt:lpstr>Összefüggések</vt:lpstr>
      <vt:lpstr>PowerPoint-bemutató</vt:lpstr>
      <vt:lpstr>PowerPoint-bemutató</vt:lpstr>
      <vt:lpstr>PowerPoint-bemutató</vt:lpstr>
      <vt:lpstr>Hibalehetőségek</vt:lpstr>
      <vt:lpstr>PowerPoint-bemutató</vt:lpstr>
      <vt:lpstr>PowerPoint-bemutató</vt:lpstr>
      <vt:lpstr>Bp. Lőportár – Tűzér u. Lakóház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Austrotherm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Incoterms(R) und Incoterms(R) 2010</dc:subject>
  <dc:creator>Iris Fischer</dc:creator>
  <cp:lastModifiedBy>Kruchina Sándor</cp:lastModifiedBy>
  <cp:revision>631</cp:revision>
  <cp:lastPrinted>2014-04-25T07:25:57Z</cp:lastPrinted>
  <dcterms:created xsi:type="dcterms:W3CDTF">2004-06-16T13:02:14Z</dcterms:created>
  <dcterms:modified xsi:type="dcterms:W3CDTF">2019-09-02T06:32:56Z</dcterms:modified>
</cp:coreProperties>
</file>