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71" r:id="rId6"/>
    <p:sldId id="260" r:id="rId7"/>
    <p:sldId id="328" r:id="rId8"/>
    <p:sldId id="298" r:id="rId9"/>
    <p:sldId id="301" r:id="rId10"/>
    <p:sldId id="379" r:id="rId11"/>
    <p:sldId id="380" r:id="rId12"/>
    <p:sldId id="382" r:id="rId13"/>
    <p:sldId id="383" r:id="rId14"/>
    <p:sldId id="384" r:id="rId15"/>
    <p:sldId id="381" r:id="rId16"/>
    <p:sldId id="385" r:id="rId17"/>
    <p:sldId id="386" r:id="rId18"/>
    <p:sldId id="387" r:id="rId19"/>
    <p:sldId id="388" r:id="rId20"/>
    <p:sldId id="389" r:id="rId21"/>
    <p:sldId id="390" r:id="rId22"/>
    <p:sldId id="392" r:id="rId23"/>
    <p:sldId id="393" r:id="rId24"/>
    <p:sldId id="391" r:id="rId25"/>
    <p:sldId id="394" r:id="rId26"/>
    <p:sldId id="395" r:id="rId27"/>
    <p:sldId id="396" r:id="rId28"/>
    <p:sldId id="397" r:id="rId29"/>
    <p:sldId id="398" r:id="rId30"/>
    <p:sldId id="404" r:id="rId31"/>
    <p:sldId id="405" r:id="rId32"/>
    <p:sldId id="406" r:id="rId33"/>
    <p:sldId id="399" r:id="rId34"/>
    <p:sldId id="400" r:id="rId35"/>
    <p:sldId id="401" r:id="rId36"/>
    <p:sldId id="402" r:id="rId37"/>
    <p:sldId id="403" r:id="rId38"/>
    <p:sldId id="297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93D0553-6FC3-374D-3423-AE69B72D6FFC}" name="Tanja Foerster" initials="TF" userId="S::FoersterTan@sbsit.com::e8159440-1ee7-4345-8247-c16547a02c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9999"/>
    <a:srgbClr val="006600"/>
    <a:srgbClr val="CC00CC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2186" autoAdjust="0"/>
  </p:normalViewPr>
  <p:slideViewPr>
    <p:cSldViewPr showGuides="1">
      <p:cViewPr varScale="1">
        <p:scale>
          <a:sx n="93" d="100"/>
          <a:sy n="93" d="100"/>
        </p:scale>
        <p:origin x="98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A800F06-03E1-43AB-89BD-3A495BAD9F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88E1847-63DA-4848-9019-09779DB34B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2541C-3AB7-4012-BD89-48E264CB00A2}" type="datetimeFigureOut">
              <a:rPr lang="de-AT" smtClean="0"/>
              <a:t>26.03.2024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E4ABFB-B9B0-4DAD-BAC2-45EA6E18A4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DEBA36-F5DC-416A-AB7F-8939F4EF97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59BD3-5896-4EEB-816E-A1CEEEB8216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703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A7D3-68AA-4640-86C1-169AEDAD0590}" type="datetimeFigureOut">
              <a:rPr lang="de-DE" smtClean="0"/>
              <a:t>26.03.2024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126DF-EAAA-4E89-87D0-6DFB6743347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37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241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648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55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920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20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231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04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721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067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665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98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954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701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106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777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68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80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548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754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476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829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9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0727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545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147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4802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2195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515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07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955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06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802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89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67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126DF-EAAA-4E89-87D0-6DFB6743347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91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C02BE20-77AC-4857-9351-6902203C3C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29915 w 6096000"/>
              <a:gd name="connsiteY0" fmla="*/ 5821197 h 6858000"/>
              <a:gd name="connsiteX1" fmla="*/ 3829915 w 6096000"/>
              <a:gd name="connsiteY1" fmla="*/ 6575918 h 6858000"/>
              <a:gd name="connsiteX2" fmla="*/ 5792191 w 6096000"/>
              <a:gd name="connsiteY2" fmla="*/ 6575918 h 6858000"/>
              <a:gd name="connsiteX3" fmla="*/ 5792191 w 6096000"/>
              <a:gd name="connsiteY3" fmla="*/ 5821197 h 6858000"/>
              <a:gd name="connsiteX4" fmla="*/ 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3829915" y="5821197"/>
                </a:moveTo>
                <a:lnTo>
                  <a:pt x="3829915" y="6575918"/>
                </a:lnTo>
                <a:lnTo>
                  <a:pt x="5792191" y="6575918"/>
                </a:lnTo>
                <a:lnTo>
                  <a:pt x="5792191" y="5821197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E4B7B47-ADAF-8E86-0E4B-59AF42EB4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860" y="1121541"/>
            <a:ext cx="5176836" cy="125854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800"/>
            </a:lvl1pPr>
          </a:lstStyle>
          <a:p>
            <a:r>
              <a:rPr lang="de-DE" dirty="0"/>
              <a:t>Präsentation</a:t>
            </a:r>
            <a:br>
              <a:rPr lang="de-DE" dirty="0"/>
            </a:br>
            <a:r>
              <a:rPr lang="de-DE" dirty="0"/>
              <a:t>Titel 48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5E951D4-DE7A-DF1F-D39B-653F21C2F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921" y="3134970"/>
            <a:ext cx="5184775" cy="864171"/>
          </a:xfrm>
        </p:spPr>
        <p:txBody>
          <a:bodyPr/>
          <a:lstStyle>
            <a:lvl1pPr>
              <a:lnSpc>
                <a:spcPts val="28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de-DE" dirty="0"/>
              <a:t>Untertitel 24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  <a:p>
            <a:pPr lvl="0"/>
            <a:r>
              <a:rPr lang="de-DE" dirty="0"/>
              <a:t>Oktober 2022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E12C6C-6CBB-B1D6-ECB5-E483550762DC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552F217-25CF-8328-1681-0E8FFFB2137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7FB15E13-F051-4E95-B8A0-89B7978C1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25915" y="5821197"/>
            <a:ext cx="1962276" cy="7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79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42914" y="1714500"/>
            <a:ext cx="11269512" cy="3819525"/>
          </a:xfrm>
        </p:spPr>
        <p:txBody>
          <a:bodyPr/>
          <a:lstStyle>
            <a:lvl1pPr>
              <a:lnSpc>
                <a:spcPts val="2200"/>
              </a:lnSpc>
              <a:defRPr sz="1800" b="1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EAE9941-C03F-41E6-AFBF-F0A560694E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FAE0DAD9-4BDC-4010-83A5-1D3A7600268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1313114E-F079-4DF9-BB4D-3003A70CD2B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CDD33804-4249-463F-B389-FB29FBE673A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9EABB17-2A2D-4391-AEFA-542DE0688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78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27800" y="1714499"/>
            <a:ext cx="5186363" cy="3819527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7" name="Inhaltsplatzhalter 13">
            <a:extLst>
              <a:ext uri="{FF2B5EF4-FFF2-40B4-BE49-F238E27FC236}">
                <a16:creationId xmlns:a16="http://schemas.microsoft.com/office/drawing/2014/main" id="{CBC40B05-B9E9-2FC1-1DFF-FA558BF2507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42913" y="1714500"/>
            <a:ext cx="5195887" cy="3819526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FB40CAA-E737-4E8F-A5E7-F3E3497F6A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9EF6E4C1-A6EF-4E58-97DA-4176159462F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38BFB50A-D126-4187-BEFA-65F50A30CE43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0EC6C38-5D38-44E6-8F1D-759CF229435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2690482-C906-4E7B-BC08-D7A70A837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3114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13513" y="1714500"/>
            <a:ext cx="5203825" cy="3819526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7" name="Inhaltsplatzhalter 13">
            <a:extLst>
              <a:ext uri="{FF2B5EF4-FFF2-40B4-BE49-F238E27FC236}">
                <a16:creationId xmlns:a16="http://schemas.microsoft.com/office/drawing/2014/main" id="{CBC40B05-B9E9-2FC1-1DFF-FA558BF2507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42913" y="1714500"/>
            <a:ext cx="5195887" cy="1714500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9D7AFCA7-14B0-411D-949F-DA7DB4C31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03DA2F03-7B26-40AF-95B6-080B030ACAA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BFA41332-8EBB-436F-AFFA-B1806BCEEEE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9C343023-0EC7-4CB7-8A3D-1A1EC415AD0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F19F955-99DE-44F2-9898-CD830CC2C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0" name="Inhaltsplatzhalter 13">
            <a:extLst>
              <a:ext uri="{FF2B5EF4-FFF2-40B4-BE49-F238E27FC236}">
                <a16:creationId xmlns:a16="http://schemas.microsoft.com/office/drawing/2014/main" id="{B9CCC7DC-B226-4593-8AF2-39787B6FEA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1539" y="3850376"/>
            <a:ext cx="5187261" cy="1683649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2961334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6209ECDA-41B5-4E97-BE66-984F55E05A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9D5C07DF-BC1E-4279-9C88-7ECDEDB4D75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ED122EDE-3B16-4148-9381-F9DF6D2189C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9451095E-2093-494D-9065-5DBC9206118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BC5C838-FDBB-46E5-B1BF-EEC0C7869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8" name="Inhaltsplatzhalter 13">
            <a:extLst>
              <a:ext uri="{FF2B5EF4-FFF2-40B4-BE49-F238E27FC236}">
                <a16:creationId xmlns:a16="http://schemas.microsoft.com/office/drawing/2014/main" id="{763DE483-646F-43B2-86F5-2BEE0CBAF3E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42913" y="1723126"/>
            <a:ext cx="5195887" cy="1705874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9" name="Inhaltsplatzhalter 13">
            <a:extLst>
              <a:ext uri="{FF2B5EF4-FFF2-40B4-BE49-F238E27FC236}">
                <a16:creationId xmlns:a16="http://schemas.microsoft.com/office/drawing/2014/main" id="{10EDE299-1975-4D75-AD07-AE424C3D696E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1539" y="3850376"/>
            <a:ext cx="5187261" cy="1683649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20" name="Inhaltsplatzhalter 13">
            <a:extLst>
              <a:ext uri="{FF2B5EF4-FFF2-40B4-BE49-F238E27FC236}">
                <a16:creationId xmlns:a16="http://schemas.microsoft.com/office/drawing/2014/main" id="{56E80032-296E-4DC2-B8E2-D4992752402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528049" y="1726091"/>
            <a:ext cx="5195887" cy="1702909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21" name="Inhaltsplatzhalter 13">
            <a:extLst>
              <a:ext uri="{FF2B5EF4-FFF2-40B4-BE49-F238E27FC236}">
                <a16:creationId xmlns:a16="http://schemas.microsoft.com/office/drawing/2014/main" id="{7C3D390B-F958-4E00-AFCD-3F72B9C880E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6528048" y="3844715"/>
            <a:ext cx="5195887" cy="1683649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3720335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kleines Bild/4x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423592" y="1714500"/>
            <a:ext cx="3215208" cy="1713507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913" y="1714500"/>
            <a:ext cx="1736725" cy="1714501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8" name="Inhaltsplatzhalter 13">
            <a:extLst>
              <a:ext uri="{FF2B5EF4-FFF2-40B4-BE49-F238E27FC236}">
                <a16:creationId xmlns:a16="http://schemas.microsoft.com/office/drawing/2014/main" id="{9FAE81D5-1F0D-4E5D-AED1-704DB0A8897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2423593" y="3844568"/>
            <a:ext cx="3215207" cy="1683902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B60449C0-A0A9-4811-A40B-574F9E2D3E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20" name="Foliennummernplatzhalter 4">
            <a:extLst>
              <a:ext uri="{FF2B5EF4-FFF2-40B4-BE49-F238E27FC236}">
                <a16:creationId xmlns:a16="http://schemas.microsoft.com/office/drawing/2014/main" id="{C29B46BA-71BD-489E-AE1B-38250E06171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1" name="Datumsplatzhalter 2">
            <a:extLst>
              <a:ext uri="{FF2B5EF4-FFF2-40B4-BE49-F238E27FC236}">
                <a16:creationId xmlns:a16="http://schemas.microsoft.com/office/drawing/2014/main" id="{5043A9AE-BAB6-409B-8001-26FDDB6891D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22" name="Fußzeilenplatzhalter 3">
            <a:extLst>
              <a:ext uri="{FF2B5EF4-FFF2-40B4-BE49-F238E27FC236}">
                <a16:creationId xmlns:a16="http://schemas.microsoft.com/office/drawing/2014/main" id="{2AC8BFB1-A1CE-4C8E-AB94-76E2C22E912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208022FB-41DB-4BB2-857C-6330946C79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Bildplatzhalter 3">
            <a:extLst>
              <a:ext uri="{FF2B5EF4-FFF2-40B4-BE49-F238E27FC236}">
                <a16:creationId xmlns:a16="http://schemas.microsoft.com/office/drawing/2014/main" id="{50A88FA3-C38F-4D77-87F3-D302F7E94F1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45709" y="3850124"/>
            <a:ext cx="1736725" cy="1683902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9" name="Bildplatzhalter 3">
            <a:extLst>
              <a:ext uri="{FF2B5EF4-FFF2-40B4-BE49-F238E27FC236}">
                <a16:creationId xmlns:a16="http://schemas.microsoft.com/office/drawing/2014/main" id="{C26655F6-6084-4023-AF20-EE9B372AB1B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2400" y="1719024"/>
            <a:ext cx="1736725" cy="1714501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0" name="Bildplatzhalter 3">
            <a:extLst>
              <a:ext uri="{FF2B5EF4-FFF2-40B4-BE49-F238E27FC236}">
                <a16:creationId xmlns:a16="http://schemas.microsoft.com/office/drawing/2014/main" id="{B8AB076B-96EA-47F7-9CE1-6B4FC698FB3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505196" y="3854648"/>
            <a:ext cx="1736725" cy="1683902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5" name="Inhaltsplatzhalter 13">
            <a:extLst>
              <a:ext uri="{FF2B5EF4-FFF2-40B4-BE49-F238E27FC236}">
                <a16:creationId xmlns:a16="http://schemas.microsoft.com/office/drawing/2014/main" id="{444865FF-7728-4D25-9C9E-75F2773FC45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497416" y="1724025"/>
            <a:ext cx="3215208" cy="1713507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36" name="Inhaltsplatzhalter 13">
            <a:extLst>
              <a:ext uri="{FF2B5EF4-FFF2-40B4-BE49-F238E27FC236}">
                <a16:creationId xmlns:a16="http://schemas.microsoft.com/office/drawing/2014/main" id="{6929580C-7F0B-4974-A2DE-F6DEDFE2413F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497417" y="3854093"/>
            <a:ext cx="3215207" cy="1683902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028152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/2x Inhaltsfolie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913" y="1714500"/>
            <a:ext cx="5195887" cy="2547938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34" name="Inhaltsplatzhalter 13">
            <a:extLst>
              <a:ext uri="{FF2B5EF4-FFF2-40B4-BE49-F238E27FC236}">
                <a16:creationId xmlns:a16="http://schemas.microsoft.com/office/drawing/2014/main" id="{3DB01988-2DD8-4600-871B-259DEF599830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42913" y="4495156"/>
            <a:ext cx="5195887" cy="1038870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2E6FDD1-5688-48E4-8733-71D1821C5A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BC0AA75B-F7AD-4B3C-9E25-6973D320FE3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7EB94E15-96C9-44C6-90DF-B7833557972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CB09E80A-A796-41C1-92C8-32ABF230FDE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04DBAE8-85C3-4C71-9949-865135C2C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AFABAF1B-EEED-46A5-A22B-4BE2AA0A02A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516737" y="1724025"/>
            <a:ext cx="5195887" cy="2547938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7" name="Inhaltsplatzhalter 13">
            <a:extLst>
              <a:ext uri="{FF2B5EF4-FFF2-40B4-BE49-F238E27FC236}">
                <a16:creationId xmlns:a16="http://schemas.microsoft.com/office/drawing/2014/main" id="{0602D081-5EE1-4419-A20C-2DF1E4911D7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516737" y="4504680"/>
            <a:ext cx="5195887" cy="1038870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546912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/2x Inhaltsfolie_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4025" y="1725614"/>
            <a:ext cx="3021013" cy="3808412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1" name="Inhaltsplatzhalter 13">
            <a:extLst>
              <a:ext uri="{FF2B5EF4-FFF2-40B4-BE49-F238E27FC236}">
                <a16:creationId xmlns:a16="http://schemas.microsoft.com/office/drawing/2014/main" id="{5EC5F3BC-3633-402F-8D19-CEEE298C569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713304" y="1721232"/>
            <a:ext cx="1925496" cy="3812793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9C9A4361-A5A7-457D-845B-9F55812555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7" name="Foliennummernplatzhalter 4">
            <a:extLst>
              <a:ext uri="{FF2B5EF4-FFF2-40B4-BE49-F238E27FC236}">
                <a16:creationId xmlns:a16="http://schemas.microsoft.com/office/drawing/2014/main" id="{4AEBFA33-3FCA-40AA-BA11-623DA16366C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Datumsplatzhalter 2">
            <a:extLst>
              <a:ext uri="{FF2B5EF4-FFF2-40B4-BE49-F238E27FC236}">
                <a16:creationId xmlns:a16="http://schemas.microsoft.com/office/drawing/2014/main" id="{910B16EE-E9E9-451F-9C7B-54B8B39594D5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C9C87734-EB52-4FB5-BAD9-2AD7F45E5F4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4B98F725-7C06-461D-9999-02B9F6FB6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84919815-3975-4753-ACF7-F1155DD328B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29349" y="1723559"/>
            <a:ext cx="3021013" cy="3808412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22" name="Inhaltsplatzhalter 13">
            <a:extLst>
              <a:ext uri="{FF2B5EF4-FFF2-40B4-BE49-F238E27FC236}">
                <a16:creationId xmlns:a16="http://schemas.microsoft.com/office/drawing/2014/main" id="{8F36F0A9-4256-429A-BF4F-D479C7EEF18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9788628" y="1719177"/>
            <a:ext cx="1925496" cy="3812793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</p:spTree>
    <p:extLst>
      <p:ext uri="{BB962C8B-B14F-4D97-AF65-F5344CB8AC3E}">
        <p14:creationId xmlns:p14="http://schemas.microsoft.com/office/powerpoint/2010/main" val="1382949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s Bild/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18114" y="1710327"/>
            <a:ext cx="6496050" cy="3823698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1642" y="1719852"/>
            <a:ext cx="4320383" cy="3814173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CCAED979-E009-426B-A7D4-83D6A69B7B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FB105C1A-6D77-4670-9286-D424BF91F23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9A8390E3-C20E-42AF-86DB-4B0E47101F5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69EFFCA4-E4DB-455A-B890-BF51FC05565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A73A13B-3CE3-4620-8220-51F16ACC6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336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Bild/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27800" y="1724025"/>
            <a:ext cx="5186363" cy="3810001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912" y="1743150"/>
            <a:ext cx="5653087" cy="3790876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0B116A0-B3C3-4535-89C0-86A22841A8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9511B966-EA9E-45EA-B44C-AA84F652A50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EA78BA6D-B1E9-4A9B-AF79-BFED1A8D59F2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670B02EC-3BF2-4414-8F86-A0DD9FCFE2A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BC176D20-1182-441E-8ADD-1181629B02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0439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Bild 1/3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13838" y="1714500"/>
            <a:ext cx="2600325" cy="3819526"/>
          </a:xfrm>
        </p:spPr>
        <p:txBody>
          <a:bodyPr/>
          <a:lstStyle>
            <a:lvl1pPr>
              <a:lnSpc>
                <a:spcPts val="2200"/>
              </a:lnSpc>
              <a:defRPr sz="18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913" y="1710327"/>
            <a:ext cx="8242300" cy="3823698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D9FDD90A-9E50-4855-8A1A-4EB714CFD4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F026F633-098B-49F7-B70C-30861F05E9F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Datumsplatzhalter 2">
            <a:extLst>
              <a:ext uri="{FF2B5EF4-FFF2-40B4-BE49-F238E27FC236}">
                <a16:creationId xmlns:a16="http://schemas.microsoft.com/office/drawing/2014/main" id="{F7684990-01E5-429E-9656-85FCFA2AABA2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48DD6659-D9E4-420B-8230-97645F03054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2169975D-416F-4614-9689-CA5309A98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8684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97F1193A-611E-8BC3-9A98-7878ED8AE0F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1750" y="1714500"/>
            <a:ext cx="422963" cy="38195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7E3A499-C3C1-423A-9DAB-F6183AAB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4" name="Foliennummernplatzhalter 4">
            <a:extLst>
              <a:ext uri="{FF2B5EF4-FFF2-40B4-BE49-F238E27FC236}">
                <a16:creationId xmlns:a16="http://schemas.microsoft.com/office/drawing/2014/main" id="{B1ED5C72-6062-4F9B-9F9B-240556A15B7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13">
            <a:extLst>
              <a:ext uri="{FF2B5EF4-FFF2-40B4-BE49-F238E27FC236}">
                <a16:creationId xmlns:a16="http://schemas.microsoft.com/office/drawing/2014/main" id="{17DE6791-1738-40E2-A52C-74AE754E0A7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74714" y="1719564"/>
            <a:ext cx="10839450" cy="3814461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748D171B-8E7C-4C37-956A-7610215ED65F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EDC5A9B0-4A8A-4151-AE78-F4168D26B74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</p:spTree>
    <p:extLst>
      <p:ext uri="{BB962C8B-B14F-4D97-AF65-F5344CB8AC3E}">
        <p14:creationId xmlns:p14="http://schemas.microsoft.com/office/powerpoint/2010/main" val="1658821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00000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E4B7B47-ADAF-8E86-0E4B-59AF42EB4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4" y="1207801"/>
            <a:ext cx="5176836" cy="125854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800"/>
            </a:lvl1pPr>
          </a:lstStyle>
          <a:p>
            <a:r>
              <a:rPr lang="de-DE" dirty="0"/>
              <a:t>Danke für Ihre Aufmerksamkeit!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22D9D9E-4ABC-4315-822B-3C33C9B43A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3829915 w 6096000"/>
              <a:gd name="connsiteY0" fmla="*/ 5821197 h 6858000"/>
              <a:gd name="connsiteX1" fmla="*/ 3829915 w 6096000"/>
              <a:gd name="connsiteY1" fmla="*/ 6575918 h 6858000"/>
              <a:gd name="connsiteX2" fmla="*/ 5792191 w 6096000"/>
              <a:gd name="connsiteY2" fmla="*/ 6575918 h 6858000"/>
              <a:gd name="connsiteX3" fmla="*/ 5792191 w 6096000"/>
              <a:gd name="connsiteY3" fmla="*/ 5821197 h 6858000"/>
              <a:gd name="connsiteX4" fmla="*/ 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3829915" y="5821197"/>
                </a:moveTo>
                <a:lnTo>
                  <a:pt x="3829915" y="6575918"/>
                </a:lnTo>
                <a:lnTo>
                  <a:pt x="5792191" y="6575918"/>
                </a:lnTo>
                <a:lnTo>
                  <a:pt x="5792191" y="5821197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099A47-04C9-4ACA-B928-3168EBAA29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25915" y="5821197"/>
            <a:ext cx="1962276" cy="7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4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s Bild/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914" y="1714500"/>
            <a:ext cx="3479799" cy="3819525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:a16="http://schemas.microsoft.com/office/drawing/2014/main" id="{FBE47AC8-710B-4F99-AF43-DE6D5AB86CB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61180" y="1724000"/>
            <a:ext cx="423545" cy="38100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:a16="http://schemas.microsoft.com/office/drawing/2014/main" id="{FEA9CB91-7A9F-4A76-8780-3ADDB5FF434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784726" y="1723999"/>
            <a:ext cx="6929438" cy="3819525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3C327872-29A9-49B4-AFE0-B5BBDC794B0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A9A0D4F2-E339-4B47-BFE8-D07F83E9D42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4AD6A494-5B0C-48F5-8018-17149EAD15E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9225480D-789A-41E0-828E-E630C7F16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76173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Bild/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A16C08B-247B-5E7B-3FC2-E74B686BA1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0375" y="1719263"/>
            <a:ext cx="5624513" cy="3814762"/>
          </a:xfrm>
          <a:solidFill>
            <a:schemeClr val="accent6"/>
          </a:solidFill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8" name="Inhaltsplatzhalter 13">
            <a:extLst>
              <a:ext uri="{FF2B5EF4-FFF2-40B4-BE49-F238E27FC236}">
                <a16:creationId xmlns:a16="http://schemas.microsoft.com/office/drawing/2014/main" id="{09DEA778-F89A-42A2-A374-9D730B5DCC0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13514" y="1714500"/>
            <a:ext cx="430211" cy="3814762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Inhaltsplatzhalter 13">
            <a:extLst>
              <a:ext uri="{FF2B5EF4-FFF2-40B4-BE49-F238E27FC236}">
                <a16:creationId xmlns:a16="http://schemas.microsoft.com/office/drawing/2014/main" id="{5ABFB1D0-1735-429C-BEA1-2BD865A4095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943725" y="1713969"/>
            <a:ext cx="4770437" cy="3814762"/>
          </a:xfrm>
        </p:spPr>
        <p:txBody>
          <a:bodyPr/>
          <a:lstStyle>
            <a:lvl1pPr>
              <a:lnSpc>
                <a:spcPts val="2000"/>
              </a:lnSpc>
              <a:defRPr sz="1600" b="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 marL="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18A25239-1B4D-424D-869A-2894E52F629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Datumsplatzhalter 2">
            <a:extLst>
              <a:ext uri="{FF2B5EF4-FFF2-40B4-BE49-F238E27FC236}">
                <a16:creationId xmlns:a16="http://schemas.microsoft.com/office/drawing/2014/main" id="{94271A6D-221E-4D24-94FE-F88E95293E38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B7E1F9DE-DC88-42F2-8D94-55672F9D9AF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FEB95EB-F2AD-4FE0-848C-BB9C2B4C4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52" y="810045"/>
            <a:ext cx="11269511" cy="671739"/>
          </a:xfrm>
        </p:spPr>
        <p:txBody>
          <a:bodyPr/>
          <a:lstStyle>
            <a:lvl1pPr>
              <a:spcBef>
                <a:spcPts val="0"/>
              </a:spcBef>
              <a:defRPr sz="4000"/>
            </a:lvl1pPr>
          </a:lstStyle>
          <a:p>
            <a:r>
              <a:rPr lang="de-DE" dirty="0"/>
              <a:t>Einzeilige Headline 40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014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V1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DD347FB-493D-4CF5-9456-F936CDD31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430136 w 12192000"/>
              <a:gd name="connsiteY0" fmla="*/ 5990287 h 6858000"/>
              <a:gd name="connsiteX1" fmla="*/ 10430136 w 12192000"/>
              <a:gd name="connsiteY1" fmla="*/ 6529373 h 6858000"/>
              <a:gd name="connsiteX2" fmla="*/ 11831762 w 12192000"/>
              <a:gd name="connsiteY2" fmla="*/ 6529373 h 6858000"/>
              <a:gd name="connsiteX3" fmla="*/ 11831762 w 12192000"/>
              <a:gd name="connsiteY3" fmla="*/ 59902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430136" y="5990287"/>
                </a:moveTo>
                <a:lnTo>
                  <a:pt x="10430136" y="6529373"/>
                </a:lnTo>
                <a:lnTo>
                  <a:pt x="11831762" y="6529373"/>
                </a:lnTo>
                <a:lnTo>
                  <a:pt x="11831762" y="59902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tIns="126000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 Platzieren Sie den Platzhalter in den Hintergrund, </a:t>
            </a:r>
          </a:p>
          <a:p>
            <a:r>
              <a:rPr lang="de-DE" dirty="0"/>
              <a:t>sobald Sie über das Bild-Icon das gewünschte Bild eingefügt haben.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3ED0DED4-FDD7-F3F6-C5B7-F8818761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5355" y="720192"/>
            <a:ext cx="11338807" cy="2160240"/>
          </a:xfrm>
          <a:effectLst>
            <a:outerShdw blurRad="127000" dist="76200" dir="2700000" algn="l" rotWithShape="0">
              <a:prstClr val="black">
                <a:alpha val="35000"/>
              </a:prstClr>
            </a:outerShdw>
          </a:effectLst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Mehrzeilige</a:t>
            </a:r>
            <a:br>
              <a:rPr lang="de-DE" dirty="0"/>
            </a:br>
            <a:r>
              <a:rPr lang="de-DE" dirty="0"/>
              <a:t>Headline auf </a:t>
            </a:r>
            <a:br>
              <a:rPr lang="de-DE" dirty="0"/>
            </a:br>
            <a:r>
              <a:rPr lang="de-DE" dirty="0"/>
              <a:t>Hintergrundbild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D35241-7545-4E34-A40C-B9E3361FD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30136" y="5990287"/>
            <a:ext cx="1401626" cy="5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V1 weißer Hinterg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3ED0DED4-FDD7-F3F6-C5B7-F8818761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401991" y="718700"/>
            <a:ext cx="11312172" cy="4815325"/>
          </a:xfrm>
          <a:effectLst/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defRPr sz="80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Große Headline </a:t>
            </a:r>
            <a:br>
              <a:rPr lang="de-DE" dirty="0"/>
            </a:br>
            <a:r>
              <a:rPr lang="de-DE" dirty="0"/>
              <a:t>auf weißem</a:t>
            </a:r>
            <a:br>
              <a:rPr lang="de-DE" dirty="0"/>
            </a:br>
            <a:r>
              <a:rPr lang="de-DE" dirty="0"/>
              <a:t>Hintergrund.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1B117F22-C780-4D10-865A-FF85EB5719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5D85179-FE5B-432C-8EF7-98CD2A223F1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Datumsplatzhalter 2">
            <a:extLst>
              <a:ext uri="{FF2B5EF4-FFF2-40B4-BE49-F238E27FC236}">
                <a16:creationId xmlns:a16="http://schemas.microsoft.com/office/drawing/2014/main" id="{8C0BEC14-CBC5-4228-BDC2-FF26736098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A764913A-DF3B-4250-A12E-73784552B2C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</p:spTree>
    <p:extLst>
      <p:ext uri="{BB962C8B-B14F-4D97-AF65-F5344CB8AC3E}">
        <p14:creationId xmlns:p14="http://schemas.microsoft.com/office/powerpoint/2010/main" val="216847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Headline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F40E2-EA1A-B1D9-4F3F-6EE3774A40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27" y="719000"/>
            <a:ext cx="11332311" cy="3419476"/>
          </a:xfrm>
        </p:spPr>
        <p:txBody>
          <a:bodyPr anchor="t"/>
          <a:lstStyle>
            <a:lvl1pPr algn="l">
              <a:spcBef>
                <a:spcPts val="0"/>
              </a:spcBef>
              <a:defRPr sz="8000"/>
            </a:lvl1pPr>
          </a:lstStyle>
          <a:p>
            <a:r>
              <a:rPr lang="de-DE" dirty="0"/>
              <a:t>Eine mehrzeilige </a:t>
            </a:r>
            <a:br>
              <a:rPr lang="de-DE" dirty="0"/>
            </a:br>
            <a:r>
              <a:rPr lang="de-DE" dirty="0"/>
              <a:t>große Headline mit</a:t>
            </a:r>
            <a:br>
              <a:rPr lang="de-DE" dirty="0"/>
            </a:br>
            <a:r>
              <a:rPr lang="de-DE" dirty="0"/>
              <a:t>Fließtext darunter.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728EA00-F062-06E4-8F3B-8040496C74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17" y="4905166"/>
            <a:ext cx="11268871" cy="628860"/>
          </a:xfrm>
        </p:spPr>
        <p:txBody>
          <a:bodyPr/>
          <a:lstStyle>
            <a:lvl1pPr algn="l">
              <a:spcBef>
                <a:spcPts val="0"/>
              </a:spcBef>
              <a:defRPr/>
            </a:lvl1pPr>
          </a:lstStyle>
          <a:p>
            <a:pPr lvl="0"/>
            <a:r>
              <a:rPr lang="de-DE" dirty="0"/>
              <a:t>Hier steht ein Untertitel 24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20BE0C3-2F30-4702-91A5-10AE1100A3E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9702" y="441993"/>
            <a:ext cx="6947585" cy="123111"/>
          </a:xfrm>
        </p:spPr>
        <p:txBody>
          <a:bodyPr/>
          <a:lstStyle>
            <a:lvl1pPr>
              <a:lnSpc>
                <a:spcPct val="100000"/>
              </a:lnSpc>
              <a:defRPr sz="800" b="0" baseline="0"/>
            </a:lvl1pPr>
          </a:lstStyle>
          <a:p>
            <a:pPr lvl="0"/>
            <a:r>
              <a:rPr lang="de-DE" dirty="0"/>
              <a:t>Titel des Kapitels in Arial 8 Punkt.</a:t>
            </a:r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15CA0237-DD57-4D7D-8138-56FC77FE772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Datumsplatzhalter 2">
            <a:extLst>
              <a:ext uri="{FF2B5EF4-FFF2-40B4-BE49-F238E27FC236}">
                <a16:creationId xmlns:a16="http://schemas.microsoft.com/office/drawing/2014/main" id="{FD7867CA-DF4E-4F02-9855-4C181D45A8C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DEB4369A-36E0-4BD2-A817-1CEC18F71F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</p:spTree>
    <p:extLst>
      <p:ext uri="{BB962C8B-B14F-4D97-AF65-F5344CB8AC3E}">
        <p14:creationId xmlns:p14="http://schemas.microsoft.com/office/powerpoint/2010/main" val="376987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V2 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3ED0DED4-FDD7-F3F6-C5B7-F8818761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226" y="1167036"/>
            <a:ext cx="11269664" cy="3888011"/>
          </a:xfrm>
          <a:effectLst/>
        </p:spPr>
        <p:txBody>
          <a:bodyPr/>
          <a:lstStyle>
            <a:lvl1pPr algn="l">
              <a:spcBef>
                <a:spcPts val="0"/>
              </a:spcBef>
              <a:defRPr sz="800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Mehrzeilige Kapitel</a:t>
            </a:r>
            <a:br>
              <a:rPr lang="de-DE" dirty="0"/>
            </a:br>
            <a:r>
              <a:rPr lang="de-DE" dirty="0"/>
              <a:t>Headline auf Weiß.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91628E-BC55-6790-11E3-E400953C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465" y="872716"/>
            <a:ext cx="1584759" cy="324000"/>
          </a:xfrm>
        </p:spPr>
        <p:txBody>
          <a:bodyPr anchor="ctr"/>
          <a:lstStyle>
            <a:lvl1pPr>
              <a:spcBef>
                <a:spcPts val="0"/>
              </a:spcBef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8AFD4C21-57D9-4DA4-8DAA-B225AF2F7B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92904" y="440680"/>
            <a:ext cx="324434" cy="108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800"/>
            </a:lvl1pPr>
          </a:lstStyle>
          <a:p>
            <a:fld id="{8DF27815-95E9-4402-ADFE-2A8FA5A9525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Datumsplatzhalter 2">
            <a:extLst>
              <a:ext uri="{FF2B5EF4-FFF2-40B4-BE49-F238E27FC236}">
                <a16:creationId xmlns:a16="http://schemas.microsoft.com/office/drawing/2014/main" id="{5ED23D51-175A-4DC8-8387-E7E09CC7C499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049949" y="447537"/>
            <a:ext cx="756000" cy="108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fld id="{9D38A150-CB38-4EAF-921E-924BB04616CC}" type="datetime1">
              <a:rPr lang="de-DE" smtClean="0"/>
              <a:pPr/>
              <a:t>26.03.2024</a:t>
            </a:fld>
            <a:endParaRPr lang="de-DE" dirty="0"/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C0075116-89E9-439B-B535-3D45217886A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45713" y="447350"/>
            <a:ext cx="2159795" cy="4099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aseline="0"/>
            </a:lvl1pPr>
          </a:lstStyle>
          <a:p>
            <a:r>
              <a:rPr lang="de-DE" dirty="0"/>
              <a:t>Präsentationstitel der etwas länger ist in Arial </a:t>
            </a:r>
            <a:br>
              <a:rPr lang="de-DE" dirty="0"/>
            </a:br>
            <a:r>
              <a:rPr lang="de-DE" dirty="0"/>
              <a:t>8 Punkt mit einfachem Zeilenabstand.</a:t>
            </a:r>
          </a:p>
        </p:txBody>
      </p:sp>
    </p:spTree>
    <p:extLst>
      <p:ext uri="{BB962C8B-B14F-4D97-AF65-F5344CB8AC3E}">
        <p14:creationId xmlns:p14="http://schemas.microsoft.com/office/powerpoint/2010/main" val="422445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V2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0">
            <a:extLst>
              <a:ext uri="{FF2B5EF4-FFF2-40B4-BE49-F238E27FC236}">
                <a16:creationId xmlns:a16="http://schemas.microsoft.com/office/drawing/2014/main" id="{D1E45A97-2A69-484E-BA0C-473AEF476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226" y="1167036"/>
            <a:ext cx="11269664" cy="3888011"/>
          </a:xfrm>
          <a:effectLst/>
        </p:spPr>
        <p:txBody>
          <a:bodyPr/>
          <a:lstStyle>
            <a:lvl1pPr algn="l">
              <a:spcBef>
                <a:spcPts val="0"/>
              </a:spcBef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Mehrzeilige Kapitel</a:t>
            </a:r>
            <a:br>
              <a:rPr lang="de-DE" dirty="0"/>
            </a:br>
            <a:r>
              <a:rPr lang="de-DE" dirty="0"/>
              <a:t>Headline auf Weiß.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9F812976-5A2B-4219-9179-DFD8912274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8465" y="872716"/>
            <a:ext cx="1584759" cy="324000"/>
          </a:xfrm>
        </p:spPr>
        <p:txBody>
          <a:bodyPr anchor="ctr"/>
          <a:lstStyle>
            <a:lvl1pPr>
              <a:spcBef>
                <a:spcPts val="0"/>
              </a:spcBef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KAPITEL 1</a:t>
            </a:r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686EA6F-3C9C-4994-9133-EF9A61CF45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430136 w 12192000"/>
              <a:gd name="connsiteY0" fmla="*/ 5990287 h 6858000"/>
              <a:gd name="connsiteX1" fmla="*/ 10430136 w 12192000"/>
              <a:gd name="connsiteY1" fmla="*/ 6529373 h 6858000"/>
              <a:gd name="connsiteX2" fmla="*/ 11831762 w 12192000"/>
              <a:gd name="connsiteY2" fmla="*/ 6529373 h 6858000"/>
              <a:gd name="connsiteX3" fmla="*/ 11831762 w 12192000"/>
              <a:gd name="connsiteY3" fmla="*/ 599028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430136" y="5990287"/>
                </a:moveTo>
                <a:lnTo>
                  <a:pt x="10430136" y="6529373"/>
                </a:lnTo>
                <a:lnTo>
                  <a:pt x="11831762" y="6529373"/>
                </a:lnTo>
                <a:lnTo>
                  <a:pt x="11831762" y="599028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tIns="1260000">
            <a:noAutofit/>
          </a:bodyPr>
          <a:lstStyle>
            <a:lvl1pPr algn="ctr">
              <a:defRPr sz="1600"/>
            </a:lvl1pPr>
          </a:lstStyle>
          <a:p>
            <a:r>
              <a:rPr lang="de-DE" dirty="0"/>
              <a:t> Platzieren Sie den Platzhalter in den Hintergrund, </a:t>
            </a:r>
          </a:p>
          <a:p>
            <a:r>
              <a:rPr lang="de-DE" dirty="0"/>
              <a:t>sobald Sie über das Bild-Icon das gewünschte Bild eingefügt haben.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0F846B3-6D34-4754-B8E6-116A24C3BF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30136" y="5990287"/>
            <a:ext cx="1401626" cy="5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08C8DA1-AE0B-96F0-CC2E-5C09D2D1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64" y="808807"/>
            <a:ext cx="11265799" cy="53908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D62463-3C0B-EE18-4C78-8F297F708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4" y="2144714"/>
            <a:ext cx="11271250" cy="33893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2"/>
            <a:r>
              <a:rPr lang="de-DE" dirty="0"/>
              <a:t>Zweite Ebene </a:t>
            </a:r>
          </a:p>
          <a:p>
            <a:pPr lvl="3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5605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7" r:id="rId3"/>
    <p:sldLayoutId id="2147483668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70" r:id="rId10"/>
    <p:sldLayoutId id="2147483672" r:id="rId11"/>
    <p:sldLayoutId id="2147483673" r:id="rId12"/>
    <p:sldLayoutId id="2147483675" r:id="rId13"/>
    <p:sldLayoutId id="2147483677" r:id="rId14"/>
    <p:sldLayoutId id="2147483738" r:id="rId15"/>
    <p:sldLayoutId id="2147483740" r:id="rId16"/>
    <p:sldLayoutId id="2147483666" r:id="rId17"/>
    <p:sldLayoutId id="2147483659" r:id="rId18"/>
    <p:sldLayoutId id="2147483660" r:id="rId19"/>
    <p:sldLayoutId id="2147483762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3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32400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20000"/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324000" algn="l" defTabSz="914400" rtl="0" eaLnBrk="1" latinLnBrk="0" hangingPunct="1">
        <a:lnSpc>
          <a:spcPts val="2200"/>
        </a:lnSpc>
        <a:spcBef>
          <a:spcPts val="300"/>
        </a:spcBef>
        <a:buClrTx/>
        <a:buSzPct val="100000"/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24000" indent="-32400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32400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Symbol" panose="05050102010706020507" pitchFamily="18" charset="2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00" indent="-32400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000" indent="-324000" algn="l" defTabSz="914400" rtl="0" eaLnBrk="1" latinLnBrk="0" hangingPunct="1">
        <a:lnSpc>
          <a:spcPts val="2000"/>
        </a:lnSpc>
        <a:spcBef>
          <a:spcPts val="300"/>
        </a:spcBef>
        <a:buClr>
          <a:schemeClr val="accent6"/>
        </a:buClr>
        <a:buSzPct val="100000"/>
        <a:buFont typeface="Wingdings" panose="05000000000000000000" pitchFamily="2" charset="2"/>
        <a:buChar char="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000000"/>
          </p15:clr>
        </p15:guide>
        <p15:guide id="2" pos="7379" userDrawn="1">
          <p15:clr>
            <a:srgbClr val="000000"/>
          </p15:clr>
        </p15:guide>
        <p15:guide id="3" orient="horz" pos="815" userDrawn="1">
          <p15:clr>
            <a:srgbClr val="A4A3A4"/>
          </p15:clr>
        </p15:guide>
        <p15:guide id="4" orient="horz" pos="1352" userDrawn="1">
          <p15:clr>
            <a:srgbClr val="A4A3A4"/>
          </p15:clr>
        </p15:guide>
        <p15:guide id="5" orient="horz" pos="279" userDrawn="1">
          <p15:clr>
            <a:srgbClr val="000000"/>
          </p15:clr>
        </p15:guide>
        <p15:guide id="6" orient="horz" pos="3759" userDrawn="1">
          <p15:clr>
            <a:srgbClr val="A4A3A4"/>
          </p15:clr>
        </p15:guide>
        <p15:guide id="8" orient="horz" pos="4042" userDrawn="1">
          <p15:clr>
            <a:srgbClr val="000000"/>
          </p15:clr>
        </p15:guide>
        <p15:guide id="9" orient="horz" pos="543" userDrawn="1">
          <p15:clr>
            <a:srgbClr val="A4A3A4"/>
          </p15:clr>
        </p15:guide>
        <p15:guide id="10" orient="horz" pos="1080" userDrawn="1">
          <p15:clr>
            <a:srgbClr val="A4A3A4"/>
          </p15:clr>
        </p15:guide>
        <p15:guide id="11" pos="551" userDrawn="1">
          <p15:clr>
            <a:srgbClr val="A4A3A4"/>
          </p15:clr>
        </p15:guide>
        <p15:guide id="12" orient="horz" pos="1611" userDrawn="1">
          <p15:clr>
            <a:srgbClr val="A4A3A4"/>
          </p15:clr>
        </p15:guide>
        <p15:guide id="13" orient="horz" pos="1883" userDrawn="1">
          <p15:clr>
            <a:srgbClr val="A4A3A4"/>
          </p15:clr>
        </p15:guide>
        <p15:guide id="14" orient="horz" pos="2160" userDrawn="1">
          <p15:clr>
            <a:srgbClr val="000000"/>
          </p15:clr>
        </p15:guide>
        <p15:guide id="15" orient="horz" pos="2420" userDrawn="1">
          <p15:clr>
            <a:srgbClr val="A4A3A4"/>
          </p15:clr>
        </p15:guide>
        <p15:guide id="16" orient="horz" pos="2685" userDrawn="1">
          <p15:clr>
            <a:srgbClr val="A4A3A4"/>
          </p15:clr>
        </p15:guide>
        <p15:guide id="17" orient="horz" pos="2951" userDrawn="1">
          <p15:clr>
            <a:srgbClr val="A4A3A4"/>
          </p15:clr>
        </p15:guide>
        <p15:guide id="18" orient="horz" pos="3224" userDrawn="1">
          <p15:clr>
            <a:srgbClr val="A4A3A4"/>
          </p15:clr>
        </p15:guide>
        <p15:guide id="19" orient="horz" pos="3486" userDrawn="1">
          <p15:clr>
            <a:srgbClr val="A4A3A4"/>
          </p15:clr>
        </p15:guide>
        <p15:guide id="20" pos="3833" userDrawn="1">
          <p15:clr>
            <a:srgbClr val="000000"/>
          </p15:clr>
        </p15:guide>
        <p15:guide id="21" pos="4103" userDrawn="1">
          <p15:clr>
            <a:srgbClr val="A4A3A4"/>
          </p15:clr>
        </p15:guide>
        <p15:guide id="22" pos="4374" userDrawn="1">
          <p15:clr>
            <a:srgbClr val="A4A3A4"/>
          </p15:clr>
        </p15:guide>
        <p15:guide id="23" pos="4646" userDrawn="1">
          <p15:clr>
            <a:srgbClr val="A4A3A4"/>
          </p15:clr>
        </p15:guide>
        <p15:guide id="24" pos="4919" userDrawn="1">
          <p15:clr>
            <a:srgbClr val="A4A3A4"/>
          </p15:clr>
        </p15:guide>
        <p15:guide id="25" pos="5190" userDrawn="1">
          <p15:clr>
            <a:srgbClr val="A4A3A4"/>
          </p15:clr>
        </p15:guide>
        <p15:guide id="26" pos="5471" userDrawn="1">
          <p15:clr>
            <a:srgbClr val="A4A3A4"/>
          </p15:clr>
        </p15:guide>
        <p15:guide id="27" pos="5741" userDrawn="1">
          <p15:clr>
            <a:srgbClr val="A4A3A4"/>
          </p15:clr>
        </p15:guide>
        <p15:guide id="28" pos="6012" userDrawn="1">
          <p15:clr>
            <a:srgbClr val="A4A3A4"/>
          </p15:clr>
        </p15:guide>
        <p15:guide id="29" pos="6284" userDrawn="1">
          <p15:clr>
            <a:srgbClr val="A4A3A4"/>
          </p15:clr>
        </p15:guide>
        <p15:guide id="30" pos="6555" userDrawn="1">
          <p15:clr>
            <a:srgbClr val="A4A3A4"/>
          </p15:clr>
        </p15:guide>
        <p15:guide id="31" pos="6836" userDrawn="1">
          <p15:clr>
            <a:srgbClr val="A4A3A4"/>
          </p15:clr>
        </p15:guide>
        <p15:guide id="32" pos="7107" userDrawn="1">
          <p15:clr>
            <a:srgbClr val="A4A3A4"/>
          </p15:clr>
        </p15:guide>
        <p15:guide id="33" pos="3552" userDrawn="1">
          <p15:clr>
            <a:srgbClr val="A4A3A4"/>
          </p15:clr>
        </p15:guide>
        <p15:guide id="34" pos="3287" userDrawn="1">
          <p15:clr>
            <a:srgbClr val="A4A3A4"/>
          </p15:clr>
        </p15:guide>
        <p15:guide id="35" pos="3014" userDrawn="1">
          <p15:clr>
            <a:srgbClr val="A4A3A4"/>
          </p15:clr>
        </p15:guide>
        <p15:guide id="36" pos="2742" userDrawn="1">
          <p15:clr>
            <a:srgbClr val="A4A3A4"/>
          </p15:clr>
        </p15:guide>
        <p15:guide id="37" pos="2471" userDrawn="1">
          <p15:clr>
            <a:srgbClr val="A4A3A4"/>
          </p15:clr>
        </p15:guide>
        <p15:guide id="38" pos="2189" userDrawn="1">
          <p15:clr>
            <a:srgbClr val="A4A3A4"/>
          </p15:clr>
        </p15:guide>
        <p15:guide id="39" pos="1917" userDrawn="1">
          <p15:clr>
            <a:srgbClr val="A4A3A4"/>
          </p15:clr>
        </p15:guide>
        <p15:guide id="40" pos="1644" userDrawn="1">
          <p15:clr>
            <a:srgbClr val="A4A3A4"/>
          </p15:clr>
        </p15:guide>
        <p15:guide id="41" pos="1373" userDrawn="1">
          <p15:clr>
            <a:srgbClr val="A4A3A4"/>
          </p15:clr>
        </p15:guide>
        <p15:guide id="42" pos="1103" userDrawn="1">
          <p15:clr>
            <a:srgbClr val="A4A3A4"/>
          </p15:clr>
        </p15:guide>
        <p15:guide id="43" pos="8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EC51E61-507E-3362-621F-7F7B7C8F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60" y="1121541"/>
            <a:ext cx="5427116" cy="1371356"/>
          </a:xfrm>
        </p:spPr>
        <p:txBody>
          <a:bodyPr/>
          <a:lstStyle/>
          <a:p>
            <a:pPr algn="ctr"/>
            <a:r>
              <a:rPr lang="hu-HU" sz="3600" cap="all" dirty="0"/>
              <a:t>Üvegkapu tapasztalatok</a:t>
            </a:r>
            <a:endParaRPr lang="en-US" sz="3600" cap="all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067000-E842-36D0-D818-5AA9AF0718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268" y="4581129"/>
            <a:ext cx="5184775" cy="2025138"/>
          </a:xfrm>
        </p:spPr>
        <p:txBody>
          <a:bodyPr/>
          <a:lstStyle/>
          <a:p>
            <a:r>
              <a:rPr lang="hu-HU" sz="1400" dirty="0"/>
              <a:t>Állapot: 2024.03.11.</a:t>
            </a:r>
          </a:p>
          <a:p>
            <a:endParaRPr lang="hu-HU" sz="1400" dirty="0"/>
          </a:p>
          <a:p>
            <a:r>
              <a:rPr lang="hu-HU" sz="1400" dirty="0"/>
              <a:t>Juhász Tamás</a:t>
            </a:r>
          </a:p>
          <a:p>
            <a:endParaRPr lang="hu-HU" sz="1400" dirty="0"/>
          </a:p>
          <a:p>
            <a:r>
              <a:rPr lang="hu-HU" sz="1400" dirty="0"/>
              <a:t>SÁNTA Ábel/ STRABAG Építő Kft. Anyaga alapján</a:t>
            </a:r>
          </a:p>
        </p:txBody>
      </p:sp>
      <p:sp>
        <p:nvSpPr>
          <p:cNvPr id="5" name="Kép helye 4">
            <a:extLst>
              <a:ext uri="{FF2B5EF4-FFF2-40B4-BE49-F238E27FC236}">
                <a16:creationId xmlns:a16="http://schemas.microsoft.com/office/drawing/2014/main" id="{C15F33C3-29DF-B391-4B3F-B74F154EC4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helye 8" descr="A képen szöveg, személy, kültéri látható&#10;&#10;Automatikusan generált leírás">
            <a:extLst>
              <a:ext uri="{FF2B5EF4-FFF2-40B4-BE49-F238E27FC236}">
                <a16:creationId xmlns:a16="http://schemas.microsoft.com/office/drawing/2014/main" id="{62DC3113-BEDA-2E80-424C-2F51C643E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r="20462"/>
          <a:stretch>
            <a:fillRect/>
          </a:stretch>
        </p:blipFill>
        <p:spPr>
          <a:xfrm>
            <a:off x="6118224" y="-9526"/>
            <a:ext cx="6073775" cy="6867525"/>
          </a:xfrm>
          <a:custGeom>
            <a:avLst/>
            <a:gdLst>
              <a:gd name="connsiteX0" fmla="*/ 3829915 w 6096000"/>
              <a:gd name="connsiteY0" fmla="*/ 5821197 h 6858000"/>
              <a:gd name="connsiteX1" fmla="*/ 3829915 w 6096000"/>
              <a:gd name="connsiteY1" fmla="*/ 6575918 h 6858000"/>
              <a:gd name="connsiteX2" fmla="*/ 5792191 w 6096000"/>
              <a:gd name="connsiteY2" fmla="*/ 6575918 h 6858000"/>
              <a:gd name="connsiteX3" fmla="*/ 5792191 w 6096000"/>
              <a:gd name="connsiteY3" fmla="*/ 5821197 h 6858000"/>
              <a:gd name="connsiteX4" fmla="*/ 0 w 6096000"/>
              <a:gd name="connsiteY4" fmla="*/ 0 h 6858000"/>
              <a:gd name="connsiteX5" fmla="*/ 6096000 w 6096000"/>
              <a:gd name="connsiteY5" fmla="*/ 0 h 6858000"/>
              <a:gd name="connsiteX6" fmla="*/ 6096000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3829915" y="5821197"/>
                </a:moveTo>
                <a:lnTo>
                  <a:pt x="3829915" y="6575918"/>
                </a:lnTo>
                <a:lnTo>
                  <a:pt x="5792191" y="6575918"/>
                </a:lnTo>
                <a:lnTo>
                  <a:pt x="5792191" y="5821197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97473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A.3. Alapfeltételek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52A2FF0-7042-D688-3FA9-4B36C3F60721}"/>
              </a:ext>
            </a:extLst>
          </p:cNvPr>
          <p:cNvSpPr txBox="1"/>
          <p:nvPr/>
        </p:nvSpPr>
        <p:spPr>
          <a:xfrm>
            <a:off x="713662" y="1032114"/>
            <a:ext cx="108732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/>
              <a:t>Az építési munkaterületen tartózkodás naplózása, </a:t>
            </a:r>
            <a:r>
              <a:rPr lang="hu-HU" b="1" dirty="0">
                <a:solidFill>
                  <a:srgbClr val="FF0000"/>
                </a:solidFill>
              </a:rPr>
              <a:t>szükséges adatok</a:t>
            </a:r>
            <a:r>
              <a:rPr lang="hu-HU" b="1" dirty="0"/>
              <a:t>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hu-HU" sz="1600" b="1" dirty="0"/>
              <a:t>Munkavállaló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név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adóazonosító jel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szakági tevékenység (munkakör, listából kiválasztva)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foglalkoztatás jellege (pl. alkalmazott, listából kiválasztva)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be- és kilépés időpontja (be- és kilépéskor a rendszer rögzíti)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hu-HU" sz="1600" b="1" dirty="0"/>
              <a:t>Vendég </a:t>
            </a:r>
            <a:r>
              <a:rPr lang="hu-HU" sz="1600" i="1" dirty="0"/>
              <a:t>(</a:t>
            </a:r>
            <a:r>
              <a:rPr lang="hu-HU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részére többszöri be- és kilépésre jogosító regisztráció nem adható)</a:t>
            </a:r>
            <a:endParaRPr lang="hu-H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név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személyazonosításra alkalmas okmány típusa,  azonosítója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be- és kilépés időpontja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belépés célja</a:t>
            </a:r>
          </a:p>
        </p:txBody>
      </p:sp>
    </p:spTree>
    <p:extLst>
      <p:ext uri="{BB962C8B-B14F-4D97-AF65-F5344CB8AC3E}">
        <p14:creationId xmlns:p14="http://schemas.microsoft.com/office/powerpoint/2010/main" val="57221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A.3. Alapfeltételek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52A2FF0-7042-D688-3FA9-4B36C3F60721}"/>
              </a:ext>
            </a:extLst>
          </p:cNvPr>
          <p:cNvSpPr txBox="1"/>
          <p:nvPr/>
        </p:nvSpPr>
        <p:spPr>
          <a:xfrm>
            <a:off x="713662" y="1032114"/>
            <a:ext cx="108732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b="1" dirty="0"/>
              <a:t>Az érintett cég és a munkavállalók </a:t>
            </a:r>
            <a:r>
              <a:rPr lang="hu-HU" b="1" dirty="0">
                <a:solidFill>
                  <a:srgbClr val="FF0000"/>
                </a:solidFill>
              </a:rPr>
              <a:t>üvegkapus regisztrációjához szükséges feltételek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hu-HU" sz="1600" b="1" dirty="0"/>
              <a:t>Felelős személyek kijelölése a projekten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min. 2 fő, 1 műszaki + 1 gazdasági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hu-HU" sz="1600" b="1" dirty="0"/>
              <a:t>A felelős személyek elektronikus meghatalmazása</a:t>
            </a:r>
            <a:endParaRPr lang="hu-H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Honlap: https://rendelkezes.gov.hu/rny-public/ (RNY, Rendelkezési Nyilvántartás)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Meghatalmazó: cégkivonatban szereplő cégképviselők (együttes </a:t>
            </a:r>
            <a:r>
              <a:rPr lang="hu-HU" sz="1600" dirty="0">
                <a:sym typeface="Wingdings" panose="05000000000000000000" pitchFamily="2" charset="2"/>
              </a:rPr>
              <a:t></a:t>
            </a:r>
            <a:r>
              <a:rPr lang="hu-HU" sz="1600" dirty="0"/>
              <a:t> 2 fő)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Meghatalmazottak adatai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Meghatalmazás menetét leírni és minél szélesebb körben ismertetni.</a:t>
            </a:r>
          </a:p>
        </p:txBody>
      </p:sp>
    </p:spTree>
    <p:extLst>
      <p:ext uri="{BB962C8B-B14F-4D97-AF65-F5344CB8AC3E}">
        <p14:creationId xmlns:p14="http://schemas.microsoft.com/office/powerpoint/2010/main" val="67549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A.3. Alapfeltételek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024C87D-4543-8DB8-DF63-F44DB60F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970635"/>
            <a:ext cx="9205524" cy="442353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376307E-28AB-DD94-6A46-8C7B4615427F}"/>
              </a:ext>
            </a:extLst>
          </p:cNvPr>
          <p:cNvSpPr txBox="1"/>
          <p:nvPr/>
        </p:nvSpPr>
        <p:spPr>
          <a:xfrm>
            <a:off x="983432" y="894590"/>
            <a:ext cx="2520280" cy="3445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b="1" dirty="0">
                <a:solidFill>
                  <a:srgbClr val="FF0000"/>
                </a:solidFill>
              </a:rPr>
              <a:t>E-napló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1E3909BF-C0B0-CC5E-1803-C3B39CD0493C}"/>
              </a:ext>
            </a:extLst>
          </p:cNvPr>
          <p:cNvSpPr txBox="1"/>
          <p:nvPr/>
        </p:nvSpPr>
        <p:spPr>
          <a:xfrm>
            <a:off x="1199456" y="1412776"/>
            <a:ext cx="9205524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dirty="0"/>
              <a:t>Üvegkapus projekt esetén kötelező az e-napló, akkor is, ha nem engedélyköteles a projekt!</a:t>
            </a:r>
          </a:p>
        </p:txBody>
      </p:sp>
    </p:spTree>
    <p:extLst>
      <p:ext uri="{BB962C8B-B14F-4D97-AF65-F5344CB8AC3E}">
        <p14:creationId xmlns:p14="http://schemas.microsoft.com/office/powerpoint/2010/main" val="1763163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A.4. Folyamat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52A2FF0-7042-D688-3FA9-4B36C3F60721}"/>
              </a:ext>
            </a:extLst>
          </p:cNvPr>
          <p:cNvSpPr txBox="1"/>
          <p:nvPr/>
        </p:nvSpPr>
        <p:spPr>
          <a:xfrm>
            <a:off x="1127448" y="894590"/>
            <a:ext cx="9558802" cy="558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Fővállalkozói szerződés megkötése (és hatályba lépése) (beleértve: üvegkapus beléptetés módja)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E-építési napló készenlétbe helyezése (Megrendelő)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Organizáció, üvegkapus munkaterületre beléptetés kialakítása és helyszíne</a:t>
            </a:r>
            <a:br>
              <a:rPr lang="hu-HU" sz="1600" dirty="0"/>
            </a:br>
            <a:r>
              <a:rPr lang="hu-HU" sz="1600" dirty="0"/>
              <a:t>+ egyedi munkavállalói kódok kiadási rendszerének kialakítása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Megrendelő és Mérnök tájékoztatása az üvegkapus beléptetés részleteiről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DATRAK egyedi szerződés a projektre + HFE megrendelése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Őrzés-védelmi szerződés a projektre (helyszíni őrzés-védelem, üvegkapus szolgáltatások, stb.)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A projekt ÜKR regisztrációjáért felelős személyek kijelölése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ÜKR felelősök meghatalmazása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Munkaterületre lépő munkavállalóink és az ő adataik listába vétele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E-építési naplóba történt meghívás elfogadása (Vállalkozó)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(Munkaterület átadás-átvétellel egyidejűleg) üvegkapus beléptetés biztosítása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Alvállalkozók, beszállítók tájékoztatása az üvegkapus beléptetés részleteiről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Munkaterületre lépő személyzetünk esetleges változásainak lekövetése ÜKR-ben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600" dirty="0"/>
              <a:t>Műszaki átadás-átvétel, munkaterület visszaadása – HFE visszaadása</a:t>
            </a:r>
          </a:p>
        </p:txBody>
      </p:sp>
    </p:spTree>
    <p:extLst>
      <p:ext uri="{BB962C8B-B14F-4D97-AF65-F5344CB8AC3E}">
        <p14:creationId xmlns:p14="http://schemas.microsoft.com/office/powerpoint/2010/main" val="345417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02D794A-87FB-45DD-A029-366FB3C52A25}"/>
              </a:ext>
            </a:extLst>
          </p:cNvPr>
          <p:cNvSpPr txBox="1">
            <a:spLocks/>
          </p:cNvSpPr>
          <p:nvPr/>
        </p:nvSpPr>
        <p:spPr>
          <a:xfrm>
            <a:off x="474662" y="980728"/>
            <a:ext cx="9869810" cy="1571592"/>
          </a:xfrm>
          <a:prstGeom prst="rect">
            <a:avLst/>
          </a:prstGeom>
          <a:effectLst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80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1600" indent="-1371600">
              <a:buFont typeface="+mj-lt"/>
              <a:buAutoNum type="alphaUcPeriod" startAt="2"/>
            </a:pPr>
            <a:r>
              <a:rPr lang="hu-HU" dirty="0"/>
              <a:t>Tapasztalatok</a:t>
            </a:r>
            <a:endParaRPr lang="en-US" dirty="0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A3CB9649-B3EC-CB38-779B-D8A0CF7CB291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274751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 startAt="2"/>
            </a:pPr>
            <a:r>
              <a:rPr lang="hu-HU" sz="2400" b="1" dirty="0">
                <a:solidFill>
                  <a:srgbClr val="FF0000"/>
                </a:solidFill>
              </a:rPr>
              <a:t>Tapasztalatok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AB1B53B-39AF-4A55-8910-86005DF2D68D}"/>
              </a:ext>
            </a:extLst>
          </p:cNvPr>
          <p:cNvSpPr txBox="1">
            <a:spLocks/>
          </p:cNvSpPr>
          <p:nvPr/>
        </p:nvSpPr>
        <p:spPr>
          <a:xfrm>
            <a:off x="899913" y="1412776"/>
            <a:ext cx="10492991" cy="4464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2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324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Tx/>
              <a:buSzPct val="10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Tájékoztatás  - belső és külső (Megrendelő / Mérnök / alvállalkozó / beszállító, stb.)</a:t>
            </a:r>
            <a:endParaRPr lang="en-US" sz="16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Őrzés-védelem közreműködése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E-napló sajátosságok</a:t>
            </a:r>
            <a:endParaRPr lang="en-US" sz="16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DATRAK és ÜKR sajátosságok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Saját személyzetünk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Organizáció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Sajátos beléptetési esetek, pl.</a:t>
            </a:r>
          </a:p>
          <a:p>
            <a:pPr marL="628650" lvl="1" indent="-342900">
              <a:spcBef>
                <a:spcPts val="0"/>
              </a:spcBef>
              <a:spcAft>
                <a:spcPts val="600"/>
              </a:spcAft>
            </a:pPr>
            <a:r>
              <a:rPr lang="hu-HU" b="1" dirty="0"/>
              <a:t>Gépészet</a:t>
            </a:r>
          </a:p>
          <a:p>
            <a:pPr marL="628650" lvl="1" indent="-342900">
              <a:spcBef>
                <a:spcPts val="0"/>
              </a:spcBef>
              <a:spcAft>
                <a:spcPts val="600"/>
              </a:spcAft>
            </a:pPr>
            <a:r>
              <a:rPr lang="hu-HU" b="1" dirty="0"/>
              <a:t>Külföldi cég</a:t>
            </a:r>
          </a:p>
          <a:p>
            <a:pPr marL="628650" lvl="1" indent="-342900">
              <a:spcBef>
                <a:spcPts val="0"/>
              </a:spcBef>
              <a:spcAft>
                <a:spcPts val="600"/>
              </a:spcAft>
            </a:pPr>
            <a:r>
              <a:rPr lang="hu-HU" b="1" dirty="0"/>
              <a:t>Külföldi munkavállaló</a:t>
            </a:r>
          </a:p>
          <a:p>
            <a:pPr marL="628650" lvl="1" indent="-342900">
              <a:spcBef>
                <a:spcPts val="0"/>
              </a:spcBef>
              <a:spcAft>
                <a:spcPts val="600"/>
              </a:spcAft>
            </a:pPr>
            <a:r>
              <a:rPr lang="hu-HU" b="1" dirty="0"/>
              <a:t>…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Felhasználói segítségnyújtás</a:t>
            </a:r>
            <a:endParaRPr lang="hu-HU" sz="1600" b="1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600" dirty="0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pic>
        <p:nvPicPr>
          <p:cNvPr id="3" name="Picture 2" descr="kérdőjel">
            <a:extLst>
              <a:ext uri="{FF2B5EF4-FFF2-40B4-BE49-F238E27FC236}">
                <a16:creationId xmlns:a16="http://schemas.microsoft.com/office/drawing/2014/main" id="{02BFF771-9965-D4F5-48BA-96AEF68B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428534"/>
            <a:ext cx="1775600" cy="20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7EF4030-4049-D843-A3E6-BFAC6D2F7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2060848"/>
            <a:ext cx="3341203" cy="182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B.1. Tájékoztatás - belső és külső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B7C21C-FDD8-F567-672A-20FE7ECE989F}"/>
              </a:ext>
            </a:extLst>
          </p:cNvPr>
          <p:cNvSpPr txBox="1"/>
          <p:nvPr/>
        </p:nvSpPr>
        <p:spPr>
          <a:xfrm>
            <a:off x="551384" y="1340768"/>
            <a:ext cx="8424936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hu-HU" sz="2400" dirty="0"/>
              <a:t>Tájékoztatás  - </a:t>
            </a:r>
            <a:r>
              <a:rPr lang="hu-HU" sz="2400" i="1" u="sng" dirty="0">
                <a:solidFill>
                  <a:srgbClr val="3333FF"/>
                </a:solidFill>
              </a:rPr>
              <a:t>Tapasztalat</a:t>
            </a:r>
            <a:r>
              <a:rPr lang="hu-HU" sz="2400" i="1" dirty="0">
                <a:solidFill>
                  <a:srgbClr val="3333FF"/>
                </a:solidFill>
              </a:rPr>
              <a:t>: Közzététel céges intraneten</a:t>
            </a:r>
          </a:p>
          <a:p>
            <a:pPr marL="457200" indent="-457200" algn="l">
              <a:lnSpc>
                <a:spcPct val="100000"/>
              </a:lnSpc>
              <a:spcBef>
                <a:spcPts val="300"/>
              </a:spcBef>
              <a:buFont typeface="+mj-lt"/>
              <a:buAutoNum type="alphaLcParenR"/>
            </a:pPr>
            <a:r>
              <a:rPr lang="hu-HU" sz="2400" dirty="0"/>
              <a:t>Oktatás</a:t>
            </a:r>
          </a:p>
        </p:txBody>
      </p:sp>
    </p:spTree>
    <p:extLst>
      <p:ext uri="{BB962C8B-B14F-4D97-AF65-F5344CB8AC3E}">
        <p14:creationId xmlns:p14="http://schemas.microsoft.com/office/powerpoint/2010/main" val="620828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E966056-CCB2-3D8F-9C88-20BF5F8E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0"/>
            <a:ext cx="818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68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B.1. Tájékoztatás - belső és külső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B7C21C-FDD8-F567-672A-20FE7ECE989F}"/>
              </a:ext>
            </a:extLst>
          </p:cNvPr>
          <p:cNvSpPr txBox="1"/>
          <p:nvPr/>
        </p:nvSpPr>
        <p:spPr>
          <a:xfrm>
            <a:off x="551384" y="1340768"/>
            <a:ext cx="11017224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300"/>
              </a:spcBef>
              <a:buFont typeface="+mj-lt"/>
              <a:buAutoNum type="alphaLcParenR" startAt="3"/>
            </a:pPr>
            <a:r>
              <a:rPr lang="hu-HU" sz="2400" dirty="0"/>
              <a:t>Külső partnerek tájékoztatása (Megrendelő / Mérnök / alvállalkozó, …)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69CFF5E-4A53-37FB-B250-A4FD45D516DC}"/>
              </a:ext>
            </a:extLst>
          </p:cNvPr>
          <p:cNvSpPr txBox="1"/>
          <p:nvPr/>
        </p:nvSpPr>
        <p:spPr>
          <a:xfrm>
            <a:off x="1055440" y="1895748"/>
            <a:ext cx="9217024" cy="36214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Adott projektre vonatkozóan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A felkészülés miatt megfelelő időben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Az intranet „</a:t>
            </a:r>
            <a:r>
              <a:rPr lang="hu-HU" sz="1600" b="1" dirty="0"/>
              <a:t>Üvegkapu</a:t>
            </a:r>
            <a:r>
              <a:rPr lang="hu-HU" sz="1600" dirty="0"/>
              <a:t>” aloldalán elérhető dokumentumok értelemszerű felhasználásával</a:t>
            </a:r>
          </a:p>
          <a:p>
            <a:pPr marL="2857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/>
              <a:t>Megrendelő/Mérnök beléptetési lehetőségei: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hu-HU" sz="1600" dirty="0"/>
              <a:t>Vendég </a:t>
            </a:r>
            <a:r>
              <a:rPr lang="hu-HU" sz="1600" dirty="0">
                <a:sym typeface="Wingdings" panose="05000000000000000000" pitchFamily="2" charset="2"/>
              </a:rPr>
              <a:t></a:t>
            </a:r>
            <a:r>
              <a:rPr lang="hu-HU" sz="1600" dirty="0"/>
              <a:t> Legyen a belépőnél személyazonosításra alkalmas okmány!</a:t>
            </a:r>
            <a:br>
              <a:rPr lang="hu-HU" sz="1600" dirty="0"/>
            </a:b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Nem volt a Mérnök szakemberénél igazolvány, így nem tudott belépni …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hu-HU" sz="1600" dirty="0"/>
              <a:t>Munkavállaló </a:t>
            </a:r>
            <a:r>
              <a:rPr lang="hu-HU" sz="1600" dirty="0">
                <a:sym typeface="Wingdings" panose="05000000000000000000" pitchFamily="2" charset="2"/>
              </a:rPr>
              <a:t> Be kell regisztrálnia az ÜKR-be, a fővállalkozóhoz hasonlóan (meghatalmazás, stb.)</a:t>
            </a:r>
            <a:br>
              <a:rPr lang="hu-HU" sz="1600" dirty="0">
                <a:sym typeface="Wingdings" panose="05000000000000000000" pitchFamily="2" charset="2"/>
              </a:rPr>
            </a:b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  <a:sym typeface="Wingdings" panose="05000000000000000000" pitchFamily="2" charset="2"/>
              </a:rPr>
              <a:t>: Nagy szervezeteknél komoly szervezeti ellenállás tapasztalható (pl. minisztérium, közútkezelő, távközlési szolgáltató)</a:t>
            </a:r>
          </a:p>
        </p:txBody>
      </p:sp>
    </p:spTree>
    <p:extLst>
      <p:ext uri="{BB962C8B-B14F-4D97-AF65-F5344CB8AC3E}">
        <p14:creationId xmlns:p14="http://schemas.microsoft.com/office/powerpoint/2010/main" val="123640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B.1. Tájékoztatás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B7C21C-FDD8-F567-672A-20FE7ECE989F}"/>
              </a:ext>
            </a:extLst>
          </p:cNvPr>
          <p:cNvSpPr txBox="1"/>
          <p:nvPr/>
        </p:nvSpPr>
        <p:spPr>
          <a:xfrm>
            <a:off x="551384" y="1340768"/>
            <a:ext cx="11017224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300"/>
              </a:spcBef>
              <a:buFont typeface="+mj-lt"/>
              <a:buAutoNum type="alphaLcParenR" startAt="3"/>
            </a:pPr>
            <a:r>
              <a:rPr lang="hu-HU" sz="2400" dirty="0"/>
              <a:t>DATRAK honlap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1852A8-BBCE-27FA-DAAD-7D854EB1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01" y="188640"/>
            <a:ext cx="6272207" cy="66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7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D016BAE-8ECB-41CE-962A-F21115B1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Tartalom</a:t>
            </a:r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EBA46B-EE07-442D-B0B2-E2622B88D5C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20C281-C97A-4FD5-B3E2-616B0A741F84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1B42827-5C37-449F-98A9-BC4A9AD9C420}"/>
              </a:ext>
            </a:extLst>
          </p:cNvPr>
          <p:cNvSpPr txBox="1">
            <a:spLocks/>
          </p:cNvSpPr>
          <p:nvPr/>
        </p:nvSpPr>
        <p:spPr>
          <a:xfrm>
            <a:off x="7381585" y="1556792"/>
            <a:ext cx="4173536" cy="3744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2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324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Tx/>
              <a:buSzPct val="10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>
              <a:lnSpc>
                <a:spcPct val="150000"/>
              </a:lnSpc>
              <a:buClr>
                <a:srgbClr val="FF0000"/>
              </a:buClr>
              <a:buFont typeface="+mj-lt"/>
              <a:buAutoNum type="alphaUcPeriod"/>
            </a:pPr>
            <a:r>
              <a:rPr lang="hu-HU" sz="2400" b="0" dirty="0"/>
              <a:t>Alapinformációk</a:t>
            </a:r>
            <a:endParaRPr lang="en-US" sz="2400" b="0" dirty="0"/>
          </a:p>
          <a:p>
            <a:pPr marL="447675" indent="-447675">
              <a:lnSpc>
                <a:spcPct val="150000"/>
              </a:lnSpc>
              <a:buClr>
                <a:srgbClr val="FF0000"/>
              </a:buClr>
              <a:buFont typeface="+mj-lt"/>
              <a:buAutoNum type="alphaUcPeriod"/>
            </a:pPr>
            <a:r>
              <a:rPr lang="hu-HU" altLang="hu-HU" sz="2400" b="0" dirty="0"/>
              <a:t>Tapasztalatok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62632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B.1. Tájékoztatás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B7C21C-FDD8-F567-672A-20FE7ECE989F}"/>
              </a:ext>
            </a:extLst>
          </p:cNvPr>
          <p:cNvSpPr txBox="1"/>
          <p:nvPr/>
        </p:nvSpPr>
        <p:spPr>
          <a:xfrm>
            <a:off x="551384" y="1340768"/>
            <a:ext cx="11017224" cy="4616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algn="l">
              <a:lnSpc>
                <a:spcPct val="100000"/>
              </a:lnSpc>
              <a:spcBef>
                <a:spcPts val="300"/>
              </a:spcBef>
              <a:buFont typeface="+mj-lt"/>
              <a:buAutoNum type="alphaLcParenR" startAt="3"/>
            </a:pPr>
            <a:r>
              <a:rPr lang="hu-HU" sz="2400" dirty="0"/>
              <a:t>DATRAK honlap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B13F936-009D-0740-D9A1-DC7FC9A4AA22}"/>
              </a:ext>
            </a:extLst>
          </p:cNvPr>
          <p:cNvSpPr txBox="1"/>
          <p:nvPr/>
        </p:nvSpPr>
        <p:spPr>
          <a:xfrm>
            <a:off x="839416" y="1876501"/>
            <a:ext cx="3528392" cy="552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3333FF"/>
                </a:solidFill>
              </a:rPr>
              <a:t>Támogatás a felhasználók számára:</a:t>
            </a: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3333FF"/>
                </a:solidFill>
              </a:rPr>
              <a:t>Már van felhasználói kézikönyv!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C39A4AE-9BF6-9DF0-FCD3-D43A08A8D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594521"/>
            <a:ext cx="2802029" cy="4084497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862C266-AF7B-FBB4-809A-2D768091B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334" y="1228708"/>
            <a:ext cx="5450310" cy="5450310"/>
          </a:xfrm>
          <a:prstGeom prst="rect">
            <a:avLst/>
          </a:prstGeom>
          <a:ln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4120193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B.2. Őrzés-védelem szerepe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856C03F-61EE-4A5B-0CCA-B322446530E0}"/>
              </a:ext>
            </a:extLst>
          </p:cNvPr>
          <p:cNvSpPr txBox="1"/>
          <p:nvPr/>
        </p:nvSpPr>
        <p:spPr>
          <a:xfrm>
            <a:off x="1127448" y="1103660"/>
            <a:ext cx="10589890" cy="4530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ea typeface="Times New Roman" panose="02020603050405020304" pitchFamily="18" charset="0"/>
              </a:rPr>
              <a:t>Őrzés-védelmi szerződés keretein belül biztosítható beléptetési megoldások</a:t>
            </a:r>
            <a:endParaRPr lang="hu-HU" sz="2000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Mobil HFE-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hez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biztonsági őr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Beléptető kapu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Mobil beléptető konténer (mikor állhat rendelkezésre??)</a:t>
            </a:r>
            <a:endParaRPr lang="hu-HU" sz="1600" dirty="0">
              <a:ea typeface="Times New Roman" panose="02020603050405020304" pitchFamily="18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standard: 20 lábas – 3 forgóvilla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ea typeface="Times New Roman" panose="02020603050405020304" pitchFamily="18" charset="0"/>
              </a:rPr>
              <a:t>helyszűke esetén: 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10 lábas – 1 forgóvilla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ea typeface="Times New Roman" panose="02020603050405020304" pitchFamily="18" charset="0"/>
              </a:rPr>
              <a:t>Mobil oszlop, 230 V-os csatlakozással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Mobil </a:t>
            </a:r>
            <a:r>
              <a:rPr lang="hu-HU" sz="1600" dirty="0">
                <a:ea typeface="Times New Roman" panose="02020603050405020304" pitchFamily="18" charset="0"/>
              </a:rPr>
              <a:t>oszlop, napelemmel</a:t>
            </a:r>
          </a:p>
          <a:p>
            <a:pPr lvl="1">
              <a:lnSpc>
                <a:spcPct val="150000"/>
              </a:lnSpc>
            </a:pPr>
            <a:r>
              <a:rPr lang="hu-HU" sz="1600" dirty="0">
                <a:effectLst/>
                <a:ea typeface="Times New Roman" panose="02020603050405020304" pitchFamily="18" charset="0"/>
              </a:rPr>
              <a:t>…</a:t>
            </a:r>
          </a:p>
          <a:p>
            <a:pPr lvl="2">
              <a:lnSpc>
                <a:spcPct val="150000"/>
              </a:lnSpc>
            </a:pPr>
            <a:endParaRPr lang="hu-HU" sz="1400" i="1" dirty="0">
              <a:solidFill>
                <a:srgbClr val="3333FF"/>
              </a:solidFill>
              <a:ea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hu-HU" sz="1400" i="1" dirty="0">
              <a:solidFill>
                <a:srgbClr val="3333FF"/>
              </a:solidFill>
              <a:ea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hu-HU" sz="1400" i="1" dirty="0">
              <a:solidFill>
                <a:srgbClr val="3333FF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865DE41-7724-0642-1E86-A60027356B0F}"/>
              </a:ext>
            </a:extLst>
          </p:cNvPr>
          <p:cNvSpPr txBox="1"/>
          <p:nvPr/>
        </p:nvSpPr>
        <p:spPr>
          <a:xfrm>
            <a:off x="7900914" y="2348880"/>
            <a:ext cx="3816424" cy="886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2400" dirty="0"/>
              <a:t>egyedi szerződés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hu-HU" sz="2400" dirty="0"/>
              <a:t>     a projektre vonatkozóan</a:t>
            </a: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8F93A3D2-FD52-BB9D-F9E0-0C98FBA28F1A}"/>
              </a:ext>
            </a:extLst>
          </p:cNvPr>
          <p:cNvSpPr/>
          <p:nvPr/>
        </p:nvSpPr>
        <p:spPr>
          <a:xfrm>
            <a:off x="9480376" y="3573016"/>
            <a:ext cx="576064" cy="36004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9B7AA7B-7286-9528-30E6-F6289A693EB5}"/>
              </a:ext>
            </a:extLst>
          </p:cNvPr>
          <p:cNvSpPr txBox="1"/>
          <p:nvPr/>
        </p:nvSpPr>
        <p:spPr>
          <a:xfrm>
            <a:off x="7900914" y="4317796"/>
            <a:ext cx="3816424" cy="886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2400" u="sng" dirty="0">
                <a:solidFill>
                  <a:srgbClr val="FF0000"/>
                </a:solidFill>
                <a:sym typeface="Wingdings" panose="05000000000000000000" pitchFamily="2" charset="2"/>
              </a:rPr>
              <a:t>Előzetes</a:t>
            </a:r>
            <a:r>
              <a:rPr lang="hu-HU" sz="2400" dirty="0">
                <a:solidFill>
                  <a:srgbClr val="FF0000"/>
                </a:solidFill>
                <a:sym typeface="Wingdings" panose="05000000000000000000" pitchFamily="2" charset="2"/>
              </a:rPr>
              <a:t> egyeztetés, ütemezés</a:t>
            </a:r>
            <a:endParaRPr lang="hu-HU" sz="2400" dirty="0"/>
          </a:p>
        </p:txBody>
      </p:sp>
      <p:sp>
        <p:nvSpPr>
          <p:cNvPr id="13" name="Nyíl: lefelé mutató 12">
            <a:extLst>
              <a:ext uri="{FF2B5EF4-FFF2-40B4-BE49-F238E27FC236}">
                <a16:creationId xmlns:a16="http://schemas.microsoft.com/office/drawing/2014/main" id="{844E3238-C249-598B-070A-6168A697B863}"/>
              </a:ext>
            </a:extLst>
          </p:cNvPr>
          <p:cNvSpPr/>
          <p:nvPr/>
        </p:nvSpPr>
        <p:spPr>
          <a:xfrm rot="16200000">
            <a:off x="7260041" y="2530708"/>
            <a:ext cx="576064" cy="36004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71726FC-3A32-1B19-070E-7D2F1A9A46E9}"/>
              </a:ext>
            </a:extLst>
          </p:cNvPr>
          <p:cNvSpPr txBox="1"/>
          <p:nvPr/>
        </p:nvSpPr>
        <p:spPr>
          <a:xfrm>
            <a:off x="6043761" y="4348582"/>
            <a:ext cx="208823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2400" i="1" u="sng" dirty="0">
                <a:solidFill>
                  <a:srgbClr val="3333FF"/>
                </a:solidFill>
              </a:rPr>
              <a:t>Tapasztalat: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17515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B.3. E-napló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856C03F-61EE-4A5B-0CCA-B322446530E0}"/>
              </a:ext>
            </a:extLst>
          </p:cNvPr>
          <p:cNvSpPr txBox="1"/>
          <p:nvPr/>
        </p:nvSpPr>
        <p:spPr>
          <a:xfrm>
            <a:off x="1055440" y="1105679"/>
            <a:ext cx="8163079" cy="970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2400" dirty="0">
                <a:ea typeface="Times New Roman" panose="02020603050405020304" pitchFamily="18" charset="0"/>
              </a:rPr>
              <a:t>E-napló készenlétbe helyezése, adatok – Megrendelő!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A9B280-B5BF-A2A9-9430-0FDAE735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84" y="1700808"/>
            <a:ext cx="8111148" cy="5019576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0BFE33AA-FECD-571F-B91E-5FDF8B4361E5}"/>
              </a:ext>
            </a:extLst>
          </p:cNvPr>
          <p:cNvSpPr/>
          <p:nvPr/>
        </p:nvSpPr>
        <p:spPr>
          <a:xfrm>
            <a:off x="6816080" y="3068960"/>
            <a:ext cx="1872208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18D5637D-6015-47D5-214D-C1B156F3E5FF}"/>
              </a:ext>
            </a:extLst>
          </p:cNvPr>
          <p:cNvSpPr/>
          <p:nvPr/>
        </p:nvSpPr>
        <p:spPr>
          <a:xfrm>
            <a:off x="2063552" y="6460363"/>
            <a:ext cx="4752528" cy="2600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3254004-D7A4-4626-482D-3920F096238F}"/>
              </a:ext>
            </a:extLst>
          </p:cNvPr>
          <p:cNvSpPr txBox="1"/>
          <p:nvPr/>
        </p:nvSpPr>
        <p:spPr>
          <a:xfrm>
            <a:off x="6528048" y="2718075"/>
            <a:ext cx="3986196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dirty="0">
                <a:solidFill>
                  <a:srgbClr val="FF0000"/>
                </a:solidFill>
              </a:rPr>
              <a:t>A helyrajzi számot meg kell adni!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F5DA87D-C87D-D985-F3B1-759896DB5FFA}"/>
              </a:ext>
            </a:extLst>
          </p:cNvPr>
          <p:cNvSpPr txBox="1"/>
          <p:nvPr/>
        </p:nvSpPr>
        <p:spPr>
          <a:xfrm>
            <a:off x="5375920" y="3861048"/>
            <a:ext cx="5760640" cy="1146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i="1" dirty="0">
                <a:solidFill>
                  <a:srgbClr val="3333FF"/>
                </a:solidFill>
              </a:rPr>
              <a:t>A biztonság okából célszerű „fogni” a megrendelő kezét, mert ha nincs megadva helyrajzi szám, nem jön létre kapcsolat az ÜKR felé. </a:t>
            </a:r>
          </a:p>
        </p:txBody>
      </p:sp>
    </p:spTree>
    <p:extLst>
      <p:ext uri="{BB962C8B-B14F-4D97-AF65-F5344CB8AC3E}">
        <p14:creationId xmlns:p14="http://schemas.microsoft.com/office/powerpoint/2010/main" val="86108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B.3. E-napló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856C03F-61EE-4A5B-0CCA-B322446530E0}"/>
              </a:ext>
            </a:extLst>
          </p:cNvPr>
          <p:cNvSpPr txBox="1"/>
          <p:nvPr/>
        </p:nvSpPr>
        <p:spPr>
          <a:xfrm>
            <a:off x="1055440" y="1105679"/>
            <a:ext cx="8163079" cy="970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2"/>
            </a:pPr>
            <a:r>
              <a:rPr lang="hu-HU" sz="2400" dirty="0">
                <a:ea typeface="Times New Roman" panose="02020603050405020304" pitchFamily="18" charset="0"/>
              </a:rPr>
              <a:t>Képviselt cég  - email címünk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u-HU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A13D47A-7245-F19D-F8A2-5BA5F65C5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323" y="1700808"/>
            <a:ext cx="7894811" cy="4854980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38263D58-684F-81DF-7B38-5869E1D4BB63}"/>
              </a:ext>
            </a:extLst>
          </p:cNvPr>
          <p:cNvSpPr/>
          <p:nvPr/>
        </p:nvSpPr>
        <p:spPr>
          <a:xfrm>
            <a:off x="2063552" y="5013176"/>
            <a:ext cx="4392488" cy="3600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2F0EE49-E313-F187-8D31-8666F334AC16}"/>
              </a:ext>
            </a:extLst>
          </p:cNvPr>
          <p:cNvSpPr txBox="1"/>
          <p:nvPr/>
        </p:nvSpPr>
        <p:spPr>
          <a:xfrm>
            <a:off x="5960606" y="3713514"/>
            <a:ext cx="5760640" cy="1146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</a:t>
            </a:r>
          </a:p>
          <a:p>
            <a:pPr>
              <a:spcBef>
                <a:spcPts val="300"/>
              </a:spcBef>
            </a:pPr>
            <a:r>
              <a:rPr lang="hu-HU" sz="1600" i="1" dirty="0">
                <a:solidFill>
                  <a:srgbClr val="3333FF"/>
                </a:solidFill>
              </a:rPr>
              <a:t>Korábban nem volt kötelező az email cím, de most már az. Email cím hiányában az ÜKR nem tud értesítést küldeni a fővállalkozó képviselőjének.</a:t>
            </a:r>
          </a:p>
        </p:txBody>
      </p:sp>
    </p:spTree>
    <p:extLst>
      <p:ext uri="{BB962C8B-B14F-4D97-AF65-F5344CB8AC3E}">
        <p14:creationId xmlns:p14="http://schemas.microsoft.com/office/powerpoint/2010/main" val="239562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Üvegkapu keret- és egyedi szerződés megkötése DATRAK-kal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0D29519-FDC1-E3D5-A2AF-1AD9D05DC8ED}"/>
              </a:ext>
            </a:extLst>
          </p:cNvPr>
          <p:cNvSpPr txBox="1"/>
          <p:nvPr/>
        </p:nvSpPr>
        <p:spPr>
          <a:xfrm>
            <a:off x="911424" y="1629693"/>
            <a:ext cx="9073008" cy="44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b="1" dirty="0"/>
              <a:t>Keretszerződés: A kiválasztott beléptetőrendszer(</a:t>
            </a:r>
            <a:r>
              <a:rPr lang="hu-HU" sz="1600" b="1" dirty="0" err="1"/>
              <a:t>ek</a:t>
            </a:r>
            <a:r>
              <a:rPr lang="hu-HU" sz="1600" b="1" dirty="0"/>
              <a:t>) előminősítéséhez szükséges</a:t>
            </a:r>
          </a:p>
          <a:p>
            <a:pPr marL="625475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dirty="0"/>
              <a:t>Megkötve.</a:t>
            </a:r>
            <a:br>
              <a:rPr lang="hu-HU" sz="1600" dirty="0"/>
            </a:b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Keretszerződések elérése intranete</a:t>
            </a:r>
            <a:r>
              <a:rPr lang="hu-HU" sz="1600" dirty="0">
                <a:solidFill>
                  <a:srgbClr val="0000FF"/>
                </a:solidFill>
              </a:rPr>
              <a:t>n</a:t>
            </a:r>
            <a:endParaRPr lang="hu-HU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b="1" dirty="0"/>
              <a:t>Egyedi szerződés: projektre vonatkozik</a:t>
            </a:r>
          </a:p>
          <a:p>
            <a:pPr marL="625475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u-HU" sz="1600" dirty="0"/>
              <a:t>Mintája a keretszerződésben megtalálható / DATRAK honlapról letölthető</a:t>
            </a:r>
          </a:p>
          <a:p>
            <a:pPr marL="625475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1600" dirty="0"/>
              <a:t>Aláírva be kell küldeni DATRAK részére </a:t>
            </a:r>
            <a:br>
              <a:rPr lang="hu-HU" sz="1600" dirty="0"/>
            </a:b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Sürgős esetben emailben is</a:t>
            </a:r>
            <a:endParaRPr lang="hu-HU" sz="1600" dirty="0"/>
          </a:p>
          <a:p>
            <a:pPr marL="625475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u-HU" sz="1600" dirty="0"/>
              <a:t>Meg kell jelölni benne a </a:t>
            </a:r>
            <a:r>
              <a:rPr lang="hu-HU" sz="1600" u="sng" dirty="0"/>
              <a:t>projektben  illetékes kapcsolattartónkat</a:t>
            </a:r>
            <a:r>
              <a:rPr lang="hu-HU" sz="1600" dirty="0"/>
              <a:t>,</a:t>
            </a:r>
            <a:br>
              <a:rPr lang="hu-HU" sz="1600" dirty="0"/>
            </a:br>
            <a:r>
              <a:rPr lang="hu-HU" sz="1600" dirty="0"/>
              <a:t>célszerű, ha ez a személy a projektvezető / főépítésvezető / építésvezető, aki</a:t>
            </a:r>
          </a:p>
          <a:p>
            <a:pPr marL="1139825" lvl="2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600" dirty="0"/>
              <a:t>céges aláírási joggal rendelkezik, vagy</a:t>
            </a:r>
          </a:p>
          <a:p>
            <a:pPr marL="1139825" lvl="2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1600" dirty="0"/>
              <a:t>A  „rendelkezes.gov.hu” oldalon (Rendelkezési Nyilvántartás) meghatalmazást kap / van már meghatalmazása</a:t>
            </a:r>
          </a:p>
        </p:txBody>
      </p:sp>
    </p:spTree>
    <p:extLst>
      <p:ext uri="{BB962C8B-B14F-4D97-AF65-F5344CB8AC3E}">
        <p14:creationId xmlns:p14="http://schemas.microsoft.com/office/powerpoint/2010/main" val="2269971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2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Üvegkapu egyedi szerződés - számlázás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0D29519-FDC1-E3D5-A2AF-1AD9D05DC8ED}"/>
              </a:ext>
            </a:extLst>
          </p:cNvPr>
          <p:cNvSpPr txBox="1"/>
          <p:nvPr/>
        </p:nvSpPr>
        <p:spPr>
          <a:xfrm>
            <a:off x="911424" y="1629693"/>
            <a:ext cx="1101722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i="1" u="sng" dirty="0">
                <a:solidFill>
                  <a:srgbClr val="3333FF"/>
                </a:solidFill>
              </a:rPr>
              <a:t>Tapasztalat</a:t>
            </a:r>
            <a:r>
              <a:rPr lang="hu-HU" sz="1600" b="1" i="1" dirty="0">
                <a:solidFill>
                  <a:srgbClr val="3333FF"/>
                </a:solidFill>
              </a:rPr>
              <a:t>: REFERENCIAKÓD</a:t>
            </a:r>
          </a:p>
          <a:p>
            <a:pPr>
              <a:lnSpc>
                <a:spcPct val="150000"/>
              </a:lnSpc>
            </a:pPr>
            <a:r>
              <a:rPr lang="hu-HU" sz="1600" dirty="0"/>
              <a:t>DATRAK számlázási rendszer merev, j</a:t>
            </a:r>
            <a:r>
              <a:rPr lang="hu-HU" sz="1600" u="sng" dirty="0"/>
              <a:t>elenleg nincs más </a:t>
            </a:r>
            <a:r>
              <a:rPr lang="hu-HU" sz="1600" dirty="0"/>
              <a:t>lehetőség a projekt megnevezésére („beruházás neve, címe”)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4BC9EFA-9447-9DD7-0AA7-17163BF56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842" y="2571737"/>
            <a:ext cx="8536077" cy="3703905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4DF6112B-0623-BFB9-ACE3-1857EE4905D5}"/>
              </a:ext>
            </a:extLst>
          </p:cNvPr>
          <p:cNvSpPr/>
          <p:nvPr/>
        </p:nvSpPr>
        <p:spPr>
          <a:xfrm>
            <a:off x="2783632" y="5949280"/>
            <a:ext cx="2088232" cy="2667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</p:spTree>
    <p:extLst>
      <p:ext uri="{BB962C8B-B14F-4D97-AF65-F5344CB8AC3E}">
        <p14:creationId xmlns:p14="http://schemas.microsoft.com/office/powerpoint/2010/main" val="2929453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3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Üvegkapu – Vendég beléptetése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26D32F5-E2D6-5367-AECA-6A5D7AA4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744" y="872827"/>
            <a:ext cx="4637913" cy="468442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7340A45-E128-0117-60E0-72D256690DD2}"/>
              </a:ext>
            </a:extLst>
          </p:cNvPr>
          <p:cNvSpPr txBox="1"/>
          <p:nvPr/>
        </p:nvSpPr>
        <p:spPr>
          <a:xfrm>
            <a:off x="1415480" y="1654280"/>
            <a:ext cx="914501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effectLst/>
                <a:ea typeface="Calibri" panose="020F0502020204030204" pitchFamily="34" charset="0"/>
              </a:rPr>
              <a:t>A „belépés célja” (jelenleg) a következő lehet </a:t>
            </a:r>
            <a:r>
              <a:rPr lang="hu-HU" sz="14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(</a:t>
            </a:r>
            <a:r>
              <a:rPr lang="hu-HU" sz="1400" i="1" u="sng" dirty="0">
                <a:solidFill>
                  <a:srgbClr val="3333FF"/>
                </a:solidFill>
              </a:rPr>
              <a:t>Tapasztalat</a:t>
            </a:r>
            <a:r>
              <a:rPr lang="hu-HU" sz="1400" i="1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: hiányos építéshelyi tapasztalat a DATRAK-</a:t>
            </a:r>
            <a:r>
              <a:rPr lang="hu-HU" sz="1400" i="1" dirty="0" err="1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nál</a:t>
            </a:r>
            <a:r>
              <a:rPr lang="hu-HU" sz="1400" dirty="0">
                <a:solidFill>
                  <a:srgbClr val="3333FF"/>
                </a:solidFill>
                <a:effectLst/>
                <a:ea typeface="Calibri" panose="020F0502020204030204" pitchFamily="34" charset="0"/>
              </a:rPr>
              <a:t>)</a:t>
            </a:r>
            <a:r>
              <a:rPr lang="hu-HU" sz="1400" dirty="0">
                <a:effectLst/>
                <a:ea typeface="Calibri" panose="020F0502020204030204" pitchFamily="34" charset="0"/>
              </a:rPr>
              <a:t>: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Építtető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Építtető meghatalmazottja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Építész tervező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Építész tervező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Szakági tervező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Szakági tervező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Műszaki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b="1" dirty="0">
                <a:solidFill>
                  <a:srgbClr val="FF00FF"/>
                </a:solidFill>
                <a:effectLst/>
                <a:ea typeface="Calibri" panose="020F0502020204030204" pitchFamily="34" charset="0"/>
              </a:rPr>
              <a:t>Felelős műszaki vezető (???!!!)</a:t>
            </a:r>
            <a:r>
              <a:rPr lang="hu-HU" sz="2400" b="1" dirty="0">
                <a:solidFill>
                  <a:srgbClr val="FF00FF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hu-HU" sz="2400" b="1" dirty="0">
                <a:solidFill>
                  <a:srgbClr val="3333FF"/>
                </a:solidFill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  </a:t>
            </a:r>
            <a:endParaRPr lang="hu-HU" sz="2400" b="1" dirty="0">
              <a:solidFill>
                <a:srgbClr val="3333FF"/>
              </a:solidFill>
              <a:effectLst/>
              <a:ea typeface="Calibri" panose="020F0502020204030204" pitchFamily="34" charset="0"/>
            </a:endParaRP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Építésfelügyeleti hatósági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Szakhatósági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Pizzafutár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Építőanyag szállító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Építőanyag gyártó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Építőanyag kereskedő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NAV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400" dirty="0">
                <a:effectLst/>
                <a:ea typeface="Calibri" panose="020F0502020204030204" pitchFamily="34" charset="0"/>
              </a:rPr>
              <a:t>TEK</a:t>
            </a:r>
          </a:p>
          <a:p>
            <a:pPr lvl="2" algn="just"/>
            <a:endParaRPr lang="hu-HU" sz="1400" i="1" dirty="0">
              <a:ea typeface="Calibri" panose="020F0502020204030204" pitchFamily="34" charset="0"/>
            </a:endParaRPr>
          </a:p>
          <a:p>
            <a:pPr lvl="3" algn="just"/>
            <a:r>
              <a:rPr lang="hu-HU" sz="1400" i="1" dirty="0">
                <a:ea typeface="Calibri" panose="020F0502020204030204" pitchFamily="34" charset="0"/>
              </a:rPr>
              <a:t>Hiányzik (még?!) a listából pl.: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hu-HU" sz="1400" i="1" dirty="0">
                <a:effectLst/>
                <a:ea typeface="Calibri" panose="020F0502020204030204" pitchFamily="34" charset="0"/>
              </a:rPr>
              <a:t>Tanuló, diák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hu-HU" sz="1400" i="1" dirty="0">
                <a:ea typeface="Calibri" panose="020F0502020204030204" pitchFamily="34" charset="0"/>
              </a:rPr>
              <a:t>Egyéb szakmai érdeklődő (DATRAK: az „egyéb” kerülendő, mert akkor mindenki ide kerülne)</a:t>
            </a:r>
          </a:p>
          <a:p>
            <a:pPr marL="1657350" lvl="3" indent="-285750" algn="just">
              <a:buFont typeface="Courier New" panose="02070309020205020404" pitchFamily="49" charset="0"/>
              <a:buChar char="o"/>
            </a:pPr>
            <a:r>
              <a:rPr lang="hu-HU" sz="1400" i="1" dirty="0">
                <a:effectLst/>
                <a:ea typeface="Calibri" panose="020F0502020204030204" pitchFamily="34" charset="0"/>
              </a:rPr>
              <a:t>Szerviz (pl. gépészet, szakszerviz, …)</a:t>
            </a:r>
            <a:endParaRPr lang="en-GB" sz="14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A67A708-8EEC-C01F-0E54-2C9E3EFD9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2024386"/>
            <a:ext cx="1843749" cy="3710945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80EF05B0-D719-75E4-8961-2793F0AFACE8}"/>
              </a:ext>
            </a:extLst>
          </p:cNvPr>
          <p:cNvSpPr/>
          <p:nvPr/>
        </p:nvSpPr>
        <p:spPr>
          <a:xfrm>
            <a:off x="7033744" y="2708920"/>
            <a:ext cx="2734664" cy="13681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</p:spTree>
    <p:extLst>
      <p:ext uri="{BB962C8B-B14F-4D97-AF65-F5344CB8AC3E}">
        <p14:creationId xmlns:p14="http://schemas.microsoft.com/office/powerpoint/2010/main" val="91721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4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Alvállalkozó </a:t>
            </a:r>
            <a:r>
              <a:rPr lang="hu-H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hu-HU" sz="2400" dirty="0">
                <a:effectLst/>
                <a:ea typeface="Times New Roman" panose="02020603050405020304" pitchFamily="18" charset="0"/>
              </a:rPr>
              <a:t> kapcsolódó tevékenységet végző vállalkozás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C5D06F41-4209-2A40-6C51-76F940BD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70" y="1629693"/>
            <a:ext cx="2895675" cy="4555500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8213FFC9-35B3-1A6F-A6C5-3A4C94DFDBDC}"/>
              </a:ext>
            </a:extLst>
          </p:cNvPr>
          <p:cNvSpPr/>
          <p:nvPr/>
        </p:nvSpPr>
        <p:spPr>
          <a:xfrm>
            <a:off x="1127448" y="3861048"/>
            <a:ext cx="180020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0109651-8B85-A4E6-0E8E-72B8C903063A}"/>
              </a:ext>
            </a:extLst>
          </p:cNvPr>
          <p:cNvSpPr txBox="1"/>
          <p:nvPr/>
        </p:nvSpPr>
        <p:spPr>
          <a:xfrm>
            <a:off x="3887012" y="2039541"/>
            <a:ext cx="7583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u="sng" dirty="0">
                <a:solidFill>
                  <a:srgbClr val="3333FF"/>
                </a:solidFill>
              </a:rPr>
              <a:t>Tapasztalat:</a:t>
            </a:r>
            <a:endParaRPr lang="hu-HU" sz="16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Vannak nem alvállalkozói körbe tartozó más közreműködők is, de a rendszer jelenleg nem ad ilyen vállalkozás rögzítésére lehetőséget: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707/2021 (XII.15.) Korm. rendelet 4. § (3) 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bek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c) alpontja szerint egy gépészeti javítást, felügyeletet biztosító szakcég tekinthető „</a:t>
            </a:r>
            <a:r>
              <a:rPr lang="hu-HU" sz="16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kapcsolódó tevékenységet végző vállalkozás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”-</a:t>
            </a:r>
            <a:r>
              <a:rPr lang="hu-H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nak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és mint ilyen vállalkozás az Üvegkapu felületen keresztül be lehet(ne) hívni a projektbe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</a:rPr>
              <a:t>Közbeszerzés: A tartós gépbérleti szerződés keretében biztosított gépek a pályázó saját gépének tekinthetők.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678431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5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Vendég belépés, szakhatóság </a:t>
            </a:r>
            <a:r>
              <a:rPr lang="hu-HU" sz="2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sym typeface="Symbol" panose="05050102010706020507" pitchFamily="18" charset="2"/>
              </a:rPr>
              <a:t></a:t>
            </a:r>
            <a:r>
              <a:rPr lang="hu-HU" sz="2400" dirty="0">
                <a:effectLst/>
                <a:ea typeface="Times New Roman" panose="02020603050405020304" pitchFamily="18" charset="0"/>
              </a:rPr>
              <a:t> üzemeltető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0109651-8B85-A4E6-0E8E-72B8C903063A}"/>
              </a:ext>
            </a:extLst>
          </p:cNvPr>
          <p:cNvSpPr txBox="1"/>
          <p:nvPr/>
        </p:nvSpPr>
        <p:spPr>
          <a:xfrm>
            <a:off x="6312373" y="4005064"/>
            <a:ext cx="53746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1" u="sng" dirty="0">
                <a:solidFill>
                  <a:srgbClr val="3333FF"/>
                </a:solidFill>
              </a:rPr>
              <a:t>Tapasztalat - </a:t>
            </a:r>
            <a:r>
              <a:rPr lang="hu-HU" sz="1600" i="1" u="sng" dirty="0">
                <a:solidFill>
                  <a:srgbClr val="3333FF"/>
                </a:solidFill>
                <a:latin typeface="Arial" panose="020B0604020202020204" pitchFamily="34" charset="0"/>
              </a:rPr>
              <a:t>a</a:t>
            </a:r>
            <a:r>
              <a:rPr lang="hu-HU" sz="1600" i="1" u="sng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terminológia gyakorlati problémája</a:t>
            </a:r>
            <a:r>
              <a:rPr lang="hu-HU" sz="1600" b="1" i="1" dirty="0">
                <a:solidFill>
                  <a:srgbClr val="3333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r>
              <a:rPr lang="hu-HU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Szakhatóság ≠ Üzemeltető</a:t>
            </a:r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r>
              <a:rPr lang="hu-H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Üzemeltető pl</a:t>
            </a:r>
            <a:r>
              <a:rPr lang="hu-HU" sz="16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</a:rPr>
              <a:t>Közmű üzemeltető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</a:rPr>
              <a:t>Közút üzemeltető, közútkezelő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</a:rPr>
              <a:t>Vasúti pálya üzemeltető</a:t>
            </a:r>
            <a:endParaRPr lang="hu-HU" sz="16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DEBBED1-D440-CD85-6B2A-72C478A7DFC6}"/>
              </a:ext>
            </a:extLst>
          </p:cNvPr>
          <p:cNvSpPr txBox="1"/>
          <p:nvPr/>
        </p:nvSpPr>
        <p:spPr>
          <a:xfrm>
            <a:off x="551384" y="1628989"/>
            <a:ext cx="525658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ea typeface="Calibri" panose="020F0502020204030204" pitchFamily="34" charset="0"/>
              </a:rPr>
              <a:t>A „belépés célja” (jelenleg) a következő lehet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Építtető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Építtető meghatalmazottja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Építész tervező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Építész tervező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Szakági tervező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Szakági tervező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Műszaki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Felelős műszaki vezető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Építésfelügyeleti hatósági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Szakhatósági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Pizzafutár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Építőanyag szállító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Építőanyag gyártó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Építőanyag kereskedő képviselője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NAV ellenőr</a:t>
            </a:r>
          </a:p>
          <a:p>
            <a:pPr marL="1600200" lvl="3" indent="-228600" algn="just"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Calibri" panose="020F0502020204030204" pitchFamily="34" charset="0"/>
              </a:rPr>
              <a:t>TEK</a:t>
            </a:r>
          </a:p>
        </p:txBody>
      </p:sp>
    </p:spTree>
    <p:extLst>
      <p:ext uri="{BB962C8B-B14F-4D97-AF65-F5344CB8AC3E}">
        <p14:creationId xmlns:p14="http://schemas.microsoft.com/office/powerpoint/2010/main" val="1049046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B.4. DATRAK és ÜKR sajátosságok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C3BED84-74C3-3A66-5B86-E841B683FD94}"/>
              </a:ext>
            </a:extLst>
          </p:cNvPr>
          <p:cNvSpPr txBox="1"/>
          <p:nvPr/>
        </p:nvSpPr>
        <p:spPr>
          <a:xfrm>
            <a:off x="551384" y="1051843"/>
            <a:ext cx="9433048" cy="577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lphaLcParenR" startAt="6"/>
            </a:pPr>
            <a:r>
              <a:rPr lang="hu-HU" sz="2400" dirty="0">
                <a:effectLst/>
                <a:ea typeface="Times New Roman" panose="02020603050405020304" pitchFamily="18" charset="0"/>
              </a:rPr>
              <a:t>Munkavállalóink listája – QR kód letöltése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DEBBED1-D440-CD85-6B2A-72C478A7DFC6}"/>
              </a:ext>
            </a:extLst>
          </p:cNvPr>
          <p:cNvSpPr txBox="1"/>
          <p:nvPr/>
        </p:nvSpPr>
        <p:spPr>
          <a:xfrm>
            <a:off x="551384" y="1927238"/>
            <a:ext cx="10585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  <a:ea typeface="Calibri" panose="020F0502020204030204" pitchFamily="34" charset="0"/>
              </a:rPr>
              <a:t>:</a:t>
            </a:r>
          </a:p>
          <a:p>
            <a:endParaRPr lang="hu-HU" sz="1600" i="1" dirty="0">
              <a:solidFill>
                <a:srgbClr val="3333FF"/>
              </a:solidFill>
              <a:ea typeface="Calibri" panose="020F0502020204030204" pitchFamily="34" charset="0"/>
            </a:endParaRPr>
          </a:p>
          <a:p>
            <a:r>
              <a:rPr lang="hu-HU" sz="1600" i="1" dirty="0">
                <a:solidFill>
                  <a:srgbClr val="3333FF"/>
                </a:solidFill>
                <a:ea typeface="Calibri" panose="020F0502020204030204" pitchFamily="34" charset="0"/>
              </a:rPr>
              <a:t>A letöltött QR kód fájlneve az személy </a:t>
            </a:r>
            <a:r>
              <a:rPr lang="hu-HU" sz="1600" i="1" u="sng" dirty="0">
                <a:solidFill>
                  <a:srgbClr val="3333FF"/>
                </a:solidFill>
                <a:ea typeface="Calibri" panose="020F0502020204030204" pitchFamily="34" charset="0"/>
              </a:rPr>
              <a:t>adóazonosító jelét tartalmazza </a:t>
            </a:r>
            <a:r>
              <a:rPr lang="hu-HU" sz="1600" i="1" dirty="0">
                <a:solidFill>
                  <a:srgbClr val="3333FF"/>
                </a:solidFill>
                <a:ea typeface="Calibri" panose="020F0502020204030204" pitchFamily="34" charset="0"/>
              </a:rPr>
              <a:t>(csoportos letöltés esetén a tömörített fájl kibontásával egyedi QR kódokat kapunk, amelyekre ugyanez érvényes.</a:t>
            </a:r>
            <a:endParaRPr lang="hu-HU" sz="1600" i="1" dirty="0">
              <a:solidFill>
                <a:srgbClr val="3333FF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09311DC-2887-F258-5809-7E656F79046A}"/>
              </a:ext>
            </a:extLst>
          </p:cNvPr>
          <p:cNvSpPr txBox="1"/>
          <p:nvPr/>
        </p:nvSpPr>
        <p:spPr>
          <a:xfrm>
            <a:off x="446955" y="3638347"/>
            <a:ext cx="7543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>
                <a:solidFill>
                  <a:srgbClr val="3333FF"/>
                </a:solidFill>
                <a:ea typeface="Calibri" panose="020F0502020204030204" pitchFamily="34" charset="0"/>
              </a:rPr>
              <a:t>A táblázatos listából könnyebb név szerint beazonosítani a munkavállalókat.</a:t>
            </a:r>
            <a:endParaRPr lang="hu-HU" sz="1600" i="1" dirty="0">
              <a:solidFill>
                <a:srgbClr val="3333FF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Nyíl: lefelé mutató 6">
            <a:extLst>
              <a:ext uri="{FF2B5EF4-FFF2-40B4-BE49-F238E27FC236}">
                <a16:creationId xmlns:a16="http://schemas.microsoft.com/office/drawing/2014/main" id="{AFB09273-6044-14AB-48F8-3F547275ECC5}"/>
              </a:ext>
            </a:extLst>
          </p:cNvPr>
          <p:cNvSpPr/>
          <p:nvPr/>
        </p:nvSpPr>
        <p:spPr>
          <a:xfrm>
            <a:off x="3670191" y="3068960"/>
            <a:ext cx="576064" cy="36004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</p:spTree>
    <p:extLst>
      <p:ext uri="{BB962C8B-B14F-4D97-AF65-F5344CB8AC3E}">
        <p14:creationId xmlns:p14="http://schemas.microsoft.com/office/powerpoint/2010/main" val="315827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02D794A-87FB-45DD-A029-366FB3C52A25}"/>
              </a:ext>
            </a:extLst>
          </p:cNvPr>
          <p:cNvSpPr txBox="1">
            <a:spLocks/>
          </p:cNvSpPr>
          <p:nvPr/>
        </p:nvSpPr>
        <p:spPr>
          <a:xfrm>
            <a:off x="474662" y="980728"/>
            <a:ext cx="9869810" cy="1571592"/>
          </a:xfrm>
          <a:prstGeom prst="rect">
            <a:avLst/>
          </a:prstGeom>
          <a:effectLst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80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71600" indent="-1371600">
              <a:buFont typeface="+mj-lt"/>
              <a:buAutoNum type="alphaUcPeriod"/>
            </a:pPr>
            <a:r>
              <a:rPr lang="hu-HU" dirty="0"/>
              <a:t>Alapinformációk</a:t>
            </a:r>
            <a:endParaRPr lang="en-US" dirty="0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A3CB9649-B3EC-CB38-779B-D8A0CF7CB291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0941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B.5. Saját személyzetünk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0F30566-BEF3-B401-0FE4-A12FBBEE11E0}"/>
              </a:ext>
            </a:extLst>
          </p:cNvPr>
          <p:cNvSpPr txBox="1"/>
          <p:nvPr/>
        </p:nvSpPr>
        <p:spPr>
          <a:xfrm>
            <a:off x="835308" y="1194231"/>
            <a:ext cx="10882029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u="sng" dirty="0"/>
              <a:t>Üvegkapu adatkezelő</a:t>
            </a:r>
            <a:r>
              <a:rPr lang="hu-HU" sz="1600" dirty="0"/>
              <a:t>: A projektszemélyzeten belül min. 2 fő (műszaki és gazdasági), kiválasztási szempontok: személyzet napi szintű ismerete, napi számítógép elérés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u-HU" sz="1600" u="sng" dirty="0"/>
              <a:t>Tömeges feltöltés (listával)</a:t>
            </a:r>
            <a:r>
              <a:rPr lang="hu-HU" sz="1600" dirty="0"/>
              <a:t>: Van mintafájl és segédlet, működik.</a:t>
            </a:r>
            <a:br>
              <a:rPr lang="hu-HU" sz="1600" dirty="0"/>
            </a:b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A nevek megadásánál ne írjunk szünetet a cellába (adathibát jelez a rendszer)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1600" u="sng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1600" u="sng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hu-HU" sz="1600" u="sng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BECE4C21-5684-B50E-C5A4-471F19A8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797156"/>
            <a:ext cx="9030344" cy="100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B.6. Organizáció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E61D15A-AC24-635F-0011-94B76BDDE755}"/>
              </a:ext>
            </a:extLst>
          </p:cNvPr>
          <p:cNvSpPr txBox="1"/>
          <p:nvPr/>
        </p:nvSpPr>
        <p:spPr>
          <a:xfrm>
            <a:off x="1127448" y="1160958"/>
            <a:ext cx="936104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i="1" u="sng" dirty="0">
                <a:solidFill>
                  <a:srgbClr val="3333FF"/>
                </a:solidFill>
              </a:rPr>
              <a:t>Tapasztalat</a:t>
            </a:r>
            <a:r>
              <a:rPr lang="hu-HU" sz="1600" i="1" dirty="0">
                <a:solidFill>
                  <a:srgbClr val="3333FF"/>
                </a:solidFill>
              </a:rPr>
              <a:t>: Vizsgálandó már a pályázati szakaszban!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Beléptetési pontok helye, kialakítása (igénylendő HFE-k száma)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1600" dirty="0"/>
              <a:t>Hálózati csatlakozás feltételei (áram, mobilhálózat, internet)</a:t>
            </a:r>
            <a:br>
              <a:rPr lang="hu-HU" sz="1600" dirty="0"/>
            </a:br>
            <a:r>
              <a:rPr lang="hu-HU" sz="1600" dirty="0"/>
              <a:t>Baleset- és munkavédelmi szempontok érvényesítése a beléptetési pont megválasztásánál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74439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B.7. Sajátos beléptetési esetek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E61D15A-AC24-635F-0011-94B76BDDE755}"/>
              </a:ext>
            </a:extLst>
          </p:cNvPr>
          <p:cNvSpPr txBox="1"/>
          <p:nvPr/>
        </p:nvSpPr>
        <p:spPr>
          <a:xfrm>
            <a:off x="1127448" y="1160958"/>
            <a:ext cx="1058989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/>
            </a:pPr>
            <a:r>
              <a:rPr lang="hu-HU" sz="2400" dirty="0"/>
              <a:t>Munkavállalók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D00113C-C9E0-E202-E5F4-ACCABBE8DA47}"/>
              </a:ext>
            </a:extLst>
          </p:cNvPr>
          <p:cNvSpPr txBox="1"/>
          <p:nvPr/>
        </p:nvSpPr>
        <p:spPr>
          <a:xfrm>
            <a:off x="1559496" y="1796106"/>
            <a:ext cx="9217024" cy="3456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hu-HU" sz="1600" dirty="0"/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b="1" dirty="0"/>
              <a:t>Cégcsoport esetében egyes munkavállalók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hu-HU" sz="1600" dirty="0"/>
              <a:t>Egy cégben munkavállalók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hu-HU" sz="1600" dirty="0"/>
              <a:t>Több cégben munkavállalók (többes munkáltatójuk van)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b="1" dirty="0"/>
              <a:t>Célszerű előzetesen tisztázni, szükség esetén átléptetni / többes munkáltatót intézni</a:t>
            </a:r>
            <a:r>
              <a:rPr lang="hu-HU" sz="1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21683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B.7. Sajátos beléptetési esetek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E61D15A-AC24-635F-0011-94B76BDDE755}"/>
              </a:ext>
            </a:extLst>
          </p:cNvPr>
          <p:cNvSpPr txBox="1"/>
          <p:nvPr/>
        </p:nvSpPr>
        <p:spPr>
          <a:xfrm>
            <a:off x="1127448" y="1160958"/>
            <a:ext cx="93610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 startAt="2"/>
            </a:pPr>
            <a:r>
              <a:rPr lang="hu-HU" sz="2400" dirty="0"/>
              <a:t>Gépészeti szakcég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1A719F6-5B98-9727-3D87-10AC8AEDE5D8}"/>
              </a:ext>
            </a:extLst>
          </p:cNvPr>
          <p:cNvSpPr txBox="1"/>
          <p:nvPr/>
        </p:nvSpPr>
        <p:spPr>
          <a:xfrm>
            <a:off x="1271464" y="1738808"/>
            <a:ext cx="7776864" cy="45705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ffectLst/>
                <a:ea typeface="Calibri" panose="020F0502020204030204" pitchFamily="34" charset="0"/>
              </a:rPr>
              <a:t>Gépészeti szakcég szerepe a közlekedésépítési projekteknél</a:t>
            </a:r>
            <a:r>
              <a:rPr lang="hu-HU" sz="1600" dirty="0">
                <a:effectLst/>
                <a:ea typeface="Calibri" panose="020F0502020204030204" pitchFamily="34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gépek javítása és karbantartás igény/szükség szerint, különös tekintettel a vezérgépekre (pl.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aszfaltfiniser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,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betonfiniser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,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szintvezérelt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kotró,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gréder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)</a:t>
            </a:r>
            <a:endParaRPr lang="hu-HU" sz="1600" dirty="0">
              <a:effectLst/>
              <a:ea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helyszíni ügyelet biztosítása beton és/vagy aszfalt bedolgozásnál.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a typeface="Times New Roman" panose="02020603050405020304" pitchFamily="18" charset="0"/>
              </a:rPr>
              <a:t>Gépészet</a:t>
            </a:r>
            <a:r>
              <a:rPr lang="hu-HU" sz="1600" u="sng" dirty="0">
                <a:effectLst/>
                <a:ea typeface="Times New Roman" panose="02020603050405020304" pitchFamily="18" charset="0"/>
              </a:rPr>
              <a:t> </a:t>
            </a:r>
            <a:r>
              <a:rPr lang="hu-HU" sz="1600" u="sng">
                <a:effectLst/>
                <a:ea typeface="Times New Roman" panose="02020603050405020304" pitchFamily="18" charset="0"/>
              </a:rPr>
              <a:t>beléptetési lehetősége </a:t>
            </a:r>
            <a:r>
              <a:rPr lang="hu-HU" sz="1600" u="sng" dirty="0">
                <a:effectLst/>
                <a:ea typeface="Times New Roman" panose="02020603050405020304" pitchFamily="18" charset="0"/>
              </a:rPr>
              <a:t>jelenleg: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Mint </a:t>
            </a:r>
            <a:r>
              <a:rPr lang="hu-HU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Vendég</a:t>
            </a:r>
            <a:endParaRPr lang="hu-HU" sz="1600" u="sng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ffectLst/>
                <a:ea typeface="Times New Roman" panose="02020603050405020304" pitchFamily="18" charset="0"/>
              </a:rPr>
              <a:t>Gépészet megjelenése eddigi közlekedésépítési projektjeink közbeszerzési gyakorlata alapján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: nem alvállalkozó.</a:t>
            </a:r>
            <a:endParaRPr lang="hu-HU" sz="1600" dirty="0">
              <a:effectLst/>
              <a:ea typeface="Calibri" panose="020F0502020204030204" pitchFamily="34" charset="0"/>
            </a:endParaRP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ffectLst/>
                <a:ea typeface="Times New Roman" panose="02020603050405020304" pitchFamily="18" charset="0"/>
              </a:rPr>
              <a:t>ÜKR kormányrendelet terminológiája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: A 707/2021 (XII.15.) Korm. rendelet 4. § (3) 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bek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. c) alpontja szerint a BMTI tekinthető „</a:t>
            </a:r>
            <a:r>
              <a:rPr lang="hu-HU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kapcsolódó tevékenységet végző vállalkozás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”-</a:t>
            </a:r>
            <a:r>
              <a:rPr lang="hu-HU" sz="1600" dirty="0" err="1">
                <a:effectLst/>
                <a:ea typeface="Times New Roman" panose="02020603050405020304" pitchFamily="18" charset="0"/>
              </a:rPr>
              <a:t>nak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így az ÜKR felületen be lehet(ne) hívni a projektbe.</a:t>
            </a:r>
            <a:endParaRPr lang="hu-HU" sz="1600" dirty="0">
              <a:effectLst/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a typeface="Times New Roman" panose="02020603050405020304" pitchFamily="18" charset="0"/>
              </a:rPr>
              <a:t>Közbeszerzés, tartós gépbérlet</a:t>
            </a:r>
            <a:r>
              <a:rPr lang="hu-HU" sz="1600" dirty="0">
                <a:ea typeface="Times New Roman" panose="02020603050405020304" pitchFamily="18" charset="0"/>
              </a:rPr>
              <a:t>: A gép sajátként mutatható be.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ffectLst/>
                <a:ea typeface="Times New Roman" panose="02020603050405020304" pitchFamily="18" charset="0"/>
              </a:rPr>
              <a:t>ÜKR felület menürendszere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: „</a:t>
            </a:r>
            <a:r>
              <a:rPr lang="hu-HU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Alvállalkozó</a:t>
            </a:r>
            <a:r>
              <a:rPr lang="hu-HU" sz="1600" dirty="0">
                <a:effectLst/>
                <a:ea typeface="Times New Roman" panose="02020603050405020304" pitchFamily="18" charset="0"/>
              </a:rPr>
              <a:t> rögzítése” menüpont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hu-HU" sz="1600" u="sng" dirty="0">
                <a:ea typeface="Times New Roman" panose="02020603050405020304" pitchFamily="18" charset="0"/>
              </a:rPr>
              <a:t>Fölmerülő következmények</a:t>
            </a:r>
            <a:endParaRPr lang="hu-HU" sz="1600" u="sng" dirty="0">
              <a:effectLst/>
              <a:ea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buFont typeface="+mj-lt"/>
              <a:buAutoNum type="alphaLcParenR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Alvállalkozók előzetes bejelentése (??!!)</a:t>
            </a:r>
            <a:endParaRPr lang="hu-HU" sz="1600" dirty="0">
              <a:effectLst/>
              <a:ea typeface="Calibri" panose="020F050202020403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+mj-lt"/>
              <a:buAutoNum type="alphaLcParenR"/>
            </a:pPr>
            <a:r>
              <a:rPr lang="hu-HU" sz="1600" dirty="0">
                <a:effectLst/>
                <a:ea typeface="Times New Roman" panose="02020603050405020304" pitchFamily="18" charset="0"/>
              </a:rPr>
              <a:t>Alvállalkozói szerződés (??!!)</a:t>
            </a:r>
            <a:endParaRPr lang="hu-HU" sz="1600" dirty="0">
              <a:effectLst/>
              <a:ea typeface="Calibri" panose="020F0502020204030204" pitchFamily="34" charset="0"/>
            </a:endParaRPr>
          </a:p>
          <a:p>
            <a:br>
              <a:rPr lang="hu-HU" sz="1400" dirty="0">
                <a:effectLst/>
                <a:ea typeface="Times New Roman" panose="02020603050405020304" pitchFamily="18" charset="0"/>
              </a:rPr>
            </a:br>
            <a:endParaRPr lang="hu-HU" sz="14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27" name="Kép 1">
            <a:extLst>
              <a:ext uri="{FF2B5EF4-FFF2-40B4-BE49-F238E27FC236}">
                <a16:creationId xmlns:a16="http://schemas.microsoft.com/office/drawing/2014/main" id="{7042C387-212C-C8F3-D7CF-8C809A29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2258814"/>
            <a:ext cx="2374900" cy="3492500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FDE52F76-2095-D85D-59AF-3A81F3840041}"/>
              </a:ext>
            </a:extLst>
          </p:cNvPr>
          <p:cNvSpPr/>
          <p:nvPr/>
        </p:nvSpPr>
        <p:spPr>
          <a:xfrm>
            <a:off x="9768408" y="4149080"/>
            <a:ext cx="1800200" cy="4320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</p:spTree>
    <p:extLst>
      <p:ext uri="{BB962C8B-B14F-4D97-AF65-F5344CB8AC3E}">
        <p14:creationId xmlns:p14="http://schemas.microsoft.com/office/powerpoint/2010/main" val="511598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B.7. Sajátos beléptetési esetek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57DF1B3-947F-84C9-F92E-B3C236C4BC8F}"/>
              </a:ext>
            </a:extLst>
          </p:cNvPr>
          <p:cNvSpPr txBox="1"/>
          <p:nvPr/>
        </p:nvSpPr>
        <p:spPr>
          <a:xfrm>
            <a:off x="2207568" y="4005064"/>
            <a:ext cx="525658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endParaRPr lang="hu-HU" sz="2400" dirty="0" err="1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E61D15A-AC24-635F-0011-94B76BDDE755}"/>
              </a:ext>
            </a:extLst>
          </p:cNvPr>
          <p:cNvSpPr txBox="1"/>
          <p:nvPr/>
        </p:nvSpPr>
        <p:spPr>
          <a:xfrm>
            <a:off x="1127448" y="1160958"/>
            <a:ext cx="10513168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lphaLcParenR" startAt="3"/>
            </a:pPr>
            <a:r>
              <a:rPr lang="hu-HU" sz="2400" dirty="0"/>
              <a:t>Külföldi cég, magyar adószám, vagy fióktelep nélkül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Magyar jogszabályi helyzet: Bizonyos feltételek mellett nem szükséges magyar adószám, vagy fióktelep létrehozása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DATRAK állásfoglalás: Fióktelep szükséges </a:t>
            </a:r>
            <a:r>
              <a:rPr lang="hu-HU" dirty="0">
                <a:solidFill>
                  <a:srgbClr val="FF0000"/>
                </a:solidFill>
              </a:rPr>
              <a:t>(?! Nem követi le a jogszabályi helyzetet)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i="1" u="sng" dirty="0">
              <a:solidFill>
                <a:srgbClr val="3333FF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i="1" u="sng" dirty="0">
                <a:solidFill>
                  <a:srgbClr val="3333FF"/>
                </a:solidFill>
              </a:rPr>
              <a:t>Tapasztalat</a:t>
            </a:r>
            <a:r>
              <a:rPr lang="hu-HU" i="1" dirty="0">
                <a:solidFill>
                  <a:srgbClr val="3333FF"/>
                </a:solidFill>
              </a:rPr>
              <a:t>: EU-s adószámmal lehetséges a regisztráció az e-napló rendszerében!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i="1" dirty="0">
              <a:solidFill>
                <a:srgbClr val="3333FF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lphaLcParenR" startAt="3"/>
            </a:pPr>
            <a:r>
              <a:rPr lang="hu-HU" sz="2400" dirty="0"/>
              <a:t>Külföldi munkavállaló, adóazonosító jel nélkül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Magyar jogszabályi helyzet: Bizonyos feltételek mellett nem szükséges adóazonosító jel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/>
              <a:t>DATRAK állásfoglalás: Meg kell igényelni </a:t>
            </a:r>
            <a:r>
              <a:rPr lang="hu-HU" dirty="0">
                <a:solidFill>
                  <a:srgbClr val="FF0000"/>
                </a:solidFill>
              </a:rPr>
              <a:t>(?! Nem követi le a jogszabályi helyzetet)</a:t>
            </a:r>
            <a:endParaRPr lang="en-GB" sz="3200" b="1" dirty="0"/>
          </a:p>
        </p:txBody>
      </p:sp>
      <p:sp>
        <p:nvSpPr>
          <p:cNvPr id="4" name="Nyíl: lefelé mutató 3">
            <a:extLst>
              <a:ext uri="{FF2B5EF4-FFF2-40B4-BE49-F238E27FC236}">
                <a16:creationId xmlns:a16="http://schemas.microsoft.com/office/drawing/2014/main" id="{2EEC4F5A-FBE8-6D8D-00CD-331D042F1773}"/>
              </a:ext>
            </a:extLst>
          </p:cNvPr>
          <p:cNvSpPr/>
          <p:nvPr/>
        </p:nvSpPr>
        <p:spPr>
          <a:xfrm rot="10800000">
            <a:off x="6384032" y="3009581"/>
            <a:ext cx="576064" cy="36004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algn="ctr">
              <a:spcBef>
                <a:spcPts val="300"/>
              </a:spcBef>
            </a:pPr>
            <a:endParaRPr lang="hu-HU" sz="2400" dirty="0" err="1"/>
          </a:p>
        </p:txBody>
      </p:sp>
    </p:spTree>
    <p:extLst>
      <p:ext uri="{BB962C8B-B14F-4D97-AF65-F5344CB8AC3E}">
        <p14:creationId xmlns:p14="http://schemas.microsoft.com/office/powerpoint/2010/main" val="1661533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A9C3310-7044-4A54-A39C-0F29BE5B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64" y="1207800"/>
            <a:ext cx="5176836" cy="1717143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endParaRPr lang="de-AT" dirty="0"/>
          </a:p>
        </p:txBody>
      </p:sp>
      <p:pic>
        <p:nvPicPr>
          <p:cNvPr id="4" name="Kép helye 3" descr="A képen égbolt, kültéri, napnyugta látható&#10;&#10;Automatikusan generált leírás">
            <a:extLst>
              <a:ext uri="{FF2B5EF4-FFF2-40B4-BE49-F238E27FC236}">
                <a16:creationId xmlns:a16="http://schemas.microsoft.com/office/drawing/2014/main" id="{6B0E5A3E-E0A8-46C2-9BCF-92A8B628BE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6116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hu-HU" sz="2400" b="1" dirty="0">
                <a:solidFill>
                  <a:srgbClr val="FF0000"/>
                </a:solidFill>
              </a:rPr>
              <a:t>Alapinformációk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AB1B53B-39AF-4A55-8910-86005DF2D68D}"/>
              </a:ext>
            </a:extLst>
          </p:cNvPr>
          <p:cNvSpPr txBox="1">
            <a:spLocks/>
          </p:cNvSpPr>
          <p:nvPr/>
        </p:nvSpPr>
        <p:spPr>
          <a:xfrm>
            <a:off x="899913" y="1412776"/>
            <a:ext cx="9588575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3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2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324000" algn="l" defTabSz="914400" rtl="0" eaLnBrk="1" latinLnBrk="0" hangingPunct="1">
              <a:lnSpc>
                <a:spcPts val="2200"/>
              </a:lnSpc>
              <a:spcBef>
                <a:spcPts val="300"/>
              </a:spcBef>
              <a:buClrTx/>
              <a:buSzPct val="100000"/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" indent="-324000" algn="l" defTabSz="914400" rtl="0" eaLnBrk="1" latinLnBrk="0" hangingPunct="1">
              <a:lnSpc>
                <a:spcPts val="2000"/>
              </a:lnSpc>
              <a:spcBef>
                <a:spcPts val="300"/>
              </a:spcBef>
              <a:buClr>
                <a:schemeClr val="accent6"/>
              </a:buClr>
              <a:buSzPct val="100000"/>
              <a:buFont typeface="Wingdings" panose="05000000000000000000" pitchFamily="2" charset="2"/>
              <a:buChar char="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0" i="0" dirty="0">
                <a:solidFill>
                  <a:srgbClr val="56636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510/2021. (IX.3.) </a:t>
            </a:r>
            <a:r>
              <a:rPr lang="hu-HU" sz="2100" dirty="0">
                <a:solidFill>
                  <a:srgbClr val="566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Kormányrendelet</a:t>
            </a:r>
          </a:p>
          <a:p>
            <a:r>
              <a:rPr lang="hu-HU" sz="2100" dirty="0">
                <a:solidFill>
                  <a:srgbClr val="566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707/2021. (XII. 15.) Korm. Rendelet </a:t>
            </a:r>
          </a:p>
          <a:p>
            <a:pPr marL="324000" lvl="1" indent="0">
              <a:buNone/>
            </a:pPr>
            <a:r>
              <a:rPr lang="hu-HU" sz="1800" dirty="0">
                <a:solidFill>
                  <a:srgbClr val="566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Nemzeti Építőipari Felügyeleti és Adatszolgáltató Rendszerbe tartozó tevékenységekről, valamint az Építőipari Monitoring- és Adatszolgáltató Rendszerről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hu-HU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hu-HU" dirty="0"/>
              <a:t>Cél, hatókör</a:t>
            </a:r>
            <a:endParaRPr lang="en-US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hu-HU" dirty="0"/>
              <a:t>Szolgáltató</a:t>
            </a:r>
            <a:endParaRPr lang="en-US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hu-HU" dirty="0"/>
              <a:t>Alapfeltételek</a:t>
            </a:r>
            <a:endParaRPr lang="en-US" dirty="0"/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hu-HU" dirty="0"/>
              <a:t>Folyamat</a:t>
            </a:r>
            <a:endParaRPr lang="en-US" dirty="0"/>
          </a:p>
          <a:p>
            <a:endParaRPr lang="hu-HU" sz="1600" dirty="0"/>
          </a:p>
          <a:p>
            <a:pPr marL="0" lvl="1" indent="0">
              <a:buFont typeface="Arial" panose="020B0604020202020204" pitchFamily="34" charset="0"/>
              <a:buNone/>
            </a:pPr>
            <a:endParaRPr lang="de-AT" dirty="0"/>
          </a:p>
        </p:txBody>
      </p:sp>
      <p:sp>
        <p:nvSpPr>
          <p:cNvPr id="2" name="Fußzeilenplatzhalter 7">
            <a:extLst>
              <a:ext uri="{FF2B5EF4-FFF2-40B4-BE49-F238E27FC236}">
                <a16:creationId xmlns:a16="http://schemas.microsoft.com/office/drawing/2014/main" id="{75A7ABB6-C90C-3CC2-4989-8E8EF483D8E9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2432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9862C40-35A4-4AE2-AE10-188050AB6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5417" y="2060848"/>
            <a:ext cx="814559" cy="723716"/>
          </a:xfrm>
          <a:prstGeom prst="rect">
            <a:avLst/>
          </a:prstGeom>
        </p:spPr>
      </p:pic>
      <p:sp>
        <p:nvSpPr>
          <p:cNvPr id="3" name="Fußzeilenplatzhalter 7">
            <a:extLst>
              <a:ext uri="{FF2B5EF4-FFF2-40B4-BE49-F238E27FC236}">
                <a16:creationId xmlns:a16="http://schemas.microsoft.com/office/drawing/2014/main" id="{378FF2DA-9449-A2F9-74CB-FC0625CA7645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BBB2DA6-E372-E162-9B3D-602E5842E56F}"/>
              </a:ext>
            </a:extLst>
          </p:cNvPr>
          <p:cNvSpPr txBox="1"/>
          <p:nvPr/>
        </p:nvSpPr>
        <p:spPr>
          <a:xfrm>
            <a:off x="9912424" y="980728"/>
            <a:ext cx="2016224" cy="7920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2400" dirty="0"/>
              <a:t>Kezdés:</a:t>
            </a: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lang="hu-HU" sz="2400" dirty="0"/>
              <a:t>6 x 6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5D98C42-3052-D8BA-B7AD-B409E0CEC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2" y="954407"/>
            <a:ext cx="9452201" cy="4949186"/>
          </a:xfrm>
          <a:prstGeom prst="rect">
            <a:avLst/>
          </a:prstGeom>
          <a:ln>
            <a:solidFill>
              <a:schemeClr val="tx1">
                <a:alpha val="9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6679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A.1. Cél, hatókör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BA45F63-3205-233F-F831-897CD987BB5B}"/>
              </a:ext>
            </a:extLst>
          </p:cNvPr>
          <p:cNvSpPr txBox="1"/>
          <p:nvPr/>
        </p:nvSpPr>
        <p:spPr>
          <a:xfrm>
            <a:off x="623392" y="1484784"/>
            <a:ext cx="10769512" cy="4392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Cél: Foglalkoztatás fehérítése az építőiparban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Érintett folyamat: </a:t>
            </a:r>
            <a:r>
              <a:rPr lang="hu-HU" sz="2400" dirty="0">
                <a:solidFill>
                  <a:srgbClr val="FF0000"/>
                </a:solidFill>
              </a:rPr>
              <a:t>Személyek munkaterületre belépése és kilépése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400" dirty="0"/>
              <a:t>Hatókör: </a:t>
            </a:r>
            <a:r>
              <a:rPr lang="hu-HU" sz="2400" dirty="0">
                <a:solidFill>
                  <a:srgbClr val="FF0000"/>
                </a:solidFill>
              </a:rPr>
              <a:t>Közbeszerzésben</a:t>
            </a:r>
            <a:r>
              <a:rPr lang="hu-HU" sz="2400" dirty="0"/>
              <a:t> elnyert szerződések, amelyeknél</a:t>
            </a:r>
          </a:p>
          <a:p>
            <a:pPr lvl="4">
              <a:spcBef>
                <a:spcPts val="1200"/>
              </a:spcBef>
              <a:spcAft>
                <a:spcPts val="1200"/>
              </a:spcAft>
            </a:pPr>
            <a:r>
              <a:rPr lang="hu-HU" sz="2400" dirty="0"/>
              <a:t>Becsült érték (szerződés értéke) &gt; </a:t>
            </a:r>
            <a:r>
              <a:rPr lang="hu-HU" sz="2400" dirty="0">
                <a:solidFill>
                  <a:srgbClr val="FF0000"/>
                </a:solidFill>
              </a:rPr>
              <a:t>nettó 700 </a:t>
            </a:r>
            <a:r>
              <a:rPr lang="hu-HU" sz="2400" dirty="0" err="1">
                <a:solidFill>
                  <a:srgbClr val="FF0000"/>
                </a:solidFill>
              </a:rPr>
              <a:t>M.Ft</a:t>
            </a:r>
            <a:endParaRPr lang="hu-HU" sz="2400" dirty="0">
              <a:solidFill>
                <a:srgbClr val="FF0000"/>
              </a:solidFill>
            </a:endParaRPr>
          </a:p>
          <a:p>
            <a:pPr marL="2286000" lvl="4" indent="-457200">
              <a:spcBef>
                <a:spcPts val="12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hu-HU" sz="2400" dirty="0">
                <a:solidFill>
                  <a:srgbClr val="00B0F0"/>
                </a:solidFill>
              </a:rPr>
              <a:t>Előre tervezett</a:t>
            </a:r>
          </a:p>
          <a:p>
            <a:pPr marL="2286000" lvl="4" indent="-457200">
              <a:spcBef>
                <a:spcPts val="1200"/>
              </a:spcBef>
              <a:spcAft>
                <a:spcPts val="1200"/>
              </a:spcAft>
              <a:buFont typeface="+mj-lt"/>
              <a:buAutoNum type="alphaLcPeriod"/>
            </a:pPr>
            <a:r>
              <a:rPr lang="hu-HU" sz="2400" dirty="0">
                <a:solidFill>
                  <a:srgbClr val="00B0F0"/>
                </a:solidFill>
              </a:rPr>
              <a:t>Ha a módosítások következtében lépi át</a:t>
            </a:r>
          </a:p>
        </p:txBody>
      </p:sp>
    </p:spTree>
    <p:extLst>
      <p:ext uri="{BB962C8B-B14F-4D97-AF65-F5344CB8AC3E}">
        <p14:creationId xmlns:p14="http://schemas.microsoft.com/office/powerpoint/2010/main" val="282108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74662" y="64199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A.2. Szolgáltató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386699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BA45F63-3205-233F-F831-897CD987BB5B}"/>
              </a:ext>
            </a:extLst>
          </p:cNvPr>
          <p:cNvSpPr txBox="1"/>
          <p:nvPr/>
        </p:nvSpPr>
        <p:spPr>
          <a:xfrm>
            <a:off x="947826" y="1200214"/>
            <a:ext cx="10769512" cy="9001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/>
              <a:t>Jogszabály által kijelölt szolgáltató: DATRAK Kft.</a:t>
            </a:r>
            <a:br>
              <a:rPr lang="hu-HU" dirty="0"/>
            </a:br>
            <a:r>
              <a:rPr lang="hu-HU" b="1" cap="none" dirty="0">
                <a:solidFill>
                  <a:srgbClr val="0000FF"/>
                </a:solidFill>
              </a:rPr>
              <a:t>https://www.datrak.hu/uvegkapu/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13EF25D-42EE-904C-4358-B70F76F58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142" y="2234091"/>
            <a:ext cx="7964011" cy="3953427"/>
          </a:xfrm>
          <a:prstGeom prst="rect">
            <a:avLst/>
          </a:prstGeom>
        </p:spPr>
      </p:pic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D05D7AAC-8418-EC84-9B20-F42E82B64950}"/>
              </a:ext>
            </a:extLst>
          </p:cNvPr>
          <p:cNvCxnSpPr>
            <a:cxnSpLocks/>
          </p:cNvCxnSpPr>
          <p:nvPr/>
        </p:nvCxnSpPr>
        <p:spPr>
          <a:xfrm flipV="1">
            <a:off x="839416" y="2604506"/>
            <a:ext cx="3741048" cy="548769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4987D072-AEC5-60A2-CBF8-31F888B12B85}"/>
              </a:ext>
            </a:extLst>
          </p:cNvPr>
          <p:cNvCxnSpPr>
            <a:cxnSpLocks/>
          </p:cNvCxnSpPr>
          <p:nvPr/>
        </p:nvCxnSpPr>
        <p:spPr>
          <a:xfrm flipH="1" flipV="1">
            <a:off x="5375920" y="2780928"/>
            <a:ext cx="5400600" cy="21602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CECD09A-95BC-F523-66AC-8938302BE8B9}"/>
              </a:ext>
            </a:extLst>
          </p:cNvPr>
          <p:cNvSpPr txBox="1"/>
          <p:nvPr/>
        </p:nvSpPr>
        <p:spPr>
          <a:xfrm>
            <a:off x="10347302" y="3190385"/>
            <a:ext cx="1400413" cy="4772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dirty="0"/>
              <a:t>GYIK aloldal</a:t>
            </a:r>
            <a:r>
              <a:rPr lang="hu-HU" sz="2400" dirty="0"/>
              <a:t> 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05392BAF-86EC-48EF-DA9A-829DACA0A999}"/>
              </a:ext>
            </a:extLst>
          </p:cNvPr>
          <p:cNvSpPr txBox="1"/>
          <p:nvPr/>
        </p:nvSpPr>
        <p:spPr>
          <a:xfrm>
            <a:off x="275273" y="3297410"/>
            <a:ext cx="1720500" cy="4525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hu-HU" sz="1600" dirty="0"/>
              <a:t>Üvegkapu aloldal</a:t>
            </a:r>
            <a:r>
              <a:rPr lang="hu-H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65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A.3. Alapfeltételek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5F3AB05-B561-93F8-1E7C-200E60098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80271"/>
            <a:ext cx="11521280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2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89B85-18AC-4C61-0DC2-C2A4319EB09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DF27815-95E9-4402-ADFE-2A8FA5A9525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64E1B66-8B22-486A-94B1-7701D26779EE}"/>
              </a:ext>
            </a:extLst>
          </p:cNvPr>
          <p:cNvSpPr txBox="1"/>
          <p:nvPr/>
        </p:nvSpPr>
        <p:spPr>
          <a:xfrm>
            <a:off x="444652" y="432925"/>
            <a:ext cx="754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A.3. Alapfeltételek</a:t>
            </a: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AD8CB952-6793-6534-14A4-51813C616FA3}"/>
              </a:ext>
            </a:extLst>
          </p:cNvPr>
          <p:cNvSpPr txBox="1">
            <a:spLocks/>
          </p:cNvSpPr>
          <p:nvPr/>
        </p:nvSpPr>
        <p:spPr>
          <a:xfrm>
            <a:off x="444652" y="234927"/>
            <a:ext cx="6083396" cy="19799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800" dirty="0"/>
              <a:t>Üvegkapu - tapasztalatok	2024.02.28.</a:t>
            </a:r>
            <a:endParaRPr lang="en-US" sz="8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52959C1-0129-205D-4C01-AD5CD9FC79C3}"/>
              </a:ext>
            </a:extLst>
          </p:cNvPr>
          <p:cNvSpPr txBox="1"/>
          <p:nvPr/>
        </p:nvSpPr>
        <p:spPr>
          <a:xfrm>
            <a:off x="444653" y="1140649"/>
            <a:ext cx="5867371" cy="744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solidFill>
                  <a:srgbClr val="FF0000"/>
                </a:solidFill>
              </a:rPr>
              <a:t>DATRAK szerződések:</a:t>
            </a:r>
          </a:p>
          <a:p>
            <a:pPr>
              <a:lnSpc>
                <a:spcPct val="150000"/>
              </a:lnSpc>
            </a:pPr>
            <a:r>
              <a:rPr lang="hu-HU" sz="1400" b="1" dirty="0"/>
              <a:t>A) DATRAK és fővállalkozó </a:t>
            </a:r>
            <a:r>
              <a:rPr lang="hu-HU" sz="1400" b="1" dirty="0">
                <a:solidFill>
                  <a:srgbClr val="FF0000"/>
                </a:solidFill>
              </a:rPr>
              <a:t>keretszerződés</a:t>
            </a:r>
            <a:endParaRPr lang="hu-HU" sz="1400" dirty="0">
              <a:solidFill>
                <a:srgbClr val="FF0000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C69542E-1A03-9FC8-C543-D642E54F8418}"/>
              </a:ext>
            </a:extLst>
          </p:cNvPr>
          <p:cNvSpPr txBox="1"/>
          <p:nvPr/>
        </p:nvSpPr>
        <p:spPr>
          <a:xfrm>
            <a:off x="6528048" y="1484784"/>
            <a:ext cx="4176464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/>
              <a:t>B) A projektre vonatkozó </a:t>
            </a:r>
            <a:r>
              <a:rPr lang="hu-HU" sz="1400" b="1" dirty="0">
                <a:solidFill>
                  <a:srgbClr val="FF0000"/>
                </a:solidFill>
              </a:rPr>
              <a:t>egyedi</a:t>
            </a:r>
            <a:r>
              <a:rPr lang="hu-HU" sz="1400" b="1" dirty="0"/>
              <a:t> </a:t>
            </a:r>
            <a:r>
              <a:rPr lang="hu-HU" sz="1400" b="1" dirty="0">
                <a:solidFill>
                  <a:srgbClr val="FF0000"/>
                </a:solidFill>
              </a:rPr>
              <a:t>szerződés</a:t>
            </a:r>
          </a:p>
        </p:txBody>
      </p:sp>
    </p:spTree>
    <p:extLst>
      <p:ext uri="{BB962C8B-B14F-4D97-AF65-F5344CB8AC3E}">
        <p14:creationId xmlns:p14="http://schemas.microsoft.com/office/powerpoint/2010/main" val="2148551765"/>
      </p:ext>
    </p:extLst>
  </p:cSld>
  <p:clrMapOvr>
    <a:masterClrMapping/>
  </p:clrMapOvr>
</p:sld>
</file>

<file path=ppt/theme/theme1.xml><?xml version="1.0" encoding="utf-8"?>
<a:theme xmlns:a="http://schemas.openxmlformats.org/drawingml/2006/main" name="STRABAG Folienmaster ohne Subline">
  <a:themeElements>
    <a:clrScheme name="Designfarben">
      <a:dk1>
        <a:srgbClr val="000000"/>
      </a:dk1>
      <a:lt1>
        <a:srgbClr val="FFFFFF"/>
      </a:lt1>
      <a:dk2>
        <a:srgbClr val="005AA0"/>
      </a:dk2>
      <a:lt2>
        <a:srgbClr val="7EABCE"/>
      </a:lt2>
      <a:accent1>
        <a:srgbClr val="35383A"/>
      </a:accent1>
      <a:accent2>
        <a:srgbClr val="4E5355"/>
      </a:accent2>
      <a:accent3>
        <a:srgbClr val="6B6F73"/>
      </a:accent3>
      <a:accent4>
        <a:srgbClr val="A3ACB2"/>
      </a:accent4>
      <a:accent5>
        <a:srgbClr val="B5BFC5"/>
      </a:accent5>
      <a:accent6>
        <a:srgbClr val="D72622"/>
      </a:accent6>
      <a:hlink>
        <a:srgbClr val="005AA0"/>
      </a:hlink>
      <a:folHlink>
        <a:srgbClr val="005AA0"/>
      </a:folHlink>
    </a:clrScheme>
    <a:fontScheme name="Jung von Matt Donau GmbH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08000" tIns="72000" rIns="108000" bIns="72000" rtlCol="0" anchor="ctr"/>
      <a:lstStyle>
        <a:defPPr algn="ctr">
          <a:spcBef>
            <a:spcPts val="300"/>
          </a:spcBef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0000"/>
          </a:lnSpc>
          <a:spcBef>
            <a:spcPts val="300"/>
          </a:spcBef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RABAG SE_Work on Progress_16zu9_DE.potx" id="{2439B82C-DA60-476C-811D-CB79A421848A}" vid="{1722647C-C7E5-4AE7-928E-0DD6CF64507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7C64748B88E4F4A81E78C320064AA18" ma:contentTypeVersion="13" ma:contentTypeDescription="Ein neues Dokument erstellen." ma:contentTypeScope="" ma:versionID="7d7fe78eff81fbacf66dc0ff6aeec5a3">
  <xsd:schema xmlns:xsd="http://www.w3.org/2001/XMLSchema" xmlns:xs="http://www.w3.org/2001/XMLSchema" xmlns:p="http://schemas.microsoft.com/office/2006/metadata/properties" xmlns:ns2="e1a9e197-d112-4abb-aa0c-4ed035d690a3" xmlns:ns3="5d4c14f1-5e26-4315-944b-e10ebb29e5be" targetNamespace="http://schemas.microsoft.com/office/2006/metadata/properties" ma:root="true" ma:fieldsID="798e591f6d3205a21a5c8f3fdff7cfef" ns2:_="" ns3:_="">
    <xsd:import namespace="e1a9e197-d112-4abb-aa0c-4ed035d690a3"/>
    <xsd:import namespace="5d4c14f1-5e26-4315-944b-e10ebb29e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a9e197-d112-4abb-aa0c-4ed035d690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c14f1-5e26-4315-944b-e10ebb29e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FB0D34-E570-45FC-A533-6B6E2B3831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CC5A6D-0FB1-4ED9-9B8C-49232BC20E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a9e197-d112-4abb-aa0c-4ed035d690a3"/>
    <ds:schemaRef ds:uri="5d4c14f1-5e26-4315-944b-e10ebb29e5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9BC131-0237-420B-B768-9C7E33796661}">
  <ds:schemaRefs>
    <ds:schemaRef ds:uri="http://purl.org/dc/elements/1.1/"/>
    <ds:schemaRef ds:uri="http://schemas.microsoft.com/office/2006/metadata/properties"/>
    <ds:schemaRef ds:uri="e1a9e197-d112-4abb-aa0c-4ed035d690a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d4c14f1-5e26-4315-944b-e10ebb29e5be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0dd66dd6-0730-47ae-b2f3-ba1f625c6192}" enabled="0" method="" siteId="{0dd66dd6-0730-47ae-b2f3-ba1f625c619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STRABAG SE_Work on Progress_16zu9_DE</Template>
  <TotalTime>1901</TotalTime>
  <Words>1949</Words>
  <Application>Microsoft Office PowerPoint</Application>
  <PresentationFormat>Szélesvásznú</PresentationFormat>
  <Paragraphs>348</Paragraphs>
  <Slides>35</Slides>
  <Notes>35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3" baseType="lpstr">
      <vt:lpstr>Arial</vt:lpstr>
      <vt:lpstr>Arial Bold</vt:lpstr>
      <vt:lpstr>Calibri</vt:lpstr>
      <vt:lpstr>Courier New</vt:lpstr>
      <vt:lpstr>Symbol</vt:lpstr>
      <vt:lpstr>Times New Roman</vt:lpstr>
      <vt:lpstr>Wingdings</vt:lpstr>
      <vt:lpstr>STRABAG Folienmaster ohne Subline</vt:lpstr>
      <vt:lpstr>Üvegkapu tapasztalatok</vt:lpstr>
      <vt:lpstr>Tartalom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Titel 48 pt. Bold</dc:title>
  <dc:creator>Abel Santa</dc:creator>
  <cp:lastModifiedBy>Hajdú-Bihar Megyei Mérnöki Kamara</cp:lastModifiedBy>
  <cp:revision>8</cp:revision>
  <dcterms:created xsi:type="dcterms:W3CDTF">2022-11-05T18:18:11Z</dcterms:created>
  <dcterms:modified xsi:type="dcterms:W3CDTF">2024-03-26T13:54:56Z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0x010100B7C64748B88E4F4A81E78C320064AA18</vt:lpwstr>
  </property>
</Properties>
</file>