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68" r:id="rId4"/>
    <p:sldId id="260" r:id="rId5"/>
    <p:sldId id="261" r:id="rId6"/>
    <p:sldId id="262" r:id="rId7"/>
    <p:sldId id="263" r:id="rId8"/>
    <p:sldId id="264" r:id="rId9"/>
    <p:sldId id="265" r:id="rId10"/>
    <p:sldId id="266" r:id="rId11"/>
    <p:sldId id="269" r:id="rId12"/>
    <p:sldId id="257" r:id="rId13"/>
    <p:sldId id="270" r:id="rId14"/>
    <p:sldId id="271" r:id="rId15"/>
    <p:sldId id="272" r:id="rId16"/>
    <p:sldId id="278" r:id="rId17"/>
    <p:sldId id="273" r:id="rId18"/>
    <p:sldId id="279" r:id="rId19"/>
    <p:sldId id="274" r:id="rId20"/>
    <p:sldId id="275" r:id="rId21"/>
    <p:sldId id="276" r:id="rId22"/>
    <p:sldId id="277" r:id="rId23"/>
    <p:sldId id="280" r:id="rId24"/>
    <p:sldId id="282" r:id="rId25"/>
    <p:sldId id="283" r:id="rId26"/>
    <p:sldId id="281"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B94E0-96C0-4CAF-ACA5-4F01DE133F1C}" type="datetimeFigureOut">
              <a:rPr lang="hu-HU" smtClean="0"/>
              <a:t>2019.06.03.</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C0411-5A94-4DED-8DB4-9EC07F314515}" type="slidenum">
              <a:rPr lang="hu-HU" smtClean="0"/>
              <a:t>‹#›</a:t>
            </a:fld>
            <a:endParaRPr lang="hu-HU"/>
          </a:p>
        </p:txBody>
      </p:sp>
    </p:spTree>
    <p:extLst>
      <p:ext uri="{BB962C8B-B14F-4D97-AF65-F5344CB8AC3E}">
        <p14:creationId xmlns:p14="http://schemas.microsoft.com/office/powerpoint/2010/main" val="112339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73742AB-92BD-4085-AA3B-4596DF8D768A}" type="slidenum">
              <a:rPr lang="hu-HU" smtClean="0"/>
              <a:t>3</a:t>
            </a:fld>
            <a:endParaRPr lang="hu-HU"/>
          </a:p>
        </p:txBody>
      </p:sp>
    </p:spTree>
    <p:extLst>
      <p:ext uri="{BB962C8B-B14F-4D97-AF65-F5344CB8AC3E}">
        <p14:creationId xmlns:p14="http://schemas.microsoft.com/office/powerpoint/2010/main" val="271060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1D70BE5-FB68-4471-836E-5D7F834FCBE2}"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13664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1D70BE5-FB68-4471-836E-5D7F834FCBE2}"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125868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1D70BE5-FB68-4471-836E-5D7F834FCBE2}"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373955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1D70BE5-FB68-4471-836E-5D7F834FCBE2}"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130149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1D70BE5-FB68-4471-836E-5D7F834FCBE2}" type="datetimeFigureOut">
              <a:rPr lang="hu-HU" smtClean="0"/>
              <a:t>2019.06.03.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909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1D70BE5-FB68-4471-836E-5D7F834FCBE2}" type="datetimeFigureOut">
              <a:rPr lang="hu-HU" smtClean="0"/>
              <a:t>2019.06.03.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163315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1D70BE5-FB68-4471-836E-5D7F834FCBE2}" type="datetimeFigureOut">
              <a:rPr lang="hu-HU" smtClean="0"/>
              <a:t>2019.06.03.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184023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1D70BE5-FB68-4471-836E-5D7F834FCBE2}" type="datetimeFigureOut">
              <a:rPr lang="hu-HU" smtClean="0"/>
              <a:t>2019.06.03.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176517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1D70BE5-FB68-4471-836E-5D7F834FCBE2}" type="datetimeFigureOut">
              <a:rPr lang="hu-HU" smtClean="0"/>
              <a:t>2019.06.03.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238677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1D70BE5-FB68-4471-836E-5D7F834FCBE2}" type="datetimeFigureOut">
              <a:rPr lang="hu-HU" smtClean="0"/>
              <a:t>2019.06.03.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96558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1D70BE5-FB68-4471-836E-5D7F834FCBE2}" type="datetimeFigureOut">
              <a:rPr lang="hu-HU" smtClean="0"/>
              <a:t>2019.06.03.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E911362-B9DC-4F5D-9304-1EB3FB044C2F}" type="slidenum">
              <a:rPr lang="hu-HU" smtClean="0"/>
              <a:t>‹#›</a:t>
            </a:fld>
            <a:endParaRPr lang="hu-HU"/>
          </a:p>
        </p:txBody>
      </p:sp>
    </p:spTree>
    <p:extLst>
      <p:ext uri="{BB962C8B-B14F-4D97-AF65-F5344CB8AC3E}">
        <p14:creationId xmlns:p14="http://schemas.microsoft.com/office/powerpoint/2010/main" val="382420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70BE5-FB68-4471-836E-5D7F834FCBE2}" type="datetimeFigureOut">
              <a:rPr lang="hu-HU" smtClean="0"/>
              <a:t>2019.06.03.</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11362-B9DC-4F5D-9304-1EB3FB044C2F}" type="slidenum">
              <a:rPr lang="hu-HU" smtClean="0"/>
              <a:t>‹#›</a:t>
            </a:fld>
            <a:endParaRPr lang="hu-HU"/>
          </a:p>
        </p:txBody>
      </p:sp>
    </p:spTree>
    <p:extLst>
      <p:ext uri="{BB962C8B-B14F-4D97-AF65-F5344CB8AC3E}">
        <p14:creationId xmlns:p14="http://schemas.microsoft.com/office/powerpoint/2010/main" val="2645411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71340" y="2732222"/>
            <a:ext cx="11500834" cy="1079924"/>
          </a:xfrm>
        </p:spPr>
        <p:txBody>
          <a:bodyPr>
            <a:noAutofit/>
          </a:bodyPr>
          <a:lstStyle/>
          <a:p>
            <a:r>
              <a:rPr lang="hu-HU" sz="2800" dirty="0">
                <a:solidFill>
                  <a:srgbClr val="000000"/>
                </a:solidFill>
                <a:latin typeface="Times New Roman" panose="02020603050405020304" pitchFamily="18" charset="0"/>
                <a:ea typeface="+mn-ea"/>
                <a:cs typeface="+mn-cs"/>
              </a:rPr>
              <a:t>A 314/2005. (XII. 25.) kormányrendelet szerinti eljárások keretében elvégzendő klímavédelmi szempontú </a:t>
            </a:r>
            <a:r>
              <a:rPr lang="hu-HU" sz="2800" dirty="0" smtClean="0">
                <a:solidFill>
                  <a:srgbClr val="000000"/>
                </a:solidFill>
                <a:latin typeface="Times New Roman" panose="02020603050405020304" pitchFamily="18" charset="0"/>
                <a:ea typeface="+mn-ea"/>
                <a:cs typeface="+mn-cs"/>
              </a:rPr>
              <a:t>vizsgálatok.</a:t>
            </a:r>
            <a:br>
              <a:rPr lang="hu-HU" sz="2800" dirty="0" smtClean="0">
                <a:solidFill>
                  <a:srgbClr val="000000"/>
                </a:solidFill>
                <a:latin typeface="Times New Roman" panose="02020603050405020304" pitchFamily="18" charset="0"/>
                <a:ea typeface="+mn-ea"/>
                <a:cs typeface="+mn-cs"/>
              </a:rPr>
            </a:br>
            <a:r>
              <a:rPr lang="hu-HU" sz="2800" dirty="0">
                <a:solidFill>
                  <a:srgbClr val="000000"/>
                </a:solidFill>
                <a:latin typeface="Times New Roman" panose="02020603050405020304" pitchFamily="18" charset="0"/>
                <a:ea typeface="+mn-ea"/>
                <a:cs typeface="+mn-cs"/>
              </a:rPr>
              <a:t/>
            </a:r>
            <a:br>
              <a:rPr lang="hu-HU" sz="2800" dirty="0">
                <a:solidFill>
                  <a:srgbClr val="000000"/>
                </a:solidFill>
                <a:latin typeface="Times New Roman" panose="02020603050405020304" pitchFamily="18" charset="0"/>
                <a:ea typeface="+mn-ea"/>
                <a:cs typeface="+mn-cs"/>
              </a:rPr>
            </a:br>
            <a:r>
              <a:rPr lang="hu-HU" sz="2800" dirty="0" smtClean="0">
                <a:solidFill>
                  <a:srgbClr val="000000"/>
                </a:solidFill>
                <a:latin typeface="Times New Roman" panose="02020603050405020304" pitchFamily="18" charset="0"/>
                <a:ea typeface="+mn-ea"/>
                <a:cs typeface="+mn-cs"/>
              </a:rPr>
              <a:t>Hazai </a:t>
            </a:r>
            <a:r>
              <a:rPr lang="hu-HU" sz="2800" dirty="0">
                <a:solidFill>
                  <a:srgbClr val="000000"/>
                </a:solidFill>
                <a:latin typeface="Times New Roman" panose="02020603050405020304" pitchFamily="18" charset="0"/>
                <a:ea typeface="+mn-ea"/>
                <a:cs typeface="+mn-cs"/>
              </a:rPr>
              <a:t>és nemzetközi útmutatók, irodalmak, segédanyagok, alapdokumentumok.</a:t>
            </a:r>
            <a:endParaRPr lang="hu-HU" sz="2800" dirty="0"/>
          </a:p>
        </p:txBody>
      </p:sp>
    </p:spTree>
    <p:extLst>
      <p:ext uri="{BB962C8B-B14F-4D97-AF65-F5344CB8AC3E}">
        <p14:creationId xmlns:p14="http://schemas.microsoft.com/office/powerpoint/2010/main" val="2046460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10</a:t>
            </a:fld>
            <a:endParaRPr lang="hu-HU"/>
          </a:p>
        </p:txBody>
      </p:sp>
      <p:sp>
        <p:nvSpPr>
          <p:cNvPr id="2" name="Szövegdoboz 1"/>
          <p:cNvSpPr txBox="1"/>
          <p:nvPr/>
        </p:nvSpPr>
        <p:spPr>
          <a:xfrm>
            <a:off x="2977270" y="2144491"/>
            <a:ext cx="1944914" cy="523220"/>
          </a:xfrm>
          <a:prstGeom prst="rect">
            <a:avLst/>
          </a:prstGeom>
          <a:noFill/>
        </p:spPr>
        <p:txBody>
          <a:bodyPr wrap="square" rtlCol="0">
            <a:spAutoFit/>
          </a:bodyPr>
          <a:lstStyle/>
          <a:p>
            <a:r>
              <a:rPr lang="hu-HU" sz="2800" dirty="0" err="1" smtClean="0"/>
              <a:t>Annex</a:t>
            </a:r>
            <a:r>
              <a:rPr lang="hu-HU" sz="2800" dirty="0" smtClean="0"/>
              <a:t> 1 </a:t>
            </a:r>
            <a:endParaRPr lang="hu-HU" sz="2800" dirty="0"/>
          </a:p>
        </p:txBody>
      </p:sp>
      <p:cxnSp>
        <p:nvCxnSpPr>
          <p:cNvPr id="6" name="Egyenes összekötő nyíllal 5"/>
          <p:cNvCxnSpPr/>
          <p:nvPr/>
        </p:nvCxnSpPr>
        <p:spPr>
          <a:xfrm>
            <a:off x="4922184" y="2406101"/>
            <a:ext cx="1494972" cy="0"/>
          </a:xfrm>
          <a:prstGeom prst="straightConnector1">
            <a:avLst/>
          </a:prstGeom>
          <a:ln w="476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6867098" y="2144491"/>
            <a:ext cx="3269343" cy="523220"/>
          </a:xfrm>
          <a:prstGeom prst="rect">
            <a:avLst/>
          </a:prstGeom>
          <a:noFill/>
        </p:spPr>
        <p:txBody>
          <a:bodyPr wrap="square" rtlCol="0">
            <a:spAutoFit/>
          </a:bodyPr>
          <a:lstStyle/>
          <a:p>
            <a:r>
              <a:rPr lang="hu-HU" sz="2800" dirty="0" smtClean="0"/>
              <a:t>314-es melléklet</a:t>
            </a:r>
            <a:endParaRPr lang="hu-HU" sz="2800" dirty="0"/>
          </a:p>
        </p:txBody>
      </p:sp>
      <p:sp>
        <p:nvSpPr>
          <p:cNvPr id="8" name="Szövegdoboz 7"/>
          <p:cNvSpPr txBox="1"/>
          <p:nvPr/>
        </p:nvSpPr>
        <p:spPr>
          <a:xfrm>
            <a:off x="2717442" y="3059243"/>
            <a:ext cx="7083381" cy="369332"/>
          </a:xfrm>
          <a:prstGeom prst="rect">
            <a:avLst/>
          </a:prstGeom>
          <a:noFill/>
        </p:spPr>
        <p:txBody>
          <a:bodyPr wrap="square" rtlCol="0">
            <a:spAutoFit/>
          </a:bodyPr>
          <a:lstStyle/>
          <a:p>
            <a:pPr algn="ctr"/>
            <a:r>
              <a:rPr lang="hu-HU" dirty="0" smtClean="0"/>
              <a:t>Pl. intenzív állattartó telep, halastó, 3 ha meghaladó stb.</a:t>
            </a:r>
            <a:endParaRPr lang="hu-HU" dirty="0"/>
          </a:p>
        </p:txBody>
      </p:sp>
    </p:spTree>
    <p:extLst>
      <p:ext uri="{BB962C8B-B14F-4D97-AF65-F5344CB8AC3E}">
        <p14:creationId xmlns:p14="http://schemas.microsoft.com/office/powerpoint/2010/main" val="34627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653696" y="367583"/>
            <a:ext cx="4547099" cy="6007459"/>
          </a:xfrm>
          <a:prstGeom prst="rect">
            <a:avLst/>
          </a:prstGeom>
          <a:ln w="3175">
            <a:solidFill>
              <a:schemeClr val="tx1"/>
            </a:solidFill>
          </a:ln>
        </p:spPr>
      </p:pic>
    </p:spTree>
    <p:extLst>
      <p:ext uri="{BB962C8B-B14F-4D97-AF65-F5344CB8AC3E}">
        <p14:creationId xmlns:p14="http://schemas.microsoft.com/office/powerpoint/2010/main" val="72414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72123" y="2523117"/>
            <a:ext cx="3820277" cy="369332"/>
          </a:xfrm>
          <a:prstGeom prst="rect">
            <a:avLst/>
          </a:prstGeom>
        </p:spPr>
        <p:txBody>
          <a:bodyPr wrap="none">
            <a:spAutoFit/>
          </a:bodyPr>
          <a:lstStyle/>
          <a:p>
            <a:r>
              <a:rPr lang="hu-HU" b="0" i="0" u="none" strike="noStrike" baseline="0" dirty="0" smtClean="0">
                <a:solidFill>
                  <a:srgbClr val="000000"/>
                </a:solidFill>
                <a:latin typeface="Times New Roman" panose="02020603050405020304" pitchFamily="18" charset="0"/>
              </a:rPr>
              <a:t>1303/2013 EU rendelet</a:t>
            </a:r>
            <a:r>
              <a:rPr lang="hu-HU" b="0" i="0" u="none" strike="noStrike" dirty="0" smtClean="0">
                <a:solidFill>
                  <a:srgbClr val="000000"/>
                </a:solidFill>
                <a:latin typeface="Times New Roman" panose="02020603050405020304" pitchFamily="18" charset="0"/>
              </a:rPr>
              <a:t> </a:t>
            </a:r>
            <a:r>
              <a:rPr lang="hu-HU" b="0" i="0" u="none" strike="noStrike" baseline="0" dirty="0" smtClean="0">
                <a:solidFill>
                  <a:srgbClr val="000000"/>
                </a:solidFill>
                <a:latin typeface="Times New Roman" panose="02020603050405020304" pitchFamily="18" charset="0"/>
              </a:rPr>
              <a:t>nagyprojektek</a:t>
            </a:r>
            <a:endParaRPr lang="hu-HU" dirty="0"/>
          </a:p>
        </p:txBody>
      </p:sp>
      <p:sp>
        <p:nvSpPr>
          <p:cNvPr id="5" name="Téglalap 4"/>
          <p:cNvSpPr/>
          <p:nvPr/>
        </p:nvSpPr>
        <p:spPr>
          <a:xfrm>
            <a:off x="6263425" y="2246118"/>
            <a:ext cx="5340439" cy="1200329"/>
          </a:xfrm>
          <a:prstGeom prst="rect">
            <a:avLst/>
          </a:prstGeom>
        </p:spPr>
        <p:txBody>
          <a:bodyPr wrap="square">
            <a:spAutoFit/>
          </a:bodyPr>
          <a:lstStyle/>
          <a:p>
            <a:pPr algn="ctr"/>
            <a:r>
              <a:rPr lang="hu-HU" dirty="0" smtClean="0"/>
              <a:t>2014/52/EU (2014. április 16.) az egyes köz- és magánprojektek környezetre gyakorolt hatásainak vizsgálatáról szóló 2011/92/EU módosításáról szóló irányelv</a:t>
            </a:r>
            <a:endParaRPr lang="hu-HU" dirty="0"/>
          </a:p>
        </p:txBody>
      </p:sp>
      <p:cxnSp>
        <p:nvCxnSpPr>
          <p:cNvPr id="9" name="Egyenes összekötő nyíllal 8"/>
          <p:cNvCxnSpPr/>
          <p:nvPr/>
        </p:nvCxnSpPr>
        <p:spPr>
          <a:xfrm>
            <a:off x="4492400" y="2707783"/>
            <a:ext cx="1869763" cy="2575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1584148" y="4739425"/>
            <a:ext cx="1996225" cy="369332"/>
          </a:xfrm>
          <a:prstGeom prst="rect">
            <a:avLst/>
          </a:prstGeom>
          <a:noFill/>
        </p:spPr>
        <p:txBody>
          <a:bodyPr wrap="square" rtlCol="0">
            <a:spAutoFit/>
          </a:bodyPr>
          <a:lstStyle/>
          <a:p>
            <a:r>
              <a:rPr lang="hu-HU" b="1" dirty="0" smtClean="0"/>
              <a:t>Projekt útmutató</a:t>
            </a:r>
            <a:endParaRPr lang="hu-HU" b="1" dirty="0"/>
          </a:p>
        </p:txBody>
      </p:sp>
      <p:sp>
        <p:nvSpPr>
          <p:cNvPr id="11" name="Szövegdoboz 10"/>
          <p:cNvSpPr txBox="1"/>
          <p:nvPr/>
        </p:nvSpPr>
        <p:spPr>
          <a:xfrm>
            <a:off x="7340958" y="4462426"/>
            <a:ext cx="3515932" cy="923330"/>
          </a:xfrm>
          <a:prstGeom prst="rect">
            <a:avLst/>
          </a:prstGeom>
          <a:noFill/>
        </p:spPr>
        <p:txBody>
          <a:bodyPr wrap="square" rtlCol="0">
            <a:spAutoFit/>
          </a:bodyPr>
          <a:lstStyle/>
          <a:p>
            <a:pPr algn="ctr"/>
            <a:r>
              <a:rPr lang="hu-HU" b="1" dirty="0" smtClean="0"/>
              <a:t>Magyar Mérnöki Kamara</a:t>
            </a:r>
          </a:p>
          <a:p>
            <a:pPr algn="ctr"/>
            <a:r>
              <a:rPr lang="hu-HU" b="1" dirty="0" smtClean="0"/>
              <a:t>Környezetvédelmi Tagozat</a:t>
            </a:r>
          </a:p>
          <a:p>
            <a:pPr algn="ctr"/>
            <a:r>
              <a:rPr lang="hu-HU" b="1" dirty="0" smtClean="0"/>
              <a:t>Módszertan</a:t>
            </a:r>
            <a:endParaRPr lang="hu-HU" b="1" dirty="0"/>
          </a:p>
        </p:txBody>
      </p:sp>
      <p:sp>
        <p:nvSpPr>
          <p:cNvPr id="12" name="Ellipszis 11"/>
          <p:cNvSpPr/>
          <p:nvPr/>
        </p:nvSpPr>
        <p:spPr>
          <a:xfrm>
            <a:off x="6362163" y="851354"/>
            <a:ext cx="5293217" cy="51901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85740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476518" y="463640"/>
            <a:ext cx="7057622" cy="584775"/>
          </a:xfrm>
          <a:prstGeom prst="rect">
            <a:avLst/>
          </a:prstGeom>
          <a:noFill/>
        </p:spPr>
        <p:txBody>
          <a:bodyPr wrap="square" rtlCol="0">
            <a:spAutoFit/>
          </a:bodyPr>
          <a:lstStyle/>
          <a:p>
            <a:r>
              <a:rPr lang="hu-HU" sz="3200" b="1" dirty="0" smtClean="0"/>
              <a:t>Nemzeti alapdokumentumok</a:t>
            </a:r>
            <a:endParaRPr lang="hu-HU" sz="3200" b="1" dirty="0"/>
          </a:p>
        </p:txBody>
      </p:sp>
      <p:sp>
        <p:nvSpPr>
          <p:cNvPr id="5" name="Téglalap 4"/>
          <p:cNvSpPr/>
          <p:nvPr/>
        </p:nvSpPr>
        <p:spPr>
          <a:xfrm>
            <a:off x="901521" y="1720840"/>
            <a:ext cx="10728102" cy="2277547"/>
          </a:xfrm>
          <a:prstGeom prst="rect">
            <a:avLst/>
          </a:prstGeom>
        </p:spPr>
        <p:txBody>
          <a:bodyPr wrap="square">
            <a:spAutoFit/>
          </a:bodyPr>
          <a:lstStyle/>
          <a:p>
            <a:pPr>
              <a:spcBef>
                <a:spcPts val="600"/>
              </a:spcBef>
              <a:spcAft>
                <a:spcPts val="600"/>
              </a:spcAft>
            </a:pPr>
            <a:r>
              <a:rPr lang="hu-HU" sz="2800" dirty="0" smtClean="0"/>
              <a:t>Nemzeti Éghajlatváltozási Stratégia (NÉS) és felülvizsgálata (NÉS2)</a:t>
            </a:r>
          </a:p>
          <a:p>
            <a:pPr>
              <a:spcBef>
                <a:spcPts val="600"/>
              </a:spcBef>
              <a:spcAft>
                <a:spcPts val="600"/>
              </a:spcAft>
            </a:pPr>
            <a:r>
              <a:rPr lang="hu-HU" sz="2800" dirty="0" smtClean="0"/>
              <a:t>Éghajlatvédelmi Cselekvési Terv (ÉCST) (elkészítése folyamatban van)</a:t>
            </a:r>
          </a:p>
          <a:p>
            <a:pPr>
              <a:spcBef>
                <a:spcPts val="600"/>
              </a:spcBef>
              <a:spcAft>
                <a:spcPts val="600"/>
              </a:spcAft>
            </a:pPr>
            <a:r>
              <a:rPr lang="hu-HU" sz="2800" dirty="0" smtClean="0"/>
              <a:t>Nemzeti Adaptációs Stratégia (NAS)</a:t>
            </a:r>
          </a:p>
          <a:p>
            <a:pPr>
              <a:spcBef>
                <a:spcPts val="600"/>
              </a:spcBef>
              <a:spcAft>
                <a:spcPts val="600"/>
              </a:spcAft>
            </a:pPr>
            <a:r>
              <a:rPr lang="hu-HU" sz="2800" dirty="0" smtClean="0"/>
              <a:t>Hazai </a:t>
            </a:r>
            <a:r>
              <a:rPr lang="hu-HU" sz="2800" dirty="0" err="1" smtClean="0"/>
              <a:t>Dekarbonizációs</a:t>
            </a:r>
            <a:r>
              <a:rPr lang="hu-HU" sz="2800" dirty="0" smtClean="0"/>
              <a:t> Útiterv (HDÚ)</a:t>
            </a:r>
            <a:endParaRPr lang="hu-HU" sz="2800" dirty="0"/>
          </a:p>
        </p:txBody>
      </p:sp>
      <p:sp>
        <p:nvSpPr>
          <p:cNvPr id="6" name="Téglalap 5"/>
          <p:cNvSpPr/>
          <p:nvPr/>
        </p:nvSpPr>
        <p:spPr>
          <a:xfrm>
            <a:off x="2039155" y="4670812"/>
            <a:ext cx="8452834" cy="923330"/>
          </a:xfrm>
          <a:prstGeom prst="rect">
            <a:avLst/>
          </a:prstGeom>
        </p:spPr>
        <p:txBody>
          <a:bodyPr wrap="square">
            <a:spAutoFit/>
          </a:bodyPr>
          <a:lstStyle/>
          <a:p>
            <a:pPr algn="ctr"/>
            <a:r>
              <a:rPr lang="hu-HU" b="0" i="0" u="none" strike="noStrike" baseline="0" dirty="0" smtClean="0">
                <a:solidFill>
                  <a:srgbClr val="000000"/>
                </a:solidFill>
                <a:latin typeface="Times New Roman" panose="02020603050405020304" pitchFamily="18" charset="0"/>
              </a:rPr>
              <a:t>Az éghajlatváltozással összefüggő feladatokat minden esetben a fenti dokumentumokban foglaltakkal összhangban kell elvégezni. Ezen dokumentumok ismerete nélkül nem javasoljuk az adaptációs kockázatértékelés elvégzését. </a:t>
            </a:r>
            <a:endParaRPr lang="hu-HU" dirty="0"/>
          </a:p>
        </p:txBody>
      </p:sp>
    </p:spTree>
    <p:extLst>
      <p:ext uri="{BB962C8B-B14F-4D97-AF65-F5344CB8AC3E}">
        <p14:creationId xmlns:p14="http://schemas.microsoft.com/office/powerpoint/2010/main" val="157358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09093" y="1582341"/>
            <a:ext cx="11578107" cy="2031325"/>
          </a:xfrm>
          <a:prstGeom prst="rect">
            <a:avLst/>
          </a:prstGeom>
        </p:spPr>
        <p:txBody>
          <a:bodyPr wrap="square">
            <a:spAutoFit/>
          </a:bodyPr>
          <a:lstStyle/>
          <a:p>
            <a:pPr algn="just"/>
            <a:r>
              <a:rPr lang="hu-HU" b="0" i="0" u="none" strike="noStrike" baseline="0" dirty="0" smtClean="0">
                <a:solidFill>
                  <a:srgbClr val="000000"/>
                </a:solidFill>
                <a:latin typeface="Times New Roman" panose="02020603050405020304" pitchFamily="18" charset="0"/>
              </a:rPr>
              <a:t>A Kormányrendelet értelmében az éghajlatvédelmi vizsgálatot a környezetvédelmi hatásvizsgálattal vagy az előzetes vizsgálattal együtt szükséges elvégezni. Meglévő létesítményeknél (EKHE tevékenységek), azok felülvizsgálatánál és a kisebb volumenű tevékenységbővítésnél a vizsgálatot valóban a környezetvédelmi munkarész során javasolt elkészíteni. </a:t>
            </a:r>
          </a:p>
          <a:p>
            <a:pPr algn="just"/>
            <a:endParaRPr lang="hu-HU" dirty="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Új beruházások esetén az éghajlatvédelmi szempontokat azonban már a tervezés első fázisában szükséges vizsgálni, hiszen a vizsgálatok eredménye vezethet olyan megállapításokhoz, melyek a beruházás alapvető feltételeit is megváltoztathatják. Nem véletlenül a már említett COWI útmutató is a projektfejlesztés előkészítési időszakára javasolja a vizsgálat elvégzését. </a:t>
            </a:r>
            <a:endParaRPr lang="hu-HU" dirty="0"/>
          </a:p>
        </p:txBody>
      </p:sp>
    </p:spTree>
    <p:extLst>
      <p:ext uri="{BB962C8B-B14F-4D97-AF65-F5344CB8AC3E}">
        <p14:creationId xmlns:p14="http://schemas.microsoft.com/office/powerpoint/2010/main" val="25401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44699" y="490186"/>
            <a:ext cx="11835684" cy="6232475"/>
          </a:xfrm>
          <a:prstGeom prst="rect">
            <a:avLst/>
          </a:prstGeom>
        </p:spPr>
        <p:txBody>
          <a:bodyPr wrap="square">
            <a:spAutoFit/>
          </a:bodyPr>
          <a:lstStyle/>
          <a:p>
            <a:r>
              <a:rPr lang="hu-HU" dirty="0" smtClean="0"/>
              <a:t>A fenti megállapítás alátámasztására példaként hozható a csapadékvíz elvezető rendszerek megfelelő tervezése. A tervezők az elmúlt évtizedek statisztikai adatsorára alapozva dolgoznak. Az érvényben lévő elérhető szabványokban található eloszlásfüggvények nem a mai valóságot írják le, hiszen a kiadásuk óta eltelt időszakban megnövekedtek a szélsőséges időjárási jelenségek, így azok a jelen állapotokra már nem alkalmazhatóak.</a:t>
            </a:r>
          </a:p>
          <a:p>
            <a:endParaRPr lang="hu-HU" dirty="0"/>
          </a:p>
          <a:p>
            <a:r>
              <a:rPr lang="hu-HU" dirty="0" smtClean="0"/>
              <a:t>Az éghajlatvédelmi vizsgálatnak éppen ezért az is feladata, hogy a tervezőket segítse a minél </a:t>
            </a:r>
            <a:r>
              <a:rPr lang="hu-HU" dirty="0" err="1" smtClean="0"/>
              <a:t>klímaállékonyabb</a:t>
            </a:r>
            <a:r>
              <a:rPr lang="hu-HU" dirty="0" smtClean="0"/>
              <a:t> műszaki tartalom kidolgozásában.</a:t>
            </a:r>
          </a:p>
          <a:p>
            <a:endParaRPr lang="hu-HU" dirty="0" smtClean="0"/>
          </a:p>
          <a:p>
            <a:r>
              <a:rPr lang="hu-HU" dirty="0" smtClean="0"/>
              <a:t>A különböző műszaki létesítmények, illetve tevékenységek előkészítése során az alábbi fázisokban szükséges a klímaváltozással kapcsolatos szempontokat figyelembe venni:</a:t>
            </a:r>
          </a:p>
          <a:p>
            <a:pPr>
              <a:spcBef>
                <a:spcPts val="600"/>
              </a:spcBef>
              <a:spcAft>
                <a:spcPts val="600"/>
              </a:spcAft>
            </a:pPr>
            <a:r>
              <a:rPr lang="hu-HU" dirty="0" smtClean="0"/>
              <a:t>- koncepciók, stratégiai dokumentumok</a:t>
            </a:r>
          </a:p>
          <a:p>
            <a:pPr>
              <a:spcBef>
                <a:spcPts val="600"/>
              </a:spcBef>
              <a:spcAft>
                <a:spcPts val="600"/>
              </a:spcAft>
            </a:pPr>
            <a:r>
              <a:rPr lang="hu-HU" dirty="0" smtClean="0"/>
              <a:t>- döntés előkészítő tanulmányok (előtanulmányok, konfliktusfeltárás, helyzetfeltárás, előzetes megvalósíthatósági tanulmány);</a:t>
            </a:r>
          </a:p>
          <a:p>
            <a:pPr>
              <a:spcBef>
                <a:spcPts val="600"/>
              </a:spcBef>
              <a:spcAft>
                <a:spcPts val="600"/>
              </a:spcAft>
            </a:pPr>
            <a:r>
              <a:rPr lang="hu-HU" dirty="0" smtClean="0"/>
              <a:t>- megvalósíthatósági tanulmány (tanulmányterv, költséghaszon elemzés);</a:t>
            </a:r>
          </a:p>
          <a:p>
            <a:pPr>
              <a:spcBef>
                <a:spcPts val="600"/>
              </a:spcBef>
              <a:spcAft>
                <a:spcPts val="600"/>
              </a:spcAft>
            </a:pPr>
            <a:r>
              <a:rPr lang="hu-HU" dirty="0" smtClean="0"/>
              <a:t>- környezetvédelmi engedélyezéshez szükséges dokumentációk (EVD, KHT, EKHE kérelem);</a:t>
            </a:r>
          </a:p>
          <a:p>
            <a:pPr>
              <a:spcBef>
                <a:spcPts val="600"/>
              </a:spcBef>
              <a:spcAft>
                <a:spcPts val="600"/>
              </a:spcAft>
            </a:pPr>
            <a:r>
              <a:rPr lang="hu-HU" dirty="0" smtClean="0"/>
              <a:t>- engedélyezési tervek;</a:t>
            </a:r>
          </a:p>
          <a:p>
            <a:pPr>
              <a:spcBef>
                <a:spcPts val="600"/>
              </a:spcBef>
              <a:spcAft>
                <a:spcPts val="600"/>
              </a:spcAft>
            </a:pPr>
            <a:r>
              <a:rPr lang="hu-HU" dirty="0" smtClean="0"/>
              <a:t>- tender tervek;</a:t>
            </a:r>
          </a:p>
          <a:p>
            <a:pPr>
              <a:spcBef>
                <a:spcPts val="600"/>
              </a:spcBef>
              <a:spcAft>
                <a:spcPts val="600"/>
              </a:spcAft>
            </a:pPr>
            <a:r>
              <a:rPr lang="hu-HU" dirty="0" smtClean="0"/>
              <a:t>- kiviteli tervek;</a:t>
            </a:r>
          </a:p>
          <a:p>
            <a:pPr>
              <a:spcBef>
                <a:spcPts val="600"/>
              </a:spcBef>
              <a:spcAft>
                <a:spcPts val="600"/>
              </a:spcAft>
            </a:pPr>
            <a:r>
              <a:rPr lang="hu-HU" dirty="0" smtClean="0"/>
              <a:t>- üzemeltetésre vonatkozó tervek (pl.: </a:t>
            </a:r>
            <a:r>
              <a:rPr lang="hu-HU" dirty="0" err="1" smtClean="0"/>
              <a:t>havária</a:t>
            </a:r>
            <a:r>
              <a:rPr lang="hu-HU" dirty="0" smtClean="0"/>
              <a:t> terv, technológiai leírás, fenntartási terv).</a:t>
            </a:r>
            <a:endParaRPr lang="hu-HU" dirty="0"/>
          </a:p>
        </p:txBody>
      </p:sp>
    </p:spTree>
    <p:extLst>
      <p:ext uri="{BB962C8B-B14F-4D97-AF65-F5344CB8AC3E}">
        <p14:creationId xmlns:p14="http://schemas.microsoft.com/office/powerpoint/2010/main" val="135786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485102" y="1122076"/>
            <a:ext cx="11389217" cy="1477328"/>
          </a:xfrm>
          <a:prstGeom prst="rect">
            <a:avLst/>
          </a:prstGeom>
        </p:spPr>
        <p:txBody>
          <a:bodyPr wrap="square">
            <a:spAutoFit/>
          </a:bodyPr>
          <a:lstStyle/>
          <a:p>
            <a:endParaRPr lang="hu-HU" b="1" dirty="0" smtClean="0"/>
          </a:p>
          <a:p>
            <a:pPr algn="just"/>
            <a:r>
              <a:rPr lang="hu-HU" dirty="0" smtClean="0"/>
              <a:t>Az éghajlatváltozás valamilyen módon minden tevékenységet, beruházást érint. A felmelegedés növekvő üteme és nagyságrendje, továbbá az éghajlati rendszerben tapasztalt más változások növelik a súlyos, átfogó és esetenként visszafordíthatatlan káros hatások kockázatát. Az éghajlatváltozás befolyásolni fogja a környezeti és társadalmi rendszereket, melyek körülveszik a fizikai eszközöket és infrastruktúrákat, és azok kölcsönhatását ezekkel a rendszerekkel.</a:t>
            </a:r>
            <a:endParaRPr lang="hu-HU" dirty="0"/>
          </a:p>
        </p:txBody>
      </p:sp>
      <p:sp>
        <p:nvSpPr>
          <p:cNvPr id="6" name="Téglalap 5"/>
          <p:cNvSpPr/>
          <p:nvPr/>
        </p:nvSpPr>
        <p:spPr>
          <a:xfrm>
            <a:off x="485102" y="2905902"/>
            <a:ext cx="11389217" cy="1200329"/>
          </a:xfrm>
          <a:prstGeom prst="rect">
            <a:avLst/>
          </a:prstGeom>
        </p:spPr>
        <p:txBody>
          <a:bodyPr wrap="square">
            <a:spAutoFit/>
          </a:bodyPr>
          <a:lstStyle/>
          <a:p>
            <a:pPr algn="just"/>
            <a:r>
              <a:rPr lang="hu-HU" b="0" i="0" u="none" strike="noStrike" baseline="0" dirty="0" smtClean="0">
                <a:solidFill>
                  <a:srgbClr val="000000"/>
                </a:solidFill>
                <a:latin typeface="Times New Roman" panose="02020603050405020304" pitchFamily="18" charset="0"/>
              </a:rPr>
              <a:t>Az érintettség mértéke az egyes tényezők és éghajlati paraméterek függvényében azonban már változó mértékű. Egy nagyberuházás volumene összetettebbé teheti az éghajlatváltozással összefüggő várható kockázatok elemzését, azonban önmagában egy projekt nagysága nem határozza meg annak klímaérzékenységét. Előfordulhat, hogy egy kisebb beruházás – </a:t>
            </a:r>
            <a:r>
              <a:rPr lang="hu-HU" b="1" i="0" u="sng" strike="noStrike" baseline="0" dirty="0" smtClean="0">
                <a:solidFill>
                  <a:srgbClr val="000000"/>
                </a:solidFill>
                <a:latin typeface="Times New Roman" panose="02020603050405020304" pitchFamily="18" charset="0"/>
              </a:rPr>
              <a:t>főleg ha városi környezetben valósul meg </a:t>
            </a:r>
            <a:r>
              <a:rPr lang="hu-HU" b="0" i="0" u="none" strike="noStrike" baseline="0" dirty="0" smtClean="0">
                <a:solidFill>
                  <a:srgbClr val="000000"/>
                </a:solidFill>
                <a:latin typeface="Times New Roman" panose="02020603050405020304" pitchFamily="18" charset="0"/>
              </a:rPr>
              <a:t>– komolyabb vizsgálatokat igényel. </a:t>
            </a:r>
            <a:endParaRPr lang="hu-HU" dirty="0"/>
          </a:p>
        </p:txBody>
      </p:sp>
      <p:sp>
        <p:nvSpPr>
          <p:cNvPr id="7" name="Téglalap 6"/>
          <p:cNvSpPr/>
          <p:nvPr/>
        </p:nvSpPr>
        <p:spPr>
          <a:xfrm>
            <a:off x="485102" y="587913"/>
            <a:ext cx="5324406" cy="369332"/>
          </a:xfrm>
          <a:prstGeom prst="rect">
            <a:avLst/>
          </a:prstGeom>
        </p:spPr>
        <p:txBody>
          <a:bodyPr wrap="none">
            <a:spAutoFit/>
          </a:bodyPr>
          <a:lstStyle/>
          <a:p>
            <a:r>
              <a:rPr lang="hu-HU" b="1" dirty="0" smtClean="0"/>
              <a:t>A tevékenység éghajlatvédelmi szempontú besorolása</a:t>
            </a:r>
          </a:p>
        </p:txBody>
      </p:sp>
    </p:spTree>
    <p:extLst>
      <p:ext uri="{BB962C8B-B14F-4D97-AF65-F5344CB8AC3E}">
        <p14:creationId xmlns:p14="http://schemas.microsoft.com/office/powerpoint/2010/main" val="230062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524260" y="2399296"/>
            <a:ext cx="7431110" cy="954107"/>
          </a:xfrm>
          <a:prstGeom prst="rect">
            <a:avLst/>
          </a:prstGeom>
          <a:noFill/>
        </p:spPr>
        <p:txBody>
          <a:bodyPr wrap="square" rtlCol="0">
            <a:spAutoFit/>
          </a:bodyPr>
          <a:lstStyle/>
          <a:p>
            <a:pPr algn="ctr"/>
            <a:r>
              <a:rPr lang="hu-HU" sz="2800" b="1" dirty="0" smtClean="0"/>
              <a:t>Kormányrendelet szerinti éghajlatváltozással kapcsolatos feladatok</a:t>
            </a:r>
            <a:endParaRPr lang="hu-HU" sz="2800" b="1" dirty="0"/>
          </a:p>
        </p:txBody>
      </p:sp>
    </p:spTree>
    <p:extLst>
      <p:ext uri="{BB962C8B-B14F-4D97-AF65-F5344CB8AC3E}">
        <p14:creationId xmlns:p14="http://schemas.microsoft.com/office/powerpoint/2010/main" val="88854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2148115" y="139856"/>
            <a:ext cx="7899770" cy="6581619"/>
          </a:xfrm>
          <a:prstGeom prst="rect">
            <a:avLst/>
          </a:prstGeom>
        </p:spPr>
      </p:pic>
    </p:spTree>
    <p:extLst>
      <p:ext uri="{BB962C8B-B14F-4D97-AF65-F5344CB8AC3E}">
        <p14:creationId xmlns:p14="http://schemas.microsoft.com/office/powerpoint/2010/main" val="167528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4883" y="501134"/>
            <a:ext cx="3804503" cy="461665"/>
          </a:xfrm>
          <a:prstGeom prst="rect">
            <a:avLst/>
          </a:prstGeom>
        </p:spPr>
        <p:txBody>
          <a:bodyPr wrap="none">
            <a:spAutoFit/>
          </a:bodyPr>
          <a:lstStyle/>
          <a:p>
            <a:r>
              <a:rPr lang="hu-HU" sz="2400" b="1" i="0" u="none" strike="noStrike" baseline="0" dirty="0" smtClean="0">
                <a:solidFill>
                  <a:srgbClr val="000000"/>
                </a:solidFill>
                <a:latin typeface="Calibri Light" panose="020F0302020204030204" pitchFamily="34" charset="0"/>
              </a:rPr>
              <a:t>Előzetes érzékenységvizsgálat </a:t>
            </a:r>
            <a:endParaRPr lang="hu-HU" sz="2400" b="1" dirty="0"/>
          </a:p>
        </p:txBody>
      </p:sp>
      <p:pic>
        <p:nvPicPr>
          <p:cNvPr id="3" name="Kép 2"/>
          <p:cNvPicPr>
            <a:picLocks noChangeAspect="1"/>
          </p:cNvPicPr>
          <p:nvPr/>
        </p:nvPicPr>
        <p:blipFill>
          <a:blip r:embed="rId2"/>
          <a:stretch>
            <a:fillRect/>
          </a:stretch>
        </p:blipFill>
        <p:spPr>
          <a:xfrm>
            <a:off x="838937" y="1398095"/>
            <a:ext cx="10848975" cy="790575"/>
          </a:xfrm>
          <a:prstGeom prst="rect">
            <a:avLst/>
          </a:prstGeom>
        </p:spPr>
      </p:pic>
      <p:pic>
        <p:nvPicPr>
          <p:cNvPr id="4" name="Kép 3"/>
          <p:cNvPicPr>
            <a:picLocks noChangeAspect="1"/>
          </p:cNvPicPr>
          <p:nvPr/>
        </p:nvPicPr>
        <p:blipFill>
          <a:blip r:embed="rId3"/>
          <a:stretch>
            <a:fillRect/>
          </a:stretch>
        </p:blipFill>
        <p:spPr>
          <a:xfrm>
            <a:off x="838937" y="2623966"/>
            <a:ext cx="10915650" cy="771525"/>
          </a:xfrm>
          <a:prstGeom prst="rect">
            <a:avLst/>
          </a:prstGeom>
        </p:spPr>
      </p:pic>
      <p:sp>
        <p:nvSpPr>
          <p:cNvPr id="5" name="Szövegdoboz 4"/>
          <p:cNvSpPr txBox="1"/>
          <p:nvPr/>
        </p:nvSpPr>
        <p:spPr>
          <a:xfrm>
            <a:off x="838937" y="1028763"/>
            <a:ext cx="3580327" cy="369332"/>
          </a:xfrm>
          <a:prstGeom prst="rect">
            <a:avLst/>
          </a:prstGeom>
          <a:noFill/>
        </p:spPr>
        <p:txBody>
          <a:bodyPr wrap="square" rtlCol="0">
            <a:spAutoFit/>
          </a:bodyPr>
          <a:lstStyle/>
          <a:p>
            <a:r>
              <a:rPr lang="hu-HU" dirty="0" smtClean="0"/>
              <a:t>4. melléklet</a:t>
            </a:r>
            <a:endParaRPr lang="hu-HU" dirty="0"/>
          </a:p>
        </p:txBody>
      </p:sp>
      <p:sp>
        <p:nvSpPr>
          <p:cNvPr id="6" name="Szövegdoboz 5"/>
          <p:cNvSpPr txBox="1"/>
          <p:nvPr/>
        </p:nvSpPr>
        <p:spPr>
          <a:xfrm>
            <a:off x="838937" y="2254634"/>
            <a:ext cx="3580327" cy="369332"/>
          </a:xfrm>
          <a:prstGeom prst="rect">
            <a:avLst/>
          </a:prstGeom>
          <a:noFill/>
        </p:spPr>
        <p:txBody>
          <a:bodyPr wrap="square" rtlCol="0">
            <a:spAutoFit/>
          </a:bodyPr>
          <a:lstStyle/>
          <a:p>
            <a:r>
              <a:rPr lang="hu-HU" dirty="0"/>
              <a:t>6</a:t>
            </a:r>
            <a:r>
              <a:rPr lang="hu-HU" dirty="0" smtClean="0"/>
              <a:t>. melléklet</a:t>
            </a:r>
            <a:endParaRPr lang="hu-HU" dirty="0"/>
          </a:p>
        </p:txBody>
      </p:sp>
      <p:sp>
        <p:nvSpPr>
          <p:cNvPr id="7" name="Téglalap 6"/>
          <p:cNvSpPr/>
          <p:nvPr/>
        </p:nvSpPr>
        <p:spPr>
          <a:xfrm>
            <a:off x="838937" y="4217154"/>
            <a:ext cx="10848304" cy="1200329"/>
          </a:xfrm>
          <a:prstGeom prst="rect">
            <a:avLst/>
          </a:prstGeom>
        </p:spPr>
        <p:txBody>
          <a:bodyPr wrap="square">
            <a:spAutoFit/>
          </a:bodyPr>
          <a:lstStyle/>
          <a:p>
            <a:pPr algn="ctr"/>
            <a:r>
              <a:rPr lang="hu-HU" b="0" i="0" u="none" strike="noStrike" baseline="0" dirty="0" smtClean="0">
                <a:solidFill>
                  <a:srgbClr val="000000"/>
                </a:solidFill>
                <a:latin typeface="Times New Roman" panose="02020603050405020304" pitchFamily="18" charset="0"/>
              </a:rPr>
              <a:t>Az előzetes érzékenységvizsgálat feladata, hogy azonosítsa </a:t>
            </a:r>
            <a:r>
              <a:rPr lang="hu-HU" b="1" i="0" u="sng" strike="noStrike" baseline="0" dirty="0" smtClean="0">
                <a:solidFill>
                  <a:srgbClr val="000000"/>
                </a:solidFill>
                <a:latin typeface="Times New Roman" panose="02020603050405020304" pitchFamily="18" charset="0"/>
              </a:rPr>
              <a:t>azokat a tényezőket és éghajlati paramétereket</a:t>
            </a:r>
            <a:r>
              <a:rPr lang="hu-HU" b="0" i="0" u="none" strike="noStrike" baseline="0" dirty="0" smtClean="0">
                <a:solidFill>
                  <a:srgbClr val="000000"/>
                </a:solidFill>
                <a:latin typeface="Times New Roman" panose="02020603050405020304" pitchFamily="18" charset="0"/>
              </a:rPr>
              <a:t>, melyek hatással lehetnek az adott tevékenységre, beruházásra. Továbbá célja, hogy támpontot adjon a szakértőknek, illetve a hatóságoknak ahhoz, hogy döntést hozzanak, mely éghajlatvédelmi paraméterekre, illetve mely folyamatokra szükséges részletesebb érzékenységvizsgálatot végezni. </a:t>
            </a:r>
            <a:endParaRPr lang="hu-HU" dirty="0"/>
          </a:p>
        </p:txBody>
      </p:sp>
    </p:spTree>
    <p:extLst>
      <p:ext uri="{BB962C8B-B14F-4D97-AF65-F5344CB8AC3E}">
        <p14:creationId xmlns:p14="http://schemas.microsoft.com/office/powerpoint/2010/main" val="79371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21972" y="1801693"/>
            <a:ext cx="11642501" cy="2554545"/>
          </a:xfrm>
          <a:prstGeom prst="rect">
            <a:avLst/>
          </a:prstGeom>
        </p:spPr>
        <p:txBody>
          <a:bodyPr wrap="square">
            <a:spAutoFit/>
          </a:bodyPr>
          <a:lstStyle/>
          <a:p>
            <a:pPr algn="ctr"/>
            <a:r>
              <a:rPr lang="hu-HU" sz="3200" b="0" i="0" u="none" strike="noStrike" baseline="0" dirty="0" smtClean="0">
                <a:solidFill>
                  <a:srgbClr val="000000"/>
                </a:solidFill>
                <a:latin typeface="Times New Roman" panose="02020603050405020304" pitchFamily="18" charset="0"/>
              </a:rPr>
              <a:t>Bár az éghajlatváltozás következményeinek minden meglévő és jövőbeni infrastruktúra kitett, mégis az éghajlatváltozáshoz való alkalmazkodás feladatainak a </a:t>
            </a:r>
            <a:r>
              <a:rPr lang="hu-HU" sz="3200" b="0" i="0" u="none" strike="noStrike" baseline="0" dirty="0" err="1" smtClean="0">
                <a:solidFill>
                  <a:srgbClr val="000000"/>
                </a:solidFill>
                <a:latin typeface="Times New Roman" panose="02020603050405020304" pitchFamily="18" charset="0"/>
              </a:rPr>
              <a:t>KHV-ba</a:t>
            </a:r>
            <a:r>
              <a:rPr lang="hu-HU" sz="3200" b="0" i="0" u="none" strike="noStrike" baseline="0" dirty="0" smtClean="0">
                <a:solidFill>
                  <a:srgbClr val="000000"/>
                </a:solidFill>
                <a:latin typeface="Times New Roman" panose="02020603050405020304" pitchFamily="18" charset="0"/>
              </a:rPr>
              <a:t> illesztésének elsődleges célja - </a:t>
            </a:r>
            <a:r>
              <a:rPr lang="hu-HU" sz="3200" b="1" i="0" u="sng" strike="noStrike" baseline="0" dirty="0" smtClean="0">
                <a:solidFill>
                  <a:srgbClr val="000000"/>
                </a:solidFill>
                <a:latin typeface="Times New Roman" panose="02020603050405020304" pitchFamily="18" charset="0"/>
              </a:rPr>
              <a:t>az EU-adaptációs stratégiájával összhangban - a települések, adaptációs kapacitásának növelése </a:t>
            </a:r>
            <a:endParaRPr lang="hu-HU" sz="3200" b="1" u="sng" dirty="0"/>
          </a:p>
        </p:txBody>
      </p:sp>
    </p:spTree>
    <p:extLst>
      <p:ext uri="{BB962C8B-B14F-4D97-AF65-F5344CB8AC3E}">
        <p14:creationId xmlns:p14="http://schemas.microsoft.com/office/powerpoint/2010/main" val="2775975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46468" y="385017"/>
            <a:ext cx="11324822" cy="923330"/>
          </a:xfrm>
          <a:prstGeom prst="rect">
            <a:avLst/>
          </a:prstGeom>
        </p:spPr>
        <p:txBody>
          <a:bodyPr wrap="square">
            <a:spAutoFit/>
          </a:bodyPr>
          <a:lstStyle/>
          <a:p>
            <a:r>
              <a:rPr lang="hu-HU" b="0" i="0" u="none" strike="noStrike" baseline="0" dirty="0" smtClean="0">
                <a:solidFill>
                  <a:srgbClr val="000000"/>
                </a:solidFill>
                <a:latin typeface="Times New Roman" panose="02020603050405020304" pitchFamily="18" charset="0"/>
              </a:rPr>
              <a:t>Mivel az éghajlatváltozással kapcsolatos munkarész minden estben egy komplex környezeti vizsgálati dokumentáció része, ezért az éghajlatvédelmi vizsgálat elvégzése során figyelemmel kell lenni a környezetvédelmi munkarész során feltárt tényezőkre. </a:t>
            </a:r>
            <a:endParaRPr lang="hu-HU" dirty="0"/>
          </a:p>
        </p:txBody>
      </p:sp>
      <p:sp>
        <p:nvSpPr>
          <p:cNvPr id="3" name="Téglalap 2"/>
          <p:cNvSpPr/>
          <p:nvPr/>
        </p:nvSpPr>
        <p:spPr>
          <a:xfrm>
            <a:off x="961622" y="1930483"/>
            <a:ext cx="10062693" cy="923330"/>
          </a:xfrm>
          <a:prstGeom prst="rect">
            <a:avLst/>
          </a:prstGeom>
          <a:solidFill>
            <a:schemeClr val="accent2">
              <a:lumMod val="40000"/>
              <a:lumOff val="60000"/>
            </a:schemeClr>
          </a:solidFill>
        </p:spPr>
        <p:txBody>
          <a:bodyPr wrap="square">
            <a:spAutoFit/>
          </a:bodyPr>
          <a:lstStyle/>
          <a:p>
            <a:r>
              <a:rPr lang="hu-HU" b="0" i="0" u="none" strike="noStrike" baseline="0" dirty="0" smtClean="0">
                <a:solidFill>
                  <a:srgbClr val="000000"/>
                </a:solidFill>
                <a:latin typeface="Times New Roman" panose="02020603050405020304" pitchFamily="18" charset="0"/>
              </a:rPr>
              <a:t>Gyakorlati példa: Az Excel tábla egyes munkalapjai tényleges gyakorlati példaként, egy baromfitelep bővítésre kerültek kitöltésre. Ezen a gyakorlati példán keresztül kerül bemutatásra az éghajlatváltozás szempontú vizsgálati folyamat. A gyakorlati példákat kiemelve, narancssárga keretben mutatjuk be. </a:t>
            </a:r>
            <a:endParaRPr lang="hu-HU" dirty="0"/>
          </a:p>
        </p:txBody>
      </p:sp>
      <p:sp>
        <p:nvSpPr>
          <p:cNvPr id="4" name="Téglalap 3"/>
          <p:cNvSpPr/>
          <p:nvPr/>
        </p:nvSpPr>
        <p:spPr>
          <a:xfrm>
            <a:off x="446468" y="3475949"/>
            <a:ext cx="11324822" cy="923330"/>
          </a:xfrm>
          <a:prstGeom prst="rect">
            <a:avLst/>
          </a:prstGeom>
        </p:spPr>
        <p:txBody>
          <a:bodyPr wrap="square">
            <a:spAutoFit/>
          </a:bodyPr>
          <a:lstStyle/>
          <a:p>
            <a:r>
              <a:rPr lang="hu-HU" b="0" i="0" u="none" strike="noStrike" baseline="0" dirty="0" smtClean="0">
                <a:solidFill>
                  <a:srgbClr val="000000"/>
                </a:solidFill>
                <a:latin typeface="Times New Roman" panose="02020603050405020304" pitchFamily="18" charset="0"/>
              </a:rPr>
              <a:t>Az előzetes érzékenységvizsgálat során a környezetvédelmi szakértő saját hatáskörében értékeli, hogy az éghajlatváltozás a környezeti hatásvizsgálat alapján feltárt folyamatokra, eszközökre, felhasznált anyagokra, a tevékenységet érintő infrastruktúrára vagy éppen magára az előállított termékre mennyire képes hatással lenni. </a:t>
            </a:r>
            <a:endParaRPr lang="hu-HU" dirty="0"/>
          </a:p>
        </p:txBody>
      </p:sp>
      <p:sp>
        <p:nvSpPr>
          <p:cNvPr id="5" name="Téglalap 4"/>
          <p:cNvSpPr/>
          <p:nvPr/>
        </p:nvSpPr>
        <p:spPr>
          <a:xfrm>
            <a:off x="446468" y="5021415"/>
            <a:ext cx="11324822" cy="1200329"/>
          </a:xfrm>
          <a:prstGeom prst="rect">
            <a:avLst/>
          </a:prstGeom>
        </p:spPr>
        <p:txBody>
          <a:bodyPr wrap="square">
            <a:spAutoFit/>
          </a:bodyPr>
          <a:lstStyle/>
          <a:p>
            <a:r>
              <a:rPr lang="hu-HU" b="0" i="0" u="none" strike="noStrike" baseline="0" dirty="0" smtClean="0">
                <a:solidFill>
                  <a:srgbClr val="000000"/>
                </a:solidFill>
                <a:latin typeface="Times New Roman" panose="02020603050405020304" pitchFamily="18" charset="0"/>
              </a:rPr>
              <a:t>Az előzetes érzékenységvizsgálat során a szakértő feladata, hogy végiggondolja és értékelje, hogy amennyiben az adott </a:t>
            </a:r>
            <a:r>
              <a:rPr lang="hu-HU" b="1" i="0" u="sng" strike="noStrike" baseline="0" dirty="0" smtClean="0">
                <a:solidFill>
                  <a:srgbClr val="000000"/>
                </a:solidFill>
                <a:latin typeface="Times New Roman" panose="02020603050405020304" pitchFamily="18" charset="0"/>
              </a:rPr>
              <a:t>éghajlati paraméterben a klímamodellek alapján becsült változás bekövetkezik</a:t>
            </a:r>
            <a:r>
              <a:rPr lang="hu-HU" b="0" i="0" u="none" strike="noStrike" baseline="0" dirty="0" smtClean="0">
                <a:solidFill>
                  <a:srgbClr val="000000"/>
                </a:solidFill>
                <a:latin typeface="Times New Roman" panose="02020603050405020304" pitchFamily="18" charset="0"/>
              </a:rPr>
              <a:t>, úgy az képes-e - és milyen mértékben - befolyásolni az adott tevékenység során használt infrastruktúra, eszközök és folyamatok működését, beszerzését. </a:t>
            </a:r>
            <a:endParaRPr lang="hu-HU" dirty="0"/>
          </a:p>
        </p:txBody>
      </p:sp>
    </p:spTree>
    <p:extLst>
      <p:ext uri="{BB962C8B-B14F-4D97-AF65-F5344CB8AC3E}">
        <p14:creationId xmlns:p14="http://schemas.microsoft.com/office/powerpoint/2010/main" val="302454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134484" y="954743"/>
            <a:ext cx="12057516" cy="5113122"/>
          </a:xfrm>
          <a:prstGeom prst="rect">
            <a:avLst/>
          </a:prstGeom>
        </p:spPr>
      </p:pic>
    </p:spTree>
    <p:extLst>
      <p:ext uri="{BB962C8B-B14F-4D97-AF65-F5344CB8AC3E}">
        <p14:creationId xmlns:p14="http://schemas.microsoft.com/office/powerpoint/2010/main" val="1994719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671481" y="2715869"/>
            <a:ext cx="7037293" cy="1077218"/>
          </a:xfrm>
          <a:prstGeom prst="rect">
            <a:avLst/>
          </a:prstGeom>
        </p:spPr>
        <p:txBody>
          <a:bodyPr wrap="square">
            <a:spAutoFit/>
          </a:bodyPr>
          <a:lstStyle/>
          <a:p>
            <a:pPr algn="ctr"/>
            <a:r>
              <a:rPr lang="hu-HU" sz="3200" b="1" dirty="0">
                <a:solidFill>
                  <a:srgbClr val="000000"/>
                </a:solidFill>
                <a:latin typeface="Times New Roman" panose="02020603050405020304" pitchFamily="18" charset="0"/>
              </a:rPr>
              <a:t>É</a:t>
            </a:r>
            <a:r>
              <a:rPr lang="hu-HU" sz="3200" b="1" i="0" strike="noStrike" baseline="0" dirty="0" smtClean="0">
                <a:solidFill>
                  <a:srgbClr val="000000"/>
                </a:solidFill>
                <a:latin typeface="Times New Roman" panose="02020603050405020304" pitchFamily="18" charset="0"/>
              </a:rPr>
              <a:t>ghajlati paraméterben a klímamodellek alapján becsült változás</a:t>
            </a:r>
            <a:endParaRPr lang="hu-HU" sz="3200" dirty="0"/>
          </a:p>
        </p:txBody>
      </p:sp>
    </p:spTree>
    <p:extLst>
      <p:ext uri="{BB962C8B-B14F-4D97-AF65-F5344CB8AC3E}">
        <p14:creationId xmlns:p14="http://schemas.microsoft.com/office/powerpoint/2010/main" val="370305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03411" y="751344"/>
            <a:ext cx="11389659" cy="4247317"/>
          </a:xfrm>
          <a:prstGeom prst="rect">
            <a:avLst/>
          </a:prstGeom>
        </p:spPr>
        <p:txBody>
          <a:bodyPr wrap="square">
            <a:spAutoFit/>
          </a:bodyPr>
          <a:lstStyle/>
          <a:p>
            <a:pPr algn="just"/>
            <a:r>
              <a:rPr lang="hu-HU" b="1" i="0" u="none" strike="noStrike" baseline="0" dirty="0" smtClean="0">
                <a:solidFill>
                  <a:srgbClr val="000000"/>
                </a:solidFill>
                <a:latin typeface="Times New Roman" panose="02020603050405020304" pitchFamily="18" charset="0"/>
              </a:rPr>
              <a:t>Átlagos hőmérséklet emelkedése</a:t>
            </a:r>
          </a:p>
          <a:p>
            <a:pPr algn="just"/>
            <a:endParaRPr lang="hu-HU" b="1" dirty="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Az OMSZ éghajlati adatbázisa alapján készült, ellenőrzött, homogenizált adatokon végzett tendencia-elemzések szerint a múlt század eleje óta tapasztalt 1,3°C-os országos mértékű emelkedés meghaladja a globális változás 0,9°C-ra becsült mértékét.</a:t>
            </a:r>
          </a:p>
          <a:p>
            <a:pPr algn="just"/>
            <a:endParaRPr lang="hu-HU" dirty="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Az 1901–2015 időszakban Magyarországon a nyarak melegedtek leginkább, 1,6 </a:t>
            </a:r>
            <a:r>
              <a:rPr lang="hu-HU" b="0" i="0" u="none" strike="noStrike" baseline="0" dirty="0" err="1" smtClean="0">
                <a:solidFill>
                  <a:srgbClr val="000000"/>
                </a:solidFill>
                <a:latin typeface="Times New Roman" panose="02020603050405020304" pitchFamily="18" charset="0"/>
              </a:rPr>
              <a:t>°C-kal</a:t>
            </a:r>
            <a:r>
              <a:rPr lang="hu-HU" b="0" i="0" u="none" strike="noStrike" baseline="0" dirty="0" smtClean="0">
                <a:solidFill>
                  <a:srgbClr val="000000"/>
                </a:solidFill>
                <a:latin typeface="Times New Roman" panose="02020603050405020304" pitchFamily="18" charset="0"/>
              </a:rPr>
              <a:t>. A tavaszok melegedése 1,3°C; legkisebb hőmérsékletnövekedést ősszel jeleznek a sorok (0,9 °C), míg a telek melegedése is jelentős, 1,</a:t>
            </a:r>
            <a:r>
              <a:rPr lang="hu-HU" b="0" i="0" u="none" strike="noStrike" baseline="0" dirty="0" err="1" smtClean="0">
                <a:solidFill>
                  <a:srgbClr val="000000"/>
                </a:solidFill>
                <a:latin typeface="Times New Roman" panose="02020603050405020304" pitchFamily="18" charset="0"/>
              </a:rPr>
              <a:t>1</a:t>
            </a:r>
            <a:r>
              <a:rPr lang="hu-HU" b="0" i="0" u="none" strike="noStrike" baseline="0" dirty="0" smtClean="0">
                <a:solidFill>
                  <a:srgbClr val="000000"/>
                </a:solidFill>
                <a:latin typeface="Times New Roman" panose="02020603050405020304" pitchFamily="18" charset="0"/>
              </a:rPr>
              <a:t> °C. Ahogy globális szinten, úgy Magyarországon is minden kétséget kizáróan növekedni fog az átlaghőmérséklet a jövőben; mégpedig valamennyi évszak esetében statisztikailag szignifikáns módon.</a:t>
            </a:r>
          </a:p>
          <a:p>
            <a:pPr algn="just"/>
            <a:endParaRPr lang="hu-HU" dirty="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Az évszázad közepéig nyáron 1,4-2,6 °C, illetve ősszel 1,6-2,0 </a:t>
            </a:r>
            <a:r>
              <a:rPr lang="hu-HU" b="0" i="0" u="none" strike="noStrike" baseline="0" dirty="0" err="1" smtClean="0">
                <a:solidFill>
                  <a:srgbClr val="000000"/>
                </a:solidFill>
                <a:latin typeface="Times New Roman" panose="02020603050405020304" pitchFamily="18" charset="0"/>
              </a:rPr>
              <a:t>°C-os</a:t>
            </a:r>
            <a:r>
              <a:rPr lang="hu-HU" b="0" i="0" u="none" strike="noStrike" baseline="0" dirty="0" smtClean="0">
                <a:solidFill>
                  <a:srgbClr val="000000"/>
                </a:solidFill>
                <a:latin typeface="Times New Roman" panose="02020603050405020304" pitchFamily="18" charset="0"/>
              </a:rPr>
              <a:t> változásra számíthatunk a referencia-időszakhoz képest. Az évszázad végére a növekedés ősszel megközelítheti, nyáron pedig meg is haladhatja a 4 </a:t>
            </a:r>
            <a:r>
              <a:rPr lang="hu-HU" b="0" i="0" u="none" strike="noStrike" baseline="0" dirty="0" err="1" smtClean="0">
                <a:solidFill>
                  <a:srgbClr val="000000"/>
                </a:solidFill>
                <a:latin typeface="Times New Roman" panose="02020603050405020304" pitchFamily="18" charset="0"/>
              </a:rPr>
              <a:t>°C-ot</a:t>
            </a:r>
            <a:r>
              <a:rPr lang="hu-HU" b="0" i="0" u="none" strike="noStrike" baseline="0" dirty="0" smtClean="0">
                <a:solidFill>
                  <a:srgbClr val="000000"/>
                </a:solidFill>
                <a:latin typeface="Times New Roman" panose="02020603050405020304" pitchFamily="18" charset="0"/>
              </a:rPr>
              <a:t>. A hőmérsékletemelkedés területi eloszlását tekintve a szimulációk egységesek abban, hogy az ország keleti és déli területein kell nagyobb mértékű melegedéssel számolnunk. </a:t>
            </a:r>
            <a:endParaRPr lang="hu-HU" dirty="0"/>
          </a:p>
        </p:txBody>
      </p:sp>
    </p:spTree>
    <p:extLst>
      <p:ext uri="{BB962C8B-B14F-4D97-AF65-F5344CB8AC3E}">
        <p14:creationId xmlns:p14="http://schemas.microsoft.com/office/powerpoint/2010/main" val="66598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06662" y="113212"/>
            <a:ext cx="12085338" cy="6506488"/>
          </a:xfrm>
          <a:prstGeom prst="rect">
            <a:avLst/>
          </a:prstGeom>
        </p:spPr>
      </p:pic>
    </p:spTree>
    <p:extLst>
      <p:ext uri="{BB962C8B-B14F-4D97-AF65-F5344CB8AC3E}">
        <p14:creationId xmlns:p14="http://schemas.microsoft.com/office/powerpoint/2010/main" val="4152486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572457" y="213506"/>
            <a:ext cx="8799451" cy="6522437"/>
          </a:xfrm>
          <a:prstGeom prst="rect">
            <a:avLst/>
          </a:prstGeom>
        </p:spPr>
      </p:pic>
    </p:spTree>
    <p:extLst>
      <p:ext uri="{BB962C8B-B14F-4D97-AF65-F5344CB8AC3E}">
        <p14:creationId xmlns:p14="http://schemas.microsoft.com/office/powerpoint/2010/main" val="3961527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851984" y="99701"/>
            <a:ext cx="8878769" cy="6625465"/>
          </a:xfrm>
          <a:prstGeom prst="rect">
            <a:avLst/>
          </a:prstGeom>
        </p:spPr>
      </p:pic>
    </p:spTree>
    <p:extLst>
      <p:ext uri="{BB962C8B-B14F-4D97-AF65-F5344CB8AC3E}">
        <p14:creationId xmlns:p14="http://schemas.microsoft.com/office/powerpoint/2010/main" val="4252308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39271" y="315597"/>
            <a:ext cx="11259670" cy="1754326"/>
          </a:xfrm>
          <a:prstGeom prst="rect">
            <a:avLst/>
          </a:prstGeom>
        </p:spPr>
        <p:txBody>
          <a:bodyPr wrap="square">
            <a:spAutoFit/>
          </a:bodyPr>
          <a:lstStyle/>
          <a:p>
            <a:r>
              <a:rPr lang="hu-HU" b="1" i="0" u="none" strike="noStrike" baseline="0" dirty="0" smtClean="0">
                <a:solidFill>
                  <a:srgbClr val="000000"/>
                </a:solidFill>
                <a:latin typeface="Times New Roman" panose="02020603050405020304" pitchFamily="18" charset="0"/>
              </a:rPr>
              <a:t>A nyári napok és a hőségnapok számának növekedése</a:t>
            </a:r>
          </a:p>
          <a:p>
            <a:endParaRPr lang="hu-HU" b="1" dirty="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A nyári napok száma a jövőben egyértelműen emelkedni fog. Az országos átlagot tekintve az 1961–1990 időszakot jellemző átlagosan évi 66 napról 2021–2050-re 21-23 nappal, míg az évszázad utolsó évtizedeire 41-54 nappal.</a:t>
            </a:r>
          </a:p>
          <a:p>
            <a:endParaRPr lang="hu-HU" dirty="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 A hőhullámos napok átlagos évi száma pedig 3,6-10 nappal, míg a távolabbi jövőre 14-20 nappal növekszik. </a:t>
            </a:r>
            <a:endParaRPr lang="hu-HU" dirty="0"/>
          </a:p>
        </p:txBody>
      </p:sp>
      <p:pic>
        <p:nvPicPr>
          <p:cNvPr id="5" name="Kép 4"/>
          <p:cNvPicPr>
            <a:picLocks noChangeAspect="1"/>
          </p:cNvPicPr>
          <p:nvPr/>
        </p:nvPicPr>
        <p:blipFill>
          <a:blip r:embed="rId2"/>
          <a:stretch>
            <a:fillRect/>
          </a:stretch>
        </p:blipFill>
        <p:spPr>
          <a:xfrm>
            <a:off x="2406258" y="2069923"/>
            <a:ext cx="7325695" cy="4662564"/>
          </a:xfrm>
          <a:prstGeom prst="rect">
            <a:avLst/>
          </a:prstGeom>
        </p:spPr>
      </p:pic>
    </p:spTree>
    <p:extLst>
      <p:ext uri="{BB962C8B-B14F-4D97-AF65-F5344CB8AC3E}">
        <p14:creationId xmlns:p14="http://schemas.microsoft.com/office/powerpoint/2010/main" val="125030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1000" y="390525"/>
            <a:ext cx="11430000" cy="6076950"/>
          </a:xfrm>
          <a:prstGeom prst="rect">
            <a:avLst/>
          </a:prstGeom>
        </p:spPr>
      </p:pic>
    </p:spTree>
    <p:extLst>
      <p:ext uri="{BB962C8B-B14F-4D97-AF65-F5344CB8AC3E}">
        <p14:creationId xmlns:p14="http://schemas.microsoft.com/office/powerpoint/2010/main" val="2293145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557560" y="423746"/>
            <a:ext cx="11187171" cy="5966213"/>
          </a:xfrm>
          <a:prstGeom prst="rect">
            <a:avLst/>
          </a:prstGeom>
        </p:spPr>
      </p:pic>
    </p:spTree>
    <p:extLst>
      <p:ext uri="{BB962C8B-B14F-4D97-AF65-F5344CB8AC3E}">
        <p14:creationId xmlns:p14="http://schemas.microsoft.com/office/powerpoint/2010/main" val="2153733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3</a:t>
            </a:fld>
            <a:endParaRPr lang="hu-HU"/>
          </a:p>
        </p:txBody>
      </p:sp>
      <p:pic>
        <p:nvPicPr>
          <p:cNvPr id="5" name="Kép 4"/>
          <p:cNvPicPr>
            <a:picLocks noChangeAspect="1"/>
          </p:cNvPicPr>
          <p:nvPr/>
        </p:nvPicPr>
        <p:blipFill rotWithShape="1">
          <a:blip r:embed="rId3"/>
          <a:srcRect l="26016" t="27728" r="20661" b="49425"/>
          <a:stretch/>
        </p:blipFill>
        <p:spPr>
          <a:xfrm>
            <a:off x="273001" y="958030"/>
            <a:ext cx="9815051" cy="2364468"/>
          </a:xfrm>
          <a:prstGeom prst="rect">
            <a:avLst/>
          </a:prstGeom>
        </p:spPr>
      </p:pic>
      <p:pic>
        <p:nvPicPr>
          <p:cNvPr id="3" name="Kép 2"/>
          <p:cNvPicPr>
            <a:picLocks noChangeAspect="1"/>
          </p:cNvPicPr>
          <p:nvPr/>
        </p:nvPicPr>
        <p:blipFill>
          <a:blip r:embed="rId4"/>
          <a:stretch>
            <a:fillRect/>
          </a:stretch>
        </p:blipFill>
        <p:spPr>
          <a:xfrm>
            <a:off x="0" y="3557009"/>
            <a:ext cx="8187470" cy="2286000"/>
          </a:xfrm>
          <a:prstGeom prst="rect">
            <a:avLst/>
          </a:prstGeom>
        </p:spPr>
      </p:pic>
      <p:pic>
        <p:nvPicPr>
          <p:cNvPr id="6" name="Kép 5"/>
          <p:cNvPicPr>
            <a:picLocks noChangeAspect="1"/>
          </p:cNvPicPr>
          <p:nvPr/>
        </p:nvPicPr>
        <p:blipFill>
          <a:blip r:embed="rId5"/>
          <a:stretch>
            <a:fillRect/>
          </a:stretch>
        </p:blipFill>
        <p:spPr>
          <a:xfrm>
            <a:off x="8541970" y="1164348"/>
            <a:ext cx="3447930" cy="4722980"/>
          </a:xfrm>
          <a:prstGeom prst="rect">
            <a:avLst/>
          </a:prstGeom>
          <a:ln>
            <a:solidFill>
              <a:schemeClr val="accent1"/>
            </a:solidFill>
          </a:ln>
        </p:spPr>
      </p:pic>
    </p:spTree>
    <p:extLst>
      <p:ext uri="{BB962C8B-B14F-4D97-AF65-F5344CB8AC3E}">
        <p14:creationId xmlns:p14="http://schemas.microsoft.com/office/powerpoint/2010/main" val="2252824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04800" y="1260920"/>
            <a:ext cx="11703424" cy="1477328"/>
          </a:xfrm>
          <a:prstGeom prst="rect">
            <a:avLst/>
          </a:prstGeom>
        </p:spPr>
        <p:txBody>
          <a:bodyPr wrap="square">
            <a:spAutoFit/>
          </a:bodyPr>
          <a:lstStyle/>
          <a:p>
            <a:r>
              <a:rPr lang="hu-HU" b="1" i="0" u="none" strike="noStrike" baseline="0" dirty="0" smtClean="0">
                <a:solidFill>
                  <a:srgbClr val="000000"/>
                </a:solidFill>
                <a:latin typeface="Times New Roman" panose="02020603050405020304" pitchFamily="18" charset="0"/>
              </a:rPr>
              <a:t>Átlagos napi hő ingás növekedése</a:t>
            </a:r>
          </a:p>
          <a:p>
            <a:endParaRPr lang="hu-HU" b="1" dirty="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A napi maximumhőmérséklet minden évszak és mindkét időszak esetében 0,1-0,3 °C </a:t>
            </a:r>
            <a:r>
              <a:rPr lang="hu-HU" b="0" i="0" u="none" strike="noStrike" baseline="0" dirty="0" err="1" smtClean="0">
                <a:solidFill>
                  <a:srgbClr val="000000"/>
                </a:solidFill>
                <a:latin typeface="Times New Roman" panose="02020603050405020304" pitchFamily="18" charset="0"/>
              </a:rPr>
              <a:t>kal</a:t>
            </a:r>
            <a:r>
              <a:rPr lang="hu-HU" b="0" i="0" u="none" strike="noStrike" baseline="0" dirty="0" smtClean="0">
                <a:solidFill>
                  <a:srgbClr val="000000"/>
                </a:solidFill>
                <a:latin typeface="Times New Roman" panose="02020603050405020304" pitchFamily="18" charset="0"/>
              </a:rPr>
              <a:t> nagyobb mértékben növekszik, mint a minimumhőmérséklet. A század végi nyarak esetében ennél jelentősebb, 0,8 </a:t>
            </a:r>
            <a:r>
              <a:rPr lang="hu-HU" b="0" i="0" u="none" strike="noStrike" baseline="0" dirty="0" err="1" smtClean="0">
                <a:solidFill>
                  <a:srgbClr val="000000"/>
                </a:solidFill>
                <a:latin typeface="Times New Roman" panose="02020603050405020304" pitchFamily="18" charset="0"/>
              </a:rPr>
              <a:t>°C-os</a:t>
            </a:r>
            <a:r>
              <a:rPr lang="hu-HU" b="0" i="0" u="none" strike="noStrike" baseline="0" dirty="0" smtClean="0">
                <a:solidFill>
                  <a:srgbClr val="000000"/>
                </a:solidFill>
                <a:latin typeface="Times New Roman" panose="02020603050405020304" pitchFamily="18" charset="0"/>
              </a:rPr>
              <a:t> változást is várhatunk az átlagos napi </a:t>
            </a:r>
            <a:r>
              <a:rPr lang="hu-HU" b="0" i="0" u="none" strike="noStrike" baseline="0" dirty="0" err="1" smtClean="0">
                <a:solidFill>
                  <a:srgbClr val="000000"/>
                </a:solidFill>
                <a:latin typeface="Times New Roman" panose="02020603050405020304" pitchFamily="18" charset="0"/>
              </a:rPr>
              <a:t>hőingásban</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T</a:t>
            </a:r>
            <a:r>
              <a:rPr lang="hu-HU" sz="1100" b="0" i="0" u="none" strike="noStrike" baseline="30000" dirty="0" err="1" smtClean="0">
                <a:solidFill>
                  <a:srgbClr val="000000"/>
                </a:solidFill>
                <a:latin typeface="Times New Roman" panose="02020603050405020304" pitchFamily="18" charset="0"/>
              </a:rPr>
              <a:t>max</a:t>
            </a:r>
            <a:r>
              <a:rPr lang="hu-HU" sz="1100" b="0" i="0" u="none" strike="noStrike" baseline="30000" dirty="0" smtClean="0">
                <a:solidFill>
                  <a:srgbClr val="000000"/>
                </a:solidFill>
                <a:latin typeface="Times New Roman" panose="02020603050405020304" pitchFamily="18" charset="0"/>
              </a:rPr>
              <a:t> </a:t>
            </a:r>
            <a:r>
              <a:rPr lang="hu-HU" b="0" i="0" u="none" strike="noStrike" baseline="0" dirty="0" smtClean="0">
                <a:solidFill>
                  <a:srgbClr val="000000"/>
                </a:solidFill>
                <a:latin typeface="Times New Roman" panose="02020603050405020304" pitchFamily="18" charset="0"/>
              </a:rPr>
              <a:t>– </a:t>
            </a:r>
            <a:r>
              <a:rPr lang="hu-HU" b="0" i="0" u="none" strike="noStrike" baseline="0" dirty="0" err="1" smtClean="0">
                <a:solidFill>
                  <a:srgbClr val="000000"/>
                </a:solidFill>
                <a:latin typeface="Times New Roman" panose="02020603050405020304" pitchFamily="18" charset="0"/>
              </a:rPr>
              <a:t>T</a:t>
            </a:r>
            <a:r>
              <a:rPr lang="hu-HU" sz="1100" b="0" i="0" u="none" strike="noStrike" baseline="30000" dirty="0" err="1" smtClean="0">
                <a:solidFill>
                  <a:srgbClr val="000000"/>
                </a:solidFill>
                <a:latin typeface="Times New Roman" panose="02020603050405020304" pitchFamily="18" charset="0"/>
              </a:rPr>
              <a:t>min</a:t>
            </a:r>
            <a:r>
              <a:rPr lang="hu-HU" b="0" i="0" u="none" strike="noStrike" baseline="0" dirty="0" smtClean="0">
                <a:solidFill>
                  <a:srgbClr val="000000"/>
                </a:solidFill>
                <a:latin typeface="Times New Roman" panose="02020603050405020304" pitchFamily="18" charset="0"/>
              </a:rPr>
              <a:t>). </a:t>
            </a:r>
            <a:endParaRPr lang="hu-HU" dirty="0"/>
          </a:p>
        </p:txBody>
      </p:sp>
      <p:sp>
        <p:nvSpPr>
          <p:cNvPr id="5" name="Téglalap 4"/>
          <p:cNvSpPr/>
          <p:nvPr/>
        </p:nvSpPr>
        <p:spPr>
          <a:xfrm>
            <a:off x="304800" y="3107248"/>
            <a:ext cx="11703424" cy="2308324"/>
          </a:xfrm>
          <a:prstGeom prst="rect">
            <a:avLst/>
          </a:prstGeom>
        </p:spPr>
        <p:txBody>
          <a:bodyPr wrap="square">
            <a:spAutoFit/>
          </a:bodyPr>
          <a:lstStyle/>
          <a:p>
            <a:pPr algn="just"/>
            <a:r>
              <a:rPr lang="hu-HU" b="1" i="0" u="none" strike="noStrike" baseline="0" dirty="0" smtClean="0">
                <a:solidFill>
                  <a:srgbClr val="000000"/>
                </a:solidFill>
                <a:latin typeface="Times New Roman" panose="02020603050405020304" pitchFamily="18" charset="0"/>
              </a:rPr>
              <a:t>Éves csapadékmennyiség csökkenése, évszakos eloszlásának változása:</a:t>
            </a:r>
          </a:p>
          <a:p>
            <a:pPr algn="just"/>
            <a:endParaRPr lang="hu-HU" b="1" dirty="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Magyarországon a csapadék térben és időben egyaránt változékony éghajlati paraméter. Ebből kifolyólag a csapadék jövőbeli megváltozása nagy bizonytalansággal terhelt, mert a modellek eredményei nemcsak a változás mértékében, de gyakran annak előjelében is eltérnek, ráadásul a változások csak néhány esetben bizonyulnak statisztikailag szignifikánsnak. Ezzel együtt elmondható, hogy a magyarországi átlagos csapadékösszeg nyári csökkenése várható, míg ősszel és télen több csapadék valószínűsíthető, különösen az ország déli területein. A nyári csapadékátlag 2021–2050-re 5-10%-ot, 2071–2100-ra 20%-ot elérő csökkenésében jobbára egységesek a becslések. Ősszel országos átlagban 3- 14%-os növekedés várható. </a:t>
            </a:r>
            <a:endParaRPr lang="hu-HU" dirty="0"/>
          </a:p>
        </p:txBody>
      </p:sp>
    </p:spTree>
    <p:extLst>
      <p:ext uri="{BB962C8B-B14F-4D97-AF65-F5344CB8AC3E}">
        <p14:creationId xmlns:p14="http://schemas.microsoft.com/office/powerpoint/2010/main" val="2803588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680880" y="198429"/>
            <a:ext cx="8875059" cy="6659571"/>
          </a:xfrm>
          <a:prstGeom prst="rect">
            <a:avLst/>
          </a:prstGeom>
        </p:spPr>
      </p:pic>
    </p:spTree>
    <p:extLst>
      <p:ext uri="{BB962C8B-B14F-4D97-AF65-F5344CB8AC3E}">
        <p14:creationId xmlns:p14="http://schemas.microsoft.com/office/powerpoint/2010/main" val="1190449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61365" y="403028"/>
            <a:ext cx="11806517" cy="2031325"/>
          </a:xfrm>
          <a:prstGeom prst="rect">
            <a:avLst/>
          </a:prstGeom>
        </p:spPr>
        <p:txBody>
          <a:bodyPr wrap="square">
            <a:spAutoFit/>
          </a:bodyPr>
          <a:lstStyle/>
          <a:p>
            <a:r>
              <a:rPr lang="hu-HU" b="1" i="0" u="none" strike="noStrike" baseline="0" dirty="0" smtClean="0">
                <a:solidFill>
                  <a:srgbClr val="000000"/>
                </a:solidFill>
                <a:latin typeface="Times New Roman" panose="02020603050405020304" pitchFamily="18" charset="0"/>
              </a:rPr>
              <a:t>Max. száraz időszak hosszának növekedése (leghosszabb időszak, amikor a napi csapadékösszeg &lt; 1 mm, nap):</a:t>
            </a:r>
          </a:p>
          <a:p>
            <a:endParaRPr lang="hu-HU" b="1" dirty="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A leghosszabb egybefüggő száraz időszakok a referencia-időszakban általában ősszel fordultak elő. Az index változása 2021–2050-re éves átlagban nagyon csekély és bizonytalan előjelű, s csak nyáron várható egyértelmű növekedés. Az évszázad végére már tavasszal és ősszel is a száraz időszakok hosszabbodásának irányába mutatnak a modelleredmények. A száraz időszakok nyári hosszabbodása az évszázad közepén még nem, de 2071–2100-ra már szinte az ország egész területén jellemző lesz. Ezzel együtt várható az aszályos időszakok gyakoriságának és hosszának növekedése. </a:t>
            </a:r>
            <a:endParaRPr lang="hu-HU" dirty="0"/>
          </a:p>
        </p:txBody>
      </p:sp>
      <p:pic>
        <p:nvPicPr>
          <p:cNvPr id="5" name="Kép 4"/>
          <p:cNvPicPr>
            <a:picLocks noChangeAspect="1"/>
          </p:cNvPicPr>
          <p:nvPr/>
        </p:nvPicPr>
        <p:blipFill>
          <a:blip r:embed="rId2"/>
          <a:stretch>
            <a:fillRect/>
          </a:stretch>
        </p:blipFill>
        <p:spPr>
          <a:xfrm>
            <a:off x="175983" y="2434353"/>
            <a:ext cx="11777280" cy="4423647"/>
          </a:xfrm>
          <a:prstGeom prst="rect">
            <a:avLst/>
          </a:prstGeom>
        </p:spPr>
      </p:pic>
    </p:spTree>
    <p:extLst>
      <p:ext uri="{BB962C8B-B14F-4D97-AF65-F5344CB8AC3E}">
        <p14:creationId xmlns:p14="http://schemas.microsoft.com/office/powerpoint/2010/main" val="156922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pcsolÃ³dÃ³ k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622"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21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77907" y="364048"/>
            <a:ext cx="11380694" cy="3139321"/>
          </a:xfrm>
          <a:prstGeom prst="rect">
            <a:avLst/>
          </a:prstGeom>
        </p:spPr>
        <p:txBody>
          <a:bodyPr wrap="square">
            <a:spAutoFit/>
          </a:bodyPr>
          <a:lstStyle/>
          <a:p>
            <a:r>
              <a:rPr lang="hu-HU" b="1" i="0" u="none" strike="noStrike" baseline="0" dirty="0" smtClean="0">
                <a:solidFill>
                  <a:srgbClr val="000000"/>
                </a:solidFill>
                <a:latin typeface="Times New Roman" panose="02020603050405020304" pitchFamily="18" charset="0"/>
              </a:rPr>
              <a:t>Hirtelen lezúduló nagy mennyiségű csapadék gyakoriságának és intenzitásának növekedése:</a:t>
            </a:r>
          </a:p>
          <a:p>
            <a:endParaRPr lang="hu-HU" b="1" dirty="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 szélsőséges időjárási események gyakoriságának növekedésével fokozottan kell számítani majd arra, hogy a hirtelen, nagy csapadékhozamú esőzések gyakrabban fordulnak elő, továbbá az intenzitásuk is növekszik. Káros hatásukat befolyásolja a térség domborzata, a környék növényzettel való borítottsága, a vízelvezető rendszerek állapota és áteresztőképessége.</a:t>
            </a:r>
          </a:p>
          <a:p>
            <a:pPr algn="just"/>
            <a:endParaRPr lang="hu-HU" dirty="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Erre az éghajlati paraméterre vonatkozóan nem állnak rendelkezésre országos szinten megbízható klímamodellek. Ez abból is fakad, hogy itt jelentősebbek a mikro klimatikus, térségi hatások. Az éghajlati paraméter értelmezéséhez statisztikai alapú megközelítést javaslunk, a legközelebbi meteorológiai mérőállomás adatai alapján. Az érzékenységelemzés során 10 %-os intenzitás és gyakoriság növekedést vegyünk alapul. </a:t>
            </a:r>
            <a:endParaRPr lang="hu-HU" dirty="0"/>
          </a:p>
        </p:txBody>
      </p:sp>
    </p:spTree>
    <p:extLst>
      <p:ext uri="{BB962C8B-B14F-4D97-AF65-F5344CB8AC3E}">
        <p14:creationId xmlns:p14="http://schemas.microsoft.com/office/powerpoint/2010/main" val="3359297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18247" y="347881"/>
            <a:ext cx="11609294" cy="1754326"/>
          </a:xfrm>
          <a:prstGeom prst="rect">
            <a:avLst/>
          </a:prstGeom>
        </p:spPr>
        <p:txBody>
          <a:bodyPr wrap="square">
            <a:spAutoFit/>
          </a:bodyPr>
          <a:lstStyle/>
          <a:p>
            <a:r>
              <a:rPr lang="hu-HU" b="1" i="0" u="none" strike="noStrike" baseline="0" dirty="0" smtClean="0">
                <a:solidFill>
                  <a:srgbClr val="000000"/>
                </a:solidFill>
                <a:latin typeface="Times New Roman" panose="02020603050405020304" pitchFamily="18" charset="0"/>
              </a:rPr>
              <a:t>Felszíni vizek átlaghőmérsékletének lassú növekedése:</a:t>
            </a:r>
          </a:p>
          <a:p>
            <a:endParaRPr lang="hu-HU" b="1" dirty="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Az átlagos hőmérséklet emelkedéssel, és főként a nyári- és hőségnapok számának várható növekedésével a felszíni vizek átlaghőmérsékletének lassú növekedése is prognosztizálható. Ennek mértéke természetesen a felszíni víztől függ. A hőmérséklet változása lényegesen megváltoztathatja a felszíni víz minőségét. A paraméter akkor releváns a tevékenységre nézve amennyiben az felszíni vízkivételhez, vízhasználathoz kötődik. </a:t>
            </a:r>
            <a:endParaRPr lang="hu-HU" dirty="0"/>
          </a:p>
        </p:txBody>
      </p:sp>
      <p:sp>
        <p:nvSpPr>
          <p:cNvPr id="3" name="Téglalap 2"/>
          <p:cNvSpPr/>
          <p:nvPr/>
        </p:nvSpPr>
        <p:spPr>
          <a:xfrm>
            <a:off x="318246" y="2921658"/>
            <a:ext cx="11515165" cy="3139321"/>
          </a:xfrm>
          <a:prstGeom prst="rect">
            <a:avLst/>
          </a:prstGeom>
        </p:spPr>
        <p:txBody>
          <a:bodyPr wrap="square">
            <a:spAutoFit/>
          </a:bodyPr>
          <a:lstStyle/>
          <a:p>
            <a:pPr algn="just"/>
            <a:r>
              <a:rPr lang="hu-HU" b="1" i="0" u="none" strike="noStrike" baseline="0" dirty="0" smtClean="0">
                <a:solidFill>
                  <a:srgbClr val="000000"/>
                </a:solidFill>
                <a:latin typeface="Times New Roman" panose="02020603050405020304" pitchFamily="18" charset="0"/>
              </a:rPr>
              <a:t>Viharos időjárási események számának és intenzitásának növekedése: </a:t>
            </a:r>
          </a:p>
          <a:p>
            <a:pPr algn="just"/>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Az éghajlatváltozás során várható maximális széllökések növekedése elsősorban épületek külső határoló szerkezeteit érinti, így a homlokzatot és a tetőn lévő szerkezeteket. A tartószerkezeti méretezés mellett a homlokzatokon a szerelt burkolatok és a nyílászárók, árnyékolók tekintetében lehet problémákra számítani, a tetőn pedig elsősorban a tetőfedő elemeknél és a vízszigetelő lemezeknél, illetve a tetősíkból kiálló elemeknél jelentkezhetnek károsodások.</a:t>
            </a:r>
          </a:p>
          <a:p>
            <a:pPr algn="just"/>
            <a:endParaRPr lang="hu-HU" dirty="0">
              <a:solidFill>
                <a:srgbClr val="000000"/>
              </a:solidFill>
              <a:latin typeface="Times New Roman" panose="02020603050405020304" pitchFamily="18" charset="0"/>
            </a:endParaRPr>
          </a:p>
          <a:p>
            <a:pPr algn="just"/>
            <a:r>
              <a:rPr lang="hu-HU" dirty="0" smtClean="0">
                <a:latin typeface="Times New Roman" panose="02020603050405020304" pitchFamily="18" charset="0"/>
                <a:cs typeface="Times New Roman" panose="02020603050405020304" pitchFamily="18" charset="0"/>
              </a:rPr>
              <a:t>A szélsebesség nagyságában a modellek nem prognosztizálnak nagy vagy akár egyértelmű változásokat, különösen éves szinten nem. A szélsebesség aktuális értékét nagymértékben a lokális tényezők határozzák meg. A szélsebesség a </a:t>
            </a:r>
            <a:r>
              <a:rPr lang="hu-HU" dirty="0" err="1" smtClean="0">
                <a:latin typeface="Times New Roman" panose="02020603050405020304" pitchFamily="18" charset="0"/>
                <a:cs typeface="Times New Roman" panose="02020603050405020304" pitchFamily="18" charset="0"/>
              </a:rPr>
              <a:t>makroléptékű</a:t>
            </a:r>
            <a:r>
              <a:rPr lang="hu-HU" dirty="0" smtClean="0">
                <a:latin typeface="Times New Roman" panose="02020603050405020304" pitchFamily="18" charset="0"/>
                <a:cs typeface="Times New Roman" panose="02020603050405020304" pitchFamily="18" charset="0"/>
              </a:rPr>
              <a:t> tényezőkön kívül a domborzattól, a felszínborítottságtól és az adott hely környezetében levő egyéb akadályoktól (épületek, fák, fasorok stb.) függ. Az értékelés során a helyi statisztikai alapú megközelítést javasoljuk.</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369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39271" y="326375"/>
            <a:ext cx="11488270" cy="2031325"/>
          </a:xfrm>
          <a:prstGeom prst="rect">
            <a:avLst/>
          </a:prstGeom>
        </p:spPr>
        <p:txBody>
          <a:bodyPr wrap="square">
            <a:spAutoFit/>
          </a:bodyPr>
          <a:lstStyle/>
          <a:p>
            <a:r>
              <a:rPr lang="hu-HU" b="1" i="0" u="none" strike="noStrike" baseline="0" dirty="0" smtClean="0">
                <a:solidFill>
                  <a:srgbClr val="000000"/>
                </a:solidFill>
                <a:latin typeface="Times New Roman" panose="02020603050405020304" pitchFamily="18" charset="0"/>
              </a:rPr>
              <a:t>Villámárvíz előfordulási gyakoriságának és intenzitásának növekedése:</a:t>
            </a:r>
          </a:p>
          <a:p>
            <a:endParaRPr lang="hu-HU" b="1" dirty="0">
              <a:solidFill>
                <a:srgbClr val="000000"/>
              </a:solidFill>
              <a:latin typeface="Times New Roman" panose="02020603050405020304" pitchFamily="18" charset="0"/>
            </a:endParaRPr>
          </a:p>
          <a:p>
            <a:r>
              <a:rPr lang="hu-HU" b="0" i="0" u="none" strike="noStrike" baseline="0" dirty="0" smtClean="0">
                <a:solidFill>
                  <a:srgbClr val="000000"/>
                </a:solidFill>
                <a:latin typeface="Times New Roman" panose="02020603050405020304" pitchFamily="18" charset="0"/>
              </a:rPr>
              <a:t>A lokálisan jelentkező, hirtelen lezúduló, 30 mm/nap intenzitást meghaladó csapadékesemények következtében bizonyos feltételek fennállása esetén villámárvíz kialakulása lehetséges. A villámárvíz kialakulásának fontos peremfeltétele az extrém hidrometeorológiai okon túl a vízgyűjtő felszínborítottsága, geomorfológiája, vízrajza és talajadottságai. A felszíntani adottságok miatt továbbá kiemelkedő jelentőséggel bír a vízgyűjtőt jellemző lejtőszögek kellően magas volta. A villámárvíz fogalma csak a domb- és hegyvidéken értelmezhető. Sík vidéken nem releváns. </a:t>
            </a:r>
            <a:endParaRPr lang="hu-HU" dirty="0"/>
          </a:p>
        </p:txBody>
      </p:sp>
      <p:sp>
        <p:nvSpPr>
          <p:cNvPr id="3" name="Téglalap 2"/>
          <p:cNvSpPr/>
          <p:nvPr/>
        </p:nvSpPr>
        <p:spPr>
          <a:xfrm>
            <a:off x="439270" y="2729318"/>
            <a:ext cx="6526305" cy="369332"/>
          </a:xfrm>
          <a:prstGeom prst="rect">
            <a:avLst/>
          </a:prstGeom>
        </p:spPr>
        <p:txBody>
          <a:bodyPr wrap="square">
            <a:spAutoFit/>
          </a:bodyPr>
          <a:lstStyle/>
          <a:p>
            <a:r>
              <a:rPr lang="hu-HU" dirty="0" smtClean="0">
                <a:effectLst/>
                <a:latin typeface="Arial" panose="020B0604020202020204" pitchFamily="34" charset="0"/>
                <a:ea typeface="Calibri" panose="020F0502020204030204" pitchFamily="34" charset="0"/>
              </a:rPr>
              <a:t>Országos Katasztrófavédelmi Igazgatóság kockázati térképe</a:t>
            </a:r>
            <a:endParaRPr lang="hu-HU" dirty="0"/>
          </a:p>
        </p:txBody>
      </p:sp>
      <p:pic>
        <p:nvPicPr>
          <p:cNvPr id="4" name="Kép 3"/>
          <p:cNvPicPr/>
          <p:nvPr/>
        </p:nvPicPr>
        <p:blipFill>
          <a:blip r:embed="rId2">
            <a:extLst>
              <a:ext uri="{28A0092B-C50C-407E-A947-70E740481C1C}">
                <a14:useLocalDpi xmlns:a14="http://schemas.microsoft.com/office/drawing/2010/main" val="0"/>
              </a:ext>
            </a:extLst>
          </a:blip>
          <a:srcRect/>
          <a:stretch>
            <a:fillRect/>
          </a:stretch>
        </p:blipFill>
        <p:spPr bwMode="auto">
          <a:xfrm>
            <a:off x="3561080" y="3206227"/>
            <a:ext cx="5502238" cy="3067107"/>
          </a:xfrm>
          <a:prstGeom prst="rect">
            <a:avLst/>
          </a:prstGeom>
          <a:noFill/>
          <a:ln>
            <a:noFill/>
          </a:ln>
        </p:spPr>
      </p:pic>
      <p:pic>
        <p:nvPicPr>
          <p:cNvPr id="5" name="Kép 4"/>
          <p:cNvPicPr>
            <a:picLocks noChangeAspect="1"/>
          </p:cNvPicPr>
          <p:nvPr/>
        </p:nvPicPr>
        <p:blipFill>
          <a:blip r:embed="rId3"/>
          <a:stretch>
            <a:fillRect/>
          </a:stretch>
        </p:blipFill>
        <p:spPr>
          <a:xfrm>
            <a:off x="8942975" y="4416359"/>
            <a:ext cx="1653307" cy="1856975"/>
          </a:xfrm>
          <a:prstGeom prst="rect">
            <a:avLst/>
          </a:prstGeom>
        </p:spPr>
      </p:pic>
    </p:spTree>
    <p:extLst>
      <p:ext uri="{BB962C8B-B14F-4D97-AF65-F5344CB8AC3E}">
        <p14:creationId xmlns:p14="http://schemas.microsoft.com/office/powerpoint/2010/main" val="3608040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012" y="339822"/>
            <a:ext cx="11636188" cy="2031325"/>
          </a:xfrm>
          <a:prstGeom prst="rect">
            <a:avLst/>
          </a:prstGeom>
        </p:spPr>
        <p:txBody>
          <a:bodyPr wrap="square">
            <a:spAutoFit/>
          </a:bodyPr>
          <a:lstStyle/>
          <a:p>
            <a:pPr algn="just"/>
            <a:r>
              <a:rPr lang="hu-HU" b="1" i="0" u="none" strike="noStrike" baseline="0" dirty="0" smtClean="0">
                <a:solidFill>
                  <a:srgbClr val="000000"/>
                </a:solidFill>
                <a:latin typeface="Times New Roman" panose="02020603050405020304" pitchFamily="18" charset="0"/>
              </a:rPr>
              <a:t>Árhullámok gyakoriságának és intenzitásának növekedése:</a:t>
            </a:r>
          </a:p>
          <a:p>
            <a:pPr algn="just"/>
            <a:r>
              <a:rPr lang="hu-HU" b="1" i="0" u="none" strike="noStrike" baseline="0" dirty="0" smtClean="0">
                <a:solidFill>
                  <a:srgbClr val="000000"/>
                </a:solidFill>
                <a:latin typeface="Times New Roman" panose="02020603050405020304" pitchFamily="18" charset="0"/>
              </a:rPr>
              <a:t> </a:t>
            </a:r>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 vízgazdálkodási beavatkozások ellenére a vízjárásban többnyire nemcsak kimutatható az éghajlat területi változatosságának hatása, hanem igazolható annak vizeinkben történő felerősödése. Az átlagos évi lefolyás folyóink többségén csökken, várható az éven belüli átrendeződése, a lefolyás télen nő, nyáron csökken, hosszan tartó alacsony vízállás alakul ki. A síkvidéki folyók olvadásos árvizei korábbra tolódnak, gyakoribbá válnak az esőeredetű árvizek, tetőző vízhozamuk növekedhet, az olvadásos árvizeké a vízgyűjtő fekvésétől függően csökkenhet, vagy növekedhet. </a:t>
            </a:r>
            <a:endParaRPr lang="hu-HU" dirty="0"/>
          </a:p>
        </p:txBody>
      </p:sp>
      <p:sp>
        <p:nvSpPr>
          <p:cNvPr id="3" name="Téglalap 2"/>
          <p:cNvSpPr/>
          <p:nvPr/>
        </p:nvSpPr>
        <p:spPr>
          <a:xfrm>
            <a:off x="251012" y="2781798"/>
            <a:ext cx="11528612" cy="1477328"/>
          </a:xfrm>
          <a:prstGeom prst="rect">
            <a:avLst/>
          </a:prstGeom>
        </p:spPr>
        <p:txBody>
          <a:bodyPr wrap="square">
            <a:spAutoFit/>
          </a:bodyPr>
          <a:lstStyle/>
          <a:p>
            <a:pPr algn="just"/>
            <a:r>
              <a:rPr lang="hu-HU" b="1" i="0" u="none" strike="noStrike" baseline="0" dirty="0" smtClean="0">
                <a:solidFill>
                  <a:srgbClr val="000000"/>
                </a:solidFill>
                <a:latin typeface="Times New Roman" panose="02020603050405020304" pitchFamily="18" charset="0"/>
              </a:rPr>
              <a:t>Belvíz kialakulásának gyakoriságának növekedése </a:t>
            </a:r>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Magyarország síkvidéki területein a morfológiai, agrometeorológiai és </a:t>
            </a:r>
            <a:r>
              <a:rPr lang="hu-HU" b="0" i="0" u="none" strike="noStrike" baseline="0" dirty="0" err="1" smtClean="0">
                <a:solidFill>
                  <a:srgbClr val="000000"/>
                </a:solidFill>
                <a:latin typeface="Times New Roman" panose="02020603050405020304" pitchFamily="18" charset="0"/>
              </a:rPr>
              <a:t>hidro</a:t>
            </a:r>
            <a:r>
              <a:rPr lang="hu-HU" b="0" i="0" u="none" strike="noStrike" baseline="0" dirty="0" smtClean="0">
                <a:solidFill>
                  <a:srgbClr val="000000"/>
                </a:solidFill>
                <a:latin typeface="Times New Roman" panose="02020603050405020304" pitchFamily="18" charset="0"/>
              </a:rPr>
              <a:t>(geo)</a:t>
            </a:r>
            <a:r>
              <a:rPr lang="hu-HU" b="0" i="0" u="none" strike="noStrike" baseline="0" dirty="0" err="1" smtClean="0">
                <a:solidFill>
                  <a:srgbClr val="000000"/>
                </a:solidFill>
                <a:latin typeface="Times New Roman" panose="02020603050405020304" pitchFamily="18" charset="0"/>
              </a:rPr>
              <a:t>lógiai</a:t>
            </a:r>
            <a:r>
              <a:rPr lang="hu-HU" b="0" i="0" u="none" strike="noStrike" baseline="0" dirty="0" smtClean="0">
                <a:solidFill>
                  <a:srgbClr val="000000"/>
                </a:solidFill>
                <a:latin typeface="Times New Roman" panose="02020603050405020304" pitchFamily="18" charset="0"/>
              </a:rPr>
              <a:t>, valamint a talajtani adottságok miatt, természeti jelenségként, véletlenszerű ismétlődéssel rendszeresen kialakulnak egyes időszakokban térszíni elöntések (belvizek). A belvizek alakulása bizonytalan, várhatóan szélsőségessé válik. A belvíz megközelítőleg az ország 45%-át veszélyezteti valamilyen szinten, </a:t>
            </a:r>
            <a:r>
              <a:rPr lang="hu-HU" b="1" i="0" u="sng" strike="noStrike" baseline="0" dirty="0" smtClean="0">
                <a:solidFill>
                  <a:srgbClr val="000000"/>
                </a:solidFill>
                <a:latin typeface="Times New Roman" panose="02020603050405020304" pitchFamily="18" charset="0"/>
              </a:rPr>
              <a:t>kizárólag síkvidéki területeken.</a:t>
            </a:r>
            <a:endParaRPr lang="hu-HU" b="1" u="sng" dirty="0"/>
          </a:p>
        </p:txBody>
      </p:sp>
      <p:sp>
        <p:nvSpPr>
          <p:cNvPr id="4" name="Téglalap 3"/>
          <p:cNvSpPr/>
          <p:nvPr/>
        </p:nvSpPr>
        <p:spPr>
          <a:xfrm>
            <a:off x="2294965" y="4980366"/>
            <a:ext cx="7857564" cy="923330"/>
          </a:xfrm>
          <a:prstGeom prst="rect">
            <a:avLst/>
          </a:prstGeom>
        </p:spPr>
        <p:txBody>
          <a:bodyPr wrap="square">
            <a:spAutoFit/>
          </a:bodyPr>
          <a:lstStyle/>
          <a:p>
            <a:r>
              <a:rPr lang="hu-HU" b="0" i="0" u="none" strike="noStrike" baseline="0" dirty="0" smtClean="0">
                <a:solidFill>
                  <a:srgbClr val="000000"/>
                </a:solidFill>
                <a:latin typeface="Times New Roman" panose="02020603050405020304" pitchFamily="18" charset="0"/>
              </a:rPr>
              <a:t>Árvízi kockázati térképezés és stratégiai kockázatkezelési terv készítésének keretén belül elkészült az </a:t>
            </a:r>
            <a:r>
              <a:rPr lang="hu-HU" b="1" i="0" u="sng" strike="noStrike" baseline="0" dirty="0" smtClean="0">
                <a:solidFill>
                  <a:srgbClr val="000000"/>
                </a:solidFill>
                <a:latin typeface="Times New Roman" panose="02020603050405020304" pitchFamily="18" charset="0"/>
              </a:rPr>
              <a:t>országos komplex belvízi veszélytérkép</a:t>
            </a:r>
            <a:r>
              <a:rPr lang="hu-HU" b="0" i="0" u="none" strike="noStrike" baseline="0" dirty="0" smtClean="0">
                <a:solidFill>
                  <a:srgbClr val="000000"/>
                </a:solidFill>
                <a:latin typeface="Times New Roman" panose="02020603050405020304" pitchFamily="18" charset="0"/>
              </a:rPr>
              <a:t>ezés, mely alkalmas egy-egy terület belvízi veszélyeztetettségének numerikus jellemzésére. </a:t>
            </a:r>
            <a:endParaRPr lang="hu-HU" dirty="0"/>
          </a:p>
        </p:txBody>
      </p:sp>
    </p:spTree>
    <p:extLst>
      <p:ext uri="{BB962C8B-B14F-4D97-AF65-F5344CB8AC3E}">
        <p14:creationId xmlns:p14="http://schemas.microsoft.com/office/powerpoint/2010/main" val="896693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25821" y="376133"/>
            <a:ext cx="11178989" cy="2308324"/>
          </a:xfrm>
          <a:prstGeom prst="rect">
            <a:avLst/>
          </a:prstGeom>
        </p:spPr>
        <p:txBody>
          <a:bodyPr wrap="square">
            <a:spAutoFit/>
          </a:bodyPr>
          <a:lstStyle/>
          <a:p>
            <a:pPr algn="just"/>
            <a:r>
              <a:rPr lang="hu-HU" b="1" i="0" u="none" strike="noStrike" baseline="0" dirty="0" smtClean="0">
                <a:solidFill>
                  <a:srgbClr val="000000"/>
                </a:solidFill>
                <a:latin typeface="Times New Roman" panose="02020603050405020304" pitchFamily="18" charset="0"/>
              </a:rPr>
              <a:t>Felszíni vízkészletek csökkenése</a:t>
            </a:r>
          </a:p>
          <a:p>
            <a:pPr algn="just"/>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 nagy csapadékok mellett számolnunk kell hosszan tartó aszályos időszakokra is. A csapadékhiány a lefolyás csökkenéséhez és tartós hiányához vezethet, aminek következtében csökken a talajok nedvességtartalma, a talajvíz szintje, valamint a folyókban szállított vízmennyiség is. Ráadásul a felmelegedés növelheti a párolgást, ami a vízkészletek további csökkenését fogja eredményezni, ezáltal a hasznosítás szempontjából meghatározó utánpótlás is csökkenő trendet mutat majd. A paraméter akkor releváns a tevékenységre nézve amennyiben az felszíni vízkivételhez, vízhasználathoz kötődik. </a:t>
            </a:r>
            <a:endParaRPr lang="hu-HU" dirty="0"/>
          </a:p>
        </p:txBody>
      </p:sp>
      <p:sp>
        <p:nvSpPr>
          <p:cNvPr id="5" name="Téglalap 4"/>
          <p:cNvSpPr/>
          <p:nvPr/>
        </p:nvSpPr>
        <p:spPr>
          <a:xfrm>
            <a:off x="425821" y="3264199"/>
            <a:ext cx="11178989" cy="2862322"/>
          </a:xfrm>
          <a:prstGeom prst="rect">
            <a:avLst/>
          </a:prstGeom>
        </p:spPr>
        <p:txBody>
          <a:bodyPr wrap="square">
            <a:spAutoFit/>
          </a:bodyPr>
          <a:lstStyle/>
          <a:p>
            <a:pPr algn="just"/>
            <a:r>
              <a:rPr lang="hu-HU" b="1" i="0" u="none" strike="noStrike" baseline="0" dirty="0" smtClean="0">
                <a:solidFill>
                  <a:srgbClr val="000000"/>
                </a:solidFill>
                <a:latin typeface="Times New Roman" panose="02020603050405020304" pitchFamily="18" charset="0"/>
              </a:rPr>
              <a:t>Felszín alatti vízkészletek csökkenése </a:t>
            </a:r>
          </a:p>
          <a:p>
            <a:pPr algn="just"/>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 beszivárgás csökken, mérséklődik a felszín alatti vizek természetes utánpótlása. Ez a negatív hatás rövidebb-hosszabb távon káros kihatással lehet a felszín alatti áramlási rendszerekre is, ami az ivóvízkészleteink mellett a mélyebb elhelyezkedésű ásvány-, gyógyvíz- és hévízkészleteinkre is kihathat. A talajvízszint süllyedése, a talaj romló nedvesség-ellátottsága növeli az aszályhajlamot. </a:t>
            </a:r>
          </a:p>
          <a:p>
            <a:pPr algn="just"/>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Mind az ivóvíz, mind az öntözés területén elsődleges lett a felszín alatti vizek felhasználása, ami a felhasználható vízkészletek csökkenését okozza. Egyes fajlagos vízigények (hűtővíz, növénytermesztés, halastavak) nőnek, továbbá a csökkenő felszín alatti vízkészletekhez hozzájárul a lakosság növekvő csúcsvízfogyasztása is. </a:t>
            </a:r>
            <a:endParaRPr lang="hu-HU" dirty="0"/>
          </a:p>
        </p:txBody>
      </p:sp>
    </p:spTree>
    <p:extLst>
      <p:ext uri="{BB962C8B-B14F-4D97-AF65-F5344CB8AC3E}">
        <p14:creationId xmlns:p14="http://schemas.microsoft.com/office/powerpoint/2010/main" val="2289213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18246" y="456816"/>
            <a:ext cx="11649635" cy="1754326"/>
          </a:xfrm>
          <a:prstGeom prst="rect">
            <a:avLst/>
          </a:prstGeom>
        </p:spPr>
        <p:txBody>
          <a:bodyPr wrap="square">
            <a:spAutoFit/>
          </a:bodyPr>
          <a:lstStyle/>
          <a:p>
            <a:pPr algn="just"/>
            <a:r>
              <a:rPr lang="hu-HU" dirty="0" smtClean="0">
                <a:effectLst/>
                <a:latin typeface="Arial" panose="020B0604020202020204" pitchFamily="34" charset="0"/>
                <a:ea typeface="Calibri" panose="020F0502020204030204" pitchFamily="34" charset="0"/>
              </a:rPr>
              <a:t>A klímaváltozásnak csak ritkán van közvetlen hatása az ivóvízbázisokra. A felszín alatt elhelyezkedő vízbázisok többnyire csak közvetetten érintkeznek a klímaváltozásban szerepet játszó, a felszínen, illetve a felszín felett zajló éghajlati, meteorológiai folyamatokkal, ezért a klímaváltozás a felszín alatti vizek készletváltozásában, illetve a felszín alatti áramlási rendszerek paramétereinek változásában, mint következmény nyilvánul meg. Mindezek kiváltó tényezője a felszínen végbemenő folyamatokban keresendő, melyek a beszivárgás és a megcsapolás (beleértve az </a:t>
            </a:r>
            <a:r>
              <a:rPr lang="hu-HU" dirty="0" err="1" smtClean="0">
                <a:effectLst/>
                <a:latin typeface="Arial" panose="020B0604020202020204" pitchFamily="34" charset="0"/>
                <a:ea typeface="Calibri" panose="020F0502020204030204" pitchFamily="34" charset="0"/>
              </a:rPr>
              <a:t>evapotranspirációt</a:t>
            </a:r>
            <a:r>
              <a:rPr lang="hu-HU" dirty="0" smtClean="0">
                <a:effectLst/>
                <a:latin typeface="Arial" panose="020B0604020202020204" pitchFamily="34" charset="0"/>
                <a:ea typeface="Calibri" panose="020F0502020204030204" pitchFamily="34" charset="0"/>
              </a:rPr>
              <a:t>).</a:t>
            </a:r>
            <a:endParaRPr lang="hu-HU" dirty="0"/>
          </a:p>
        </p:txBody>
      </p:sp>
      <p:pic>
        <p:nvPicPr>
          <p:cNvPr id="5" name="Kép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745366"/>
            <a:ext cx="5109881" cy="2767928"/>
          </a:xfrm>
          <a:prstGeom prst="rect">
            <a:avLst/>
          </a:prstGeom>
          <a:noFill/>
          <a:ln>
            <a:noFill/>
          </a:ln>
        </p:spPr>
      </p:pic>
      <p:pic>
        <p:nvPicPr>
          <p:cNvPr id="6" name="Kép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47" y="2745366"/>
            <a:ext cx="4522694" cy="2767928"/>
          </a:xfrm>
          <a:prstGeom prst="rect">
            <a:avLst/>
          </a:prstGeom>
          <a:noFill/>
          <a:ln>
            <a:noFill/>
          </a:ln>
        </p:spPr>
      </p:pic>
      <p:pic>
        <p:nvPicPr>
          <p:cNvPr id="7" name="Kép 6"/>
          <p:cNvPicPr/>
          <p:nvPr/>
        </p:nvPicPr>
        <p:blipFill>
          <a:blip r:embed="rId4">
            <a:extLst>
              <a:ext uri="{28A0092B-C50C-407E-A947-70E740481C1C}">
                <a14:useLocalDpi xmlns:a14="http://schemas.microsoft.com/office/drawing/2010/main" val="0"/>
              </a:ext>
            </a:extLst>
          </a:blip>
          <a:srcRect/>
          <a:stretch>
            <a:fillRect/>
          </a:stretch>
        </p:blipFill>
        <p:spPr bwMode="auto">
          <a:xfrm>
            <a:off x="4057088" y="4366539"/>
            <a:ext cx="2085975" cy="2078355"/>
          </a:xfrm>
          <a:prstGeom prst="rect">
            <a:avLst/>
          </a:prstGeom>
          <a:noFill/>
          <a:ln>
            <a:noFill/>
          </a:ln>
        </p:spPr>
      </p:pic>
      <p:pic>
        <p:nvPicPr>
          <p:cNvPr id="8" name="Kép 7"/>
          <p:cNvPicPr/>
          <p:nvPr/>
        </p:nvPicPr>
        <p:blipFill>
          <a:blip r:embed="rId5">
            <a:extLst>
              <a:ext uri="{28A0092B-C50C-407E-A947-70E740481C1C}">
                <a14:useLocalDpi xmlns:a14="http://schemas.microsoft.com/office/drawing/2010/main" val="0"/>
              </a:ext>
            </a:extLst>
          </a:blip>
          <a:srcRect/>
          <a:stretch>
            <a:fillRect/>
          </a:stretch>
        </p:blipFill>
        <p:spPr bwMode="auto">
          <a:xfrm>
            <a:off x="10206317" y="4477871"/>
            <a:ext cx="1761563" cy="2181017"/>
          </a:xfrm>
          <a:prstGeom prst="rect">
            <a:avLst/>
          </a:prstGeom>
          <a:noFill/>
          <a:ln>
            <a:noFill/>
          </a:ln>
        </p:spPr>
      </p:pic>
    </p:spTree>
    <p:extLst>
      <p:ext uri="{BB962C8B-B14F-4D97-AF65-F5344CB8AC3E}">
        <p14:creationId xmlns:p14="http://schemas.microsoft.com/office/powerpoint/2010/main" val="269638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4</a:t>
            </a:fld>
            <a:endParaRPr lang="hu-HU"/>
          </a:p>
        </p:txBody>
      </p:sp>
      <p:sp>
        <p:nvSpPr>
          <p:cNvPr id="2" name="Téglalap 1"/>
          <p:cNvSpPr/>
          <p:nvPr/>
        </p:nvSpPr>
        <p:spPr>
          <a:xfrm>
            <a:off x="740024" y="1681038"/>
            <a:ext cx="11306628" cy="2062103"/>
          </a:xfrm>
          <a:prstGeom prst="rect">
            <a:avLst/>
          </a:prstGeom>
        </p:spPr>
        <p:txBody>
          <a:bodyPr wrap="square">
            <a:spAutoFit/>
          </a:bodyPr>
          <a:lstStyle/>
          <a:p>
            <a:r>
              <a:rPr lang="en-US" sz="3200" dirty="0" smtClean="0"/>
              <a:t>The  Guidelines  may  be  usefully  applied  to  any  investment  project</a:t>
            </a:r>
            <a:r>
              <a:rPr lang="hu-HU" sz="3200" dirty="0" smtClean="0"/>
              <a:t> </a:t>
            </a:r>
            <a:r>
              <a:rPr lang="en-US" sz="3200" dirty="0" smtClean="0"/>
              <a:t>with  a  lifetime  of  more  than  about  20  years,  because  it  is  on  these  timescales  that  climate  change  impacts  will  increasingly be felt</a:t>
            </a:r>
            <a:r>
              <a:rPr lang="hu-HU" sz="3200" dirty="0" smtClean="0"/>
              <a:t>.</a:t>
            </a:r>
            <a:endParaRPr lang="hu-HU" sz="3200" dirty="0"/>
          </a:p>
        </p:txBody>
      </p:sp>
      <p:sp>
        <p:nvSpPr>
          <p:cNvPr id="3" name="Szövegdoboz 2"/>
          <p:cNvSpPr txBox="1"/>
          <p:nvPr/>
        </p:nvSpPr>
        <p:spPr>
          <a:xfrm>
            <a:off x="4884772" y="4080249"/>
            <a:ext cx="5689600" cy="646331"/>
          </a:xfrm>
          <a:prstGeom prst="rect">
            <a:avLst/>
          </a:prstGeom>
          <a:noFill/>
        </p:spPr>
        <p:txBody>
          <a:bodyPr wrap="square" rtlCol="0">
            <a:spAutoFit/>
          </a:bodyPr>
          <a:lstStyle/>
          <a:p>
            <a:r>
              <a:rPr lang="hu-HU" sz="3600" b="1" dirty="0" err="1" smtClean="0"/>
              <a:t>Annex</a:t>
            </a:r>
            <a:r>
              <a:rPr lang="hu-HU" sz="3600" b="1" dirty="0" smtClean="0"/>
              <a:t> 1</a:t>
            </a:r>
            <a:endParaRPr lang="hu-HU" sz="3600" b="1" dirty="0"/>
          </a:p>
        </p:txBody>
      </p:sp>
      <p:sp>
        <p:nvSpPr>
          <p:cNvPr id="5" name="Szövegdoboz 4"/>
          <p:cNvSpPr txBox="1"/>
          <p:nvPr/>
        </p:nvSpPr>
        <p:spPr>
          <a:xfrm>
            <a:off x="740024" y="605306"/>
            <a:ext cx="3284113" cy="584775"/>
          </a:xfrm>
          <a:prstGeom prst="rect">
            <a:avLst/>
          </a:prstGeom>
          <a:noFill/>
        </p:spPr>
        <p:txBody>
          <a:bodyPr wrap="square" rtlCol="0">
            <a:spAutoFit/>
          </a:bodyPr>
          <a:lstStyle/>
          <a:p>
            <a:r>
              <a:rPr lang="hu-HU" sz="3200" b="1" dirty="0" smtClean="0"/>
              <a:t>Projekt útmutató</a:t>
            </a:r>
            <a:endParaRPr lang="hu-HU" sz="3200" b="1" dirty="0"/>
          </a:p>
        </p:txBody>
      </p:sp>
    </p:spTree>
    <p:extLst>
      <p:ext uri="{BB962C8B-B14F-4D97-AF65-F5344CB8AC3E}">
        <p14:creationId xmlns:p14="http://schemas.microsoft.com/office/powerpoint/2010/main" val="3665436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91352" y="335793"/>
            <a:ext cx="11622741" cy="2585323"/>
          </a:xfrm>
          <a:prstGeom prst="rect">
            <a:avLst/>
          </a:prstGeom>
        </p:spPr>
        <p:txBody>
          <a:bodyPr wrap="square">
            <a:spAutoFit/>
          </a:bodyPr>
          <a:lstStyle/>
          <a:p>
            <a:pPr algn="just"/>
            <a:r>
              <a:rPr lang="hu-HU" b="1" i="0" u="none" strike="noStrike" baseline="0" dirty="0" smtClean="0">
                <a:solidFill>
                  <a:srgbClr val="000000"/>
                </a:solidFill>
                <a:latin typeface="Times New Roman" panose="02020603050405020304" pitchFamily="18" charset="0"/>
              </a:rPr>
              <a:t>Erdőtüzek gyakoriságának növekedése </a:t>
            </a:r>
          </a:p>
          <a:p>
            <a:pPr algn="just"/>
            <a:endParaRPr lang="hu-HU" b="0" i="0" u="none" strike="noStrike" baseline="0" dirty="0" smtClean="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Az éghajlatváltozás erdőkre gyakorolt hatásaival kapcsolatban említést érdemel, hogy a megváltozó éghajlati paraméterek, mindenekelőtt a napi átlaghőmérséklet emelkedése és a hosszan tartó csapadékhiányos időszakok együtt állása emeli az erdőtüzek kockázatát. Az erdőtüzek jellemzően az év két időszakában, a tavaszi hóolvadás után és a nyári kánikulák idején fordulnak elő. Az éghajlatváltozás következtében a korábbinál forróbb nyarakon nem csupán az erdőtüzek számának, hanem a terjedési sebességének és intenzitásának növekedése várható.</a:t>
            </a:r>
          </a:p>
          <a:p>
            <a:pPr algn="just"/>
            <a:endParaRPr lang="hu-HU" dirty="0">
              <a:solidFill>
                <a:srgbClr val="000000"/>
              </a:solidFill>
              <a:latin typeface="Times New Roman" panose="02020603050405020304" pitchFamily="18" charset="0"/>
            </a:endParaRPr>
          </a:p>
          <a:p>
            <a:pPr algn="just"/>
            <a:r>
              <a:rPr lang="hu-HU" b="0" i="0" u="none" strike="noStrike" baseline="0" dirty="0" smtClean="0">
                <a:solidFill>
                  <a:srgbClr val="000000"/>
                </a:solidFill>
                <a:latin typeface="Times New Roman" panose="02020603050405020304" pitchFamily="18" charset="0"/>
              </a:rPr>
              <a:t>A telepítési hely környezetét, erdősültségét szükséges vizsgálni, hogy releváns-e az adott tényező.</a:t>
            </a:r>
            <a:endParaRPr lang="hu-HU" dirty="0"/>
          </a:p>
        </p:txBody>
      </p:sp>
    </p:spTree>
    <p:extLst>
      <p:ext uri="{BB962C8B-B14F-4D97-AF65-F5344CB8AC3E}">
        <p14:creationId xmlns:p14="http://schemas.microsoft.com/office/powerpoint/2010/main" val="2334666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21434" y="312875"/>
            <a:ext cx="3722942" cy="369332"/>
          </a:xfrm>
          <a:prstGeom prst="rect">
            <a:avLst/>
          </a:prstGeom>
        </p:spPr>
        <p:txBody>
          <a:bodyPr wrap="none">
            <a:spAutoFit/>
          </a:bodyPr>
          <a:lstStyle/>
          <a:p>
            <a:r>
              <a:rPr lang="hu-HU" b="1" i="0" u="none" strike="noStrike" baseline="0" dirty="0" smtClean="0">
                <a:solidFill>
                  <a:srgbClr val="000000"/>
                </a:solidFill>
                <a:latin typeface="Calibri Light" panose="020F0302020204030204" pitchFamily="34" charset="0"/>
              </a:rPr>
              <a:t>Előzetes érzékenységvizsgálat menete </a:t>
            </a:r>
            <a:endParaRPr lang="hu-HU" b="1" dirty="0"/>
          </a:p>
        </p:txBody>
      </p:sp>
      <p:sp>
        <p:nvSpPr>
          <p:cNvPr id="5" name="Téglalap 4"/>
          <p:cNvSpPr/>
          <p:nvPr/>
        </p:nvSpPr>
        <p:spPr>
          <a:xfrm>
            <a:off x="321433" y="1001397"/>
            <a:ext cx="11471637" cy="1200329"/>
          </a:xfrm>
          <a:prstGeom prst="rect">
            <a:avLst/>
          </a:prstGeom>
        </p:spPr>
        <p:txBody>
          <a:bodyPr wrap="square">
            <a:spAutoFit/>
          </a:bodyPr>
          <a:lstStyle/>
          <a:p>
            <a:r>
              <a:rPr lang="hu-HU" b="0" i="0" u="none" strike="noStrike" baseline="0" dirty="0" smtClean="0">
                <a:solidFill>
                  <a:srgbClr val="000000"/>
                </a:solidFill>
                <a:latin typeface="Times New Roman" panose="02020603050405020304" pitchFamily="18" charset="0"/>
              </a:rPr>
              <a:t>A vizsgálat elvégzését a tevékenységgel, beruházással összefüggő egyes tényezők feltárásával és csoportosításával javasolt kezdeni. A tényezőket három csoportra osztottuk, de a tevékenység összetettségétől függően ez bővíthető. Ebben a kérdésben a nemzetközi útmutatók is nagy szabadságot adnak, hiszen nem lehet minden tevékenységet, beruházást ugyanazokra a tényezőkre osztani. </a:t>
            </a:r>
            <a:endParaRPr lang="hu-HU" dirty="0"/>
          </a:p>
        </p:txBody>
      </p:sp>
      <p:pic>
        <p:nvPicPr>
          <p:cNvPr id="7" name="Kép 6"/>
          <p:cNvPicPr>
            <a:picLocks noChangeAspect="1"/>
          </p:cNvPicPr>
          <p:nvPr/>
        </p:nvPicPr>
        <p:blipFill>
          <a:blip r:embed="rId2"/>
          <a:stretch>
            <a:fillRect/>
          </a:stretch>
        </p:blipFill>
        <p:spPr>
          <a:xfrm>
            <a:off x="1487728" y="2520916"/>
            <a:ext cx="8930852" cy="3479707"/>
          </a:xfrm>
          <a:prstGeom prst="rect">
            <a:avLst/>
          </a:prstGeom>
        </p:spPr>
      </p:pic>
    </p:spTree>
    <p:extLst>
      <p:ext uri="{BB962C8B-B14F-4D97-AF65-F5344CB8AC3E}">
        <p14:creationId xmlns:p14="http://schemas.microsoft.com/office/powerpoint/2010/main" val="2937376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002925" y="201705"/>
            <a:ext cx="10144797" cy="6441141"/>
          </a:xfrm>
          <a:prstGeom prst="rect">
            <a:avLst/>
          </a:prstGeom>
        </p:spPr>
      </p:pic>
    </p:spTree>
    <p:extLst>
      <p:ext uri="{BB962C8B-B14F-4D97-AF65-F5344CB8AC3E}">
        <p14:creationId xmlns:p14="http://schemas.microsoft.com/office/powerpoint/2010/main" val="1907455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169985" y="0"/>
            <a:ext cx="4671301" cy="1714500"/>
          </a:xfrm>
          <a:prstGeom prst="rect">
            <a:avLst/>
          </a:prstGeom>
        </p:spPr>
      </p:pic>
      <p:pic>
        <p:nvPicPr>
          <p:cNvPr id="5" name="Kép 4"/>
          <p:cNvPicPr>
            <a:picLocks noChangeAspect="1"/>
          </p:cNvPicPr>
          <p:nvPr/>
        </p:nvPicPr>
        <p:blipFill>
          <a:blip r:embed="rId3"/>
          <a:stretch>
            <a:fillRect/>
          </a:stretch>
        </p:blipFill>
        <p:spPr>
          <a:xfrm>
            <a:off x="4122829" y="1035424"/>
            <a:ext cx="7966803" cy="5647765"/>
          </a:xfrm>
          <a:prstGeom prst="rect">
            <a:avLst/>
          </a:prstGeom>
        </p:spPr>
      </p:pic>
    </p:spTree>
    <p:extLst>
      <p:ext uri="{BB962C8B-B14F-4D97-AF65-F5344CB8AC3E}">
        <p14:creationId xmlns:p14="http://schemas.microsoft.com/office/powerpoint/2010/main" val="311691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5</a:t>
            </a:fld>
            <a:endParaRPr lang="hu-HU"/>
          </a:p>
        </p:txBody>
      </p:sp>
      <p:pic>
        <p:nvPicPr>
          <p:cNvPr id="6" name="Kép 5"/>
          <p:cNvPicPr>
            <a:picLocks noChangeAspect="1"/>
          </p:cNvPicPr>
          <p:nvPr/>
        </p:nvPicPr>
        <p:blipFill>
          <a:blip r:embed="rId2"/>
          <a:stretch>
            <a:fillRect/>
          </a:stretch>
        </p:blipFill>
        <p:spPr>
          <a:xfrm>
            <a:off x="500817" y="203200"/>
            <a:ext cx="10672704" cy="6153150"/>
          </a:xfrm>
          <a:prstGeom prst="rect">
            <a:avLst/>
          </a:prstGeom>
        </p:spPr>
      </p:pic>
    </p:spTree>
    <p:extLst>
      <p:ext uri="{BB962C8B-B14F-4D97-AF65-F5344CB8AC3E}">
        <p14:creationId xmlns:p14="http://schemas.microsoft.com/office/powerpoint/2010/main" val="245563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6</a:t>
            </a:fld>
            <a:endParaRPr lang="hu-HU"/>
          </a:p>
        </p:txBody>
      </p:sp>
      <p:pic>
        <p:nvPicPr>
          <p:cNvPr id="2" name="Kép 1"/>
          <p:cNvPicPr>
            <a:picLocks noChangeAspect="1"/>
          </p:cNvPicPr>
          <p:nvPr/>
        </p:nvPicPr>
        <p:blipFill>
          <a:blip r:embed="rId2"/>
          <a:stretch>
            <a:fillRect/>
          </a:stretch>
        </p:blipFill>
        <p:spPr>
          <a:xfrm>
            <a:off x="120879" y="725714"/>
            <a:ext cx="11700703" cy="4601029"/>
          </a:xfrm>
          <a:prstGeom prst="rect">
            <a:avLst/>
          </a:prstGeom>
        </p:spPr>
      </p:pic>
    </p:spTree>
    <p:extLst>
      <p:ext uri="{BB962C8B-B14F-4D97-AF65-F5344CB8AC3E}">
        <p14:creationId xmlns:p14="http://schemas.microsoft.com/office/powerpoint/2010/main" val="383052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7</a:t>
            </a:fld>
            <a:endParaRPr lang="hu-HU"/>
          </a:p>
        </p:txBody>
      </p:sp>
      <p:pic>
        <p:nvPicPr>
          <p:cNvPr id="2" name="Kép 1"/>
          <p:cNvPicPr>
            <a:picLocks noChangeAspect="1"/>
          </p:cNvPicPr>
          <p:nvPr/>
        </p:nvPicPr>
        <p:blipFill>
          <a:blip r:embed="rId2"/>
          <a:stretch>
            <a:fillRect/>
          </a:stretch>
        </p:blipFill>
        <p:spPr>
          <a:xfrm>
            <a:off x="366179" y="827316"/>
            <a:ext cx="11248878" cy="4843298"/>
          </a:xfrm>
          <a:prstGeom prst="rect">
            <a:avLst/>
          </a:prstGeom>
        </p:spPr>
      </p:pic>
    </p:spTree>
    <p:extLst>
      <p:ext uri="{BB962C8B-B14F-4D97-AF65-F5344CB8AC3E}">
        <p14:creationId xmlns:p14="http://schemas.microsoft.com/office/powerpoint/2010/main" val="392923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8</a:t>
            </a:fld>
            <a:endParaRPr lang="hu-HU"/>
          </a:p>
        </p:txBody>
      </p:sp>
      <p:pic>
        <p:nvPicPr>
          <p:cNvPr id="5" name="Kép 4"/>
          <p:cNvPicPr>
            <a:picLocks noChangeAspect="1"/>
          </p:cNvPicPr>
          <p:nvPr/>
        </p:nvPicPr>
        <p:blipFill>
          <a:blip r:embed="rId2"/>
          <a:stretch>
            <a:fillRect/>
          </a:stretch>
        </p:blipFill>
        <p:spPr>
          <a:xfrm>
            <a:off x="731934" y="246743"/>
            <a:ext cx="10356980" cy="6144325"/>
          </a:xfrm>
          <a:prstGeom prst="rect">
            <a:avLst/>
          </a:prstGeom>
        </p:spPr>
      </p:pic>
    </p:spTree>
    <p:extLst>
      <p:ext uri="{BB962C8B-B14F-4D97-AF65-F5344CB8AC3E}">
        <p14:creationId xmlns:p14="http://schemas.microsoft.com/office/powerpoint/2010/main" val="138335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018A8B0E-16D9-4266-A342-E080DD5BF7D2}" type="slidenum">
              <a:rPr lang="hu-HU" smtClean="0"/>
              <a:t>9</a:t>
            </a:fld>
            <a:endParaRPr lang="hu-HU"/>
          </a:p>
        </p:txBody>
      </p:sp>
      <p:pic>
        <p:nvPicPr>
          <p:cNvPr id="2" name="Kép 1"/>
          <p:cNvPicPr>
            <a:picLocks noChangeAspect="1"/>
          </p:cNvPicPr>
          <p:nvPr/>
        </p:nvPicPr>
        <p:blipFill>
          <a:blip r:embed="rId2"/>
          <a:stretch>
            <a:fillRect/>
          </a:stretch>
        </p:blipFill>
        <p:spPr>
          <a:xfrm>
            <a:off x="609599" y="1900163"/>
            <a:ext cx="11059886" cy="2057365"/>
          </a:xfrm>
          <a:prstGeom prst="rect">
            <a:avLst/>
          </a:prstGeom>
        </p:spPr>
      </p:pic>
    </p:spTree>
    <p:extLst>
      <p:ext uri="{BB962C8B-B14F-4D97-AF65-F5344CB8AC3E}">
        <p14:creationId xmlns:p14="http://schemas.microsoft.com/office/powerpoint/2010/main" val="82372189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2298</Words>
  <Application>Microsoft Office PowerPoint</Application>
  <PresentationFormat>Szélesvásznú</PresentationFormat>
  <Paragraphs>119</Paragraphs>
  <Slides>43</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43</vt:i4>
      </vt:variant>
    </vt:vector>
  </HeadingPairs>
  <TitlesOfParts>
    <vt:vector size="48" baseType="lpstr">
      <vt:lpstr>Arial</vt:lpstr>
      <vt:lpstr>Calibri</vt:lpstr>
      <vt:lpstr>Calibri Light</vt:lpstr>
      <vt:lpstr>Times New Roman</vt:lpstr>
      <vt:lpstr>Office-téma</vt:lpstr>
      <vt:lpstr>A 314/2005. (XII. 25.) kormányrendelet szerinti eljárások keretében elvégzendő klímavédelmi szempontú vizsgálatok.  Hazai és nemzetközi útmutatók, irodalmak, segédanyagok, alapdokumentumok.</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314/2005. (XII. 25.) kormányrendelet szerinti eljárások keretében elvégzendő klímavédelmi szempontú vizsgálatok.  Hazai és nemzetközi útmutatók, irodalmak, segédanyagok, alapdokumentumok.</dc:title>
  <dc:creator>Zsofi</dc:creator>
  <cp:lastModifiedBy>Zsofi</cp:lastModifiedBy>
  <cp:revision>23</cp:revision>
  <dcterms:created xsi:type="dcterms:W3CDTF">2019-03-25T10:19:10Z</dcterms:created>
  <dcterms:modified xsi:type="dcterms:W3CDTF">2019-06-03T14:13:37Z</dcterms:modified>
</cp:coreProperties>
</file>