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270"/>
  </p:normalViewPr>
  <p:slideViewPr>
    <p:cSldViewPr snapToGrid="0">
      <p:cViewPr varScale="1">
        <p:scale>
          <a:sx n="106" d="100"/>
          <a:sy n="106" d="100"/>
        </p:scale>
        <p:origin x="9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3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5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8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6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6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1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5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6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6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E5473D2-DD46-DFAF-84EC-264D6CE58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FD8EE-0F4B-C9CB-5D64-640D02670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3394" y="1585762"/>
            <a:ext cx="3788767" cy="2811737"/>
          </a:xfrm>
        </p:spPr>
        <p:txBody>
          <a:bodyPr>
            <a:normAutofit/>
          </a:bodyPr>
          <a:lstStyle/>
          <a:p>
            <a:pPr algn="l"/>
            <a:r>
              <a:rPr lang="hu-HU" dirty="0"/>
              <a:t>Egy életbevágóan fontos eszköz</a:t>
            </a:r>
            <a:r>
              <a:rPr lang="en-US" dirty="0"/>
              <a:t>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512EF-FE96-F4F5-1ABE-45AE7E5DD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3395" y="4524046"/>
            <a:ext cx="3614857" cy="1319951"/>
          </a:xfrm>
        </p:spPr>
        <p:txBody>
          <a:bodyPr>
            <a:normAutofit/>
          </a:bodyPr>
          <a:lstStyle/>
          <a:p>
            <a:pPr algn="l"/>
            <a:r>
              <a:rPr lang="hu-HU" sz="2000" dirty="0">
                <a:solidFill>
                  <a:srgbClr val="FF0000"/>
                </a:solidFill>
              </a:rPr>
              <a:t>tűz- és robbanásveszélyes közeggel működtetett hűtőkörök javításához</a:t>
            </a:r>
          </a:p>
          <a:p>
            <a:pPr algn="l"/>
            <a:endParaRPr lang="hu-HU" sz="2000" dirty="0">
              <a:solidFill>
                <a:srgbClr val="FF0000"/>
              </a:solidFill>
            </a:endParaRPr>
          </a:p>
          <a:p>
            <a:pPr algn="l"/>
            <a:endParaRPr lang="en-US" sz="1600" dirty="0"/>
          </a:p>
        </p:txBody>
      </p:sp>
      <p:pic>
        <p:nvPicPr>
          <p:cNvPr id="18" name="Picture 17" descr="Neon 3D circle art">
            <a:extLst>
              <a:ext uri="{FF2B5EF4-FFF2-40B4-BE49-F238E27FC236}">
                <a16:creationId xmlns:a16="http://schemas.microsoft.com/office/drawing/2014/main" id="{80CE3DEF-6FE2-B4A4-494C-2E9E3F14F4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808" r="10378"/>
          <a:stretch>
            <a:fillRect/>
          </a:stretch>
        </p:blipFill>
        <p:spPr>
          <a:xfrm>
            <a:off x="2" y="10"/>
            <a:ext cx="736775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4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FC88-6729-59C8-BBBD-4F0473F1F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83" y="385678"/>
            <a:ext cx="10653578" cy="1132258"/>
          </a:xfrm>
        </p:spPr>
        <p:txBody>
          <a:bodyPr/>
          <a:lstStyle/>
          <a:p>
            <a:r>
              <a:rPr lang="hu-HU" dirty="0"/>
              <a:t>Rohamosan terjed a tűz- és robbanásveszélyes hűtőközegek alkalmazása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EADC0-7337-B415-05F5-5FEA93EF5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Ok</a:t>
            </a:r>
            <a:r>
              <a:rPr lang="hu-HU" dirty="0"/>
              <a:t>: szigorú környezetvédelmi szabályozás az EU-ban</a:t>
            </a:r>
            <a:endParaRPr lang="en-US" dirty="0"/>
          </a:p>
          <a:p>
            <a:pPr lvl="1"/>
            <a:r>
              <a:rPr lang="en-US" sz="2000" dirty="0"/>
              <a:t>Prop</a:t>
            </a:r>
            <a:r>
              <a:rPr lang="hu-HU" sz="2000" dirty="0" err="1"/>
              <a:t>án</a:t>
            </a:r>
            <a:r>
              <a:rPr lang="en-US" sz="2000" dirty="0"/>
              <a:t> (R2</a:t>
            </a:r>
            <a:r>
              <a:rPr lang="hu-HU" sz="2000" dirty="0"/>
              <a:t>9</a:t>
            </a:r>
            <a:r>
              <a:rPr lang="en-US" sz="2000" dirty="0"/>
              <a:t>0)</a:t>
            </a:r>
          </a:p>
          <a:p>
            <a:pPr lvl="1"/>
            <a:r>
              <a:rPr lang="en-US" sz="2000" dirty="0"/>
              <a:t>I</a:t>
            </a:r>
            <a:r>
              <a:rPr lang="hu-HU" sz="2000" dirty="0"/>
              <a:t>z</a:t>
            </a:r>
            <a:r>
              <a:rPr lang="en-US" sz="2000" dirty="0" err="1"/>
              <a:t>obut</a:t>
            </a:r>
            <a:r>
              <a:rPr lang="hu-HU" sz="2000" dirty="0" err="1"/>
              <a:t>án</a:t>
            </a:r>
            <a:r>
              <a:rPr lang="en-US" sz="2000" dirty="0"/>
              <a:t> (R600a)</a:t>
            </a:r>
          </a:p>
          <a:p>
            <a:pPr lvl="1"/>
            <a:r>
              <a:rPr lang="en-US" sz="2000" dirty="0"/>
              <a:t>A2L-</a:t>
            </a:r>
            <a:r>
              <a:rPr lang="hu-HU" sz="2000" dirty="0"/>
              <a:t>osztályú, kevésbé tűzveszélyes kemikáliák és keverékeik</a:t>
            </a:r>
            <a:endParaRPr lang="en-US" sz="2000" dirty="0"/>
          </a:p>
          <a:p>
            <a:pPr lvl="1"/>
            <a:endParaRPr lang="en-US" dirty="0"/>
          </a:p>
          <a:p>
            <a:r>
              <a:rPr lang="hu-HU" dirty="0"/>
              <a:t>A szakmát művelőknek</a:t>
            </a:r>
            <a:r>
              <a:rPr lang="en-US" dirty="0"/>
              <a:t> (</a:t>
            </a:r>
            <a:r>
              <a:rPr lang="hu-HU" dirty="0"/>
              <a:t>tervezőknek, kivitelezőknek, üzemben tartóknak)</a:t>
            </a:r>
            <a:r>
              <a:rPr lang="en-US" dirty="0"/>
              <a:t> </a:t>
            </a:r>
            <a:r>
              <a:rPr lang="hu-HU" dirty="0"/>
              <a:t>gondosan be kell tartaniuk a vonatkozó biztoságtechnikai előírásokat</a:t>
            </a:r>
            <a:r>
              <a:rPr lang="en-US" dirty="0"/>
              <a:t> (</a:t>
            </a:r>
            <a:r>
              <a:rPr lang="hu-HU" dirty="0"/>
              <a:t>MSZ </a:t>
            </a:r>
            <a:r>
              <a:rPr lang="en-US" dirty="0"/>
              <a:t>EN 378, ATEX</a:t>
            </a:r>
            <a:r>
              <a:rPr lang="hu-HU" dirty="0"/>
              <a:t> stb.</a:t>
            </a:r>
            <a:r>
              <a:rPr lang="en-US" dirty="0"/>
              <a:t>)</a:t>
            </a:r>
          </a:p>
          <a:p>
            <a:r>
              <a:rPr lang="hu-HU" dirty="0"/>
              <a:t>Ilyenek például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hu-HU" dirty="0"/>
              <a:t>az előírt védőtávolságok betartása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(ii) </a:t>
            </a:r>
            <a:r>
              <a:rPr lang="hu-HU" dirty="0"/>
              <a:t>biztonsági intézkedések a helyiségtérfogat / töltet arányának függvényében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7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9C07-851B-0495-873C-EC895651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módon végezzünk javítási munkákat a veszélyes töltetű hűtőkörökön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7B9A1-CF57-7EBB-B189-A40B78544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Szalagkorláttal kerítsük körül a munkaterületet</a:t>
            </a:r>
          </a:p>
          <a:p>
            <a:r>
              <a:rPr lang="hu-HU" dirty="0"/>
              <a:t>Figyelmeztető </a:t>
            </a:r>
            <a:r>
              <a:rPr lang="hu-HU" dirty="0" err="1"/>
              <a:t>táblá</a:t>
            </a:r>
            <a:r>
              <a:rPr lang="hu-HU" dirty="0"/>
              <a:t>(</a:t>
            </a:r>
            <a:r>
              <a:rPr lang="hu-HU" dirty="0" err="1"/>
              <a:t>ka</a:t>
            </a:r>
            <a:r>
              <a:rPr lang="hu-HU" dirty="0"/>
              <a:t>)t helyezzünk el a kordonon</a:t>
            </a:r>
          </a:p>
          <a:p>
            <a:r>
              <a:rPr lang="hu-HU" dirty="0"/>
              <a:t>Viseljünk antisztatikus munkaruházatot</a:t>
            </a:r>
          </a:p>
          <a:p>
            <a:r>
              <a:rPr lang="hu-HU" dirty="0"/>
              <a:t>Használjunk szikramentes szerszámokat, </a:t>
            </a:r>
            <a:r>
              <a:rPr lang="hu-HU"/>
              <a:t>egyéni szivárgásérzékelőt</a:t>
            </a:r>
            <a:endParaRPr lang="hu-HU" dirty="0"/>
          </a:p>
          <a:p>
            <a:r>
              <a:rPr lang="hu-HU" dirty="0"/>
              <a:t>Gondosan távolítsuk el a hűtőkörből és a gép környezetéből a tűz- és robbanásveszélyes közeget:</a:t>
            </a:r>
          </a:p>
          <a:p>
            <a:pPr marL="228600" lvl="1" indent="0">
              <a:buNone/>
            </a:pPr>
            <a:r>
              <a:rPr lang="hu-HU" dirty="0"/>
              <a:t>I.	lefejtéssel (RB-s lefejtő készülék használatával)</a:t>
            </a:r>
          </a:p>
          <a:p>
            <a:pPr marL="228600" lvl="1" indent="0">
              <a:buNone/>
            </a:pPr>
            <a:r>
              <a:rPr lang="hu-HU" dirty="0"/>
              <a:t>II.	nitrogén-átöblítéssel</a:t>
            </a:r>
          </a:p>
          <a:p>
            <a:pPr marL="228600" lvl="1" indent="0">
              <a:buNone/>
            </a:pPr>
            <a:r>
              <a:rPr lang="hu-HU" dirty="0"/>
              <a:t>III.	</a:t>
            </a:r>
            <a:r>
              <a:rPr lang="hu-HU" dirty="0" err="1"/>
              <a:t>vákuumolással</a:t>
            </a:r>
            <a:r>
              <a:rPr lang="hu-HU" dirty="0"/>
              <a:t> (RB!!!)</a:t>
            </a:r>
          </a:p>
          <a:p>
            <a:pPr marL="228600" lvl="1" indent="0">
              <a:buNone/>
            </a:pPr>
            <a:r>
              <a:rPr lang="hu-HU" dirty="0"/>
              <a:t>IV.	a munkaterület folyamatos átszellőztetésével (RB!!! – elszívás esetén)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2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1BFD-212B-55A1-6501-C1AA4CAF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42" y="583830"/>
            <a:ext cx="10653578" cy="1132258"/>
          </a:xfrm>
        </p:spPr>
        <p:txBody>
          <a:bodyPr>
            <a:normAutofit/>
          </a:bodyPr>
          <a:lstStyle/>
          <a:p>
            <a:r>
              <a:rPr lang="hu-HU" dirty="0"/>
              <a:t>„Gondos” óvintézkedések ellenére, lássuk, mi történt egy vendéglátóipari egységben:</a:t>
            </a:r>
            <a:endParaRPr lang="en-US" dirty="0"/>
          </a:p>
        </p:txBody>
      </p:sp>
      <p:pic>
        <p:nvPicPr>
          <p:cNvPr id="6" name="20250703_152604">
            <a:hlinkClick r:id="" action="ppaction://media"/>
            <a:extLst>
              <a:ext uri="{FF2B5EF4-FFF2-40B4-BE49-F238E27FC236}">
                <a16:creationId xmlns:a16="http://schemas.microsoft.com/office/drawing/2014/main" id="{8B62C2CB-5403-E0AA-814B-F752D745FF4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3725" y="1716088"/>
            <a:ext cx="8151813" cy="4592637"/>
          </a:xfrm>
        </p:spPr>
      </p:pic>
    </p:spTree>
    <p:extLst>
      <p:ext uri="{BB962C8B-B14F-4D97-AF65-F5344CB8AC3E}">
        <p14:creationId xmlns:p14="http://schemas.microsoft.com/office/powerpoint/2010/main" val="254481360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D2EA-A15B-707B-5928-27F1A64E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baleset körülményei, műszaki adatok /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B9870-B97A-73F1-AFB7-69D088DFA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0070C0"/>
                </a:solidFill>
              </a:rPr>
              <a:t>HELYSZÍN &amp; RÖVID LEÍRÁS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dirty="0"/>
              <a:t>Egy meghibásodott fagylalt hűtve-tárolót javított a videón látható, nagy tapasztalattal rendelkező hűtős kolléga, egy szálloda bárhelyiségében.</a:t>
            </a:r>
          </a:p>
          <a:p>
            <a:pPr marL="0" indent="0">
              <a:buNone/>
            </a:pPr>
            <a:r>
              <a:rPr lang="hu-HU" dirty="0"/>
              <a:t>A kompresszort már kicserélte, azonban a hűtőláda alján található elpárologtató hőcserélőbe egy töltő-ürítő szelepet akart beépíteni, a szeparált nyomáspróba feltételeinek megteremtése érdekében. </a:t>
            </a:r>
          </a:p>
          <a:p>
            <a:pPr marL="0" indent="0">
              <a:buNone/>
            </a:pPr>
            <a:r>
              <a:rPr lang="hu-HU" dirty="0"/>
              <a:t>A baleset akkor következett be, amikor a forrasztó pisztoly nyílt lángját a tároló belső légterébe juttatta.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D2EA-A15B-707B-5928-27F1A64E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baleset körülményei, műszaki adatok /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B9870-B97A-73F1-AFB7-69D088DFA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/>
          </a:p>
          <a:p>
            <a:r>
              <a:rPr lang="hu-HU" dirty="0">
                <a:solidFill>
                  <a:srgbClr val="0070C0"/>
                </a:solidFill>
              </a:rPr>
              <a:t>HŰTŐKÖZEG FAJTÁJA &amp; MENNYISÉGE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b="1" dirty="0"/>
              <a:t>R290</a:t>
            </a:r>
            <a:r>
              <a:rPr lang="hu-HU" dirty="0"/>
              <a:t> (propán) / 150 g</a:t>
            </a:r>
            <a:endParaRPr lang="en-US" dirty="0"/>
          </a:p>
          <a:p>
            <a:pPr marL="0" indent="0">
              <a:buNone/>
            </a:pPr>
            <a:r>
              <a:rPr lang="hu-HU" dirty="0"/>
              <a:t> </a:t>
            </a:r>
            <a:endParaRPr lang="en-US" dirty="0"/>
          </a:p>
          <a:p>
            <a:r>
              <a:rPr lang="hu-HU" dirty="0">
                <a:solidFill>
                  <a:srgbClr val="0070C0"/>
                </a:solidFill>
              </a:rPr>
              <a:t>KONCENTRÁCIÓ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dirty="0"/>
              <a:t>A terem teljes térfogatát figyelembe véve, a teljes töltet (150 g propán, térfogata kb. 80 liter) kiszivárgása esetén is jóval az alsó robbanási határérték (ARH = 2,1 %) alatt lenne a koncentráció. A hűtőláda térfogata viszont jóval kisebb (200 – 300 liter), tehát abban könnyen létrejöhet robbanóképes elegy (FRH = 9,5 %).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9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D2EA-A15B-707B-5928-27F1A64E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baleset körülményei, műszaki adatok /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B9870-B97A-73F1-AFB7-69D088DFA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hu-HU" dirty="0">
                <a:solidFill>
                  <a:srgbClr val="0070C0"/>
                </a:solidFill>
              </a:rPr>
              <a:t>A TŰZESET OKA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dirty="0"/>
              <a:t>A kiszivárgott propán bent maradt a hűtőláda aljában, mivel az R290 sűrűsége másfélszerese a levegő sűrűségének. A nyílt láng hatására a veszélyes hűtőközeg belobbant.</a:t>
            </a:r>
          </a:p>
          <a:p>
            <a:pPr marL="0" indent="0">
              <a:buNone/>
            </a:pPr>
            <a:r>
              <a:rPr lang="hu-HU" sz="4000" b="1" dirty="0">
                <a:solidFill>
                  <a:srgbClr val="FF0000"/>
                </a:solidFill>
              </a:rPr>
              <a:t>A dolgozó elmulasztotta a munkaterület átszellőztetését.</a:t>
            </a:r>
            <a:endParaRPr lang="en-US" sz="4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0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D2EA-A15B-707B-5928-27F1A64E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tehetünk a hasonló balesetek megelőzése érdekében?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B9870-B97A-73F1-AFB7-69D088DFA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/>
          </a:p>
          <a:p>
            <a:r>
              <a:rPr lang="hu-HU" dirty="0"/>
              <a:t>Konferenciáinkon, szakmai továbbképzéseinken különös hangsúlyt helyezünk az új, alternatív és egyben veszélyes hűtési technológiák (hűtőközegek: széndioxid, ammónia, szénhidrogének) biztoságtechnikai követelményeinek ismertetésére.</a:t>
            </a:r>
          </a:p>
          <a:p>
            <a:r>
              <a:rPr lang="hu-HU" dirty="0"/>
              <a:t>A gyakorlatban közvetlenül is hasznosítható lépéseket is tettünk: kifejlesztettünk egy robbanásbiztos szervizventilátort, amellyel javításoknál biztonságosan el lehet távolítani a tűz- és robbanásveszélyes hűtőközeget a munkavégzés környezetéből és folyamatos átszellőztetést is képes biztosítani a munkavégzés idejére.</a:t>
            </a:r>
          </a:p>
          <a:p>
            <a:r>
              <a:rPr lang="hu-HU" dirty="0"/>
              <a:t>Szakmai továbbképzésünk záró szakaszában erről a fejlesztésről részletesebben is hallhatnak.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D2EA-A15B-707B-5928-27F1A64E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B9870-B97A-73F1-AFB7-69D088DFA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4800" dirty="0">
                <a:solidFill>
                  <a:srgbClr val="0070C0"/>
                </a:solidFill>
              </a:rPr>
              <a:t>KÖSZÖNÖM A MEGTISZTELŐ FIGYELMET!</a:t>
            </a:r>
          </a:p>
        </p:txBody>
      </p:sp>
    </p:spTree>
    <p:extLst>
      <p:ext uri="{BB962C8B-B14F-4D97-AF65-F5344CB8AC3E}">
        <p14:creationId xmlns:p14="http://schemas.microsoft.com/office/powerpoint/2010/main" val="136809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490</Words>
  <Application>Microsoft Office PowerPoint</Application>
  <PresentationFormat>Szélesvásznú</PresentationFormat>
  <Paragraphs>49</Paragraphs>
  <Slides>9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Neue Haas Grotesk Text Pro</vt:lpstr>
      <vt:lpstr>VanillaVTI</vt:lpstr>
      <vt:lpstr>Egy életbevágóan fontos eszköz  </vt:lpstr>
      <vt:lpstr>Rohamosan terjed a tűz- és robbanásveszélyes hűtőközegek alkalmazása</vt:lpstr>
      <vt:lpstr>Mi módon végezzünk javítási munkákat a veszélyes töltetű hűtőkörökön?</vt:lpstr>
      <vt:lpstr>„Gondos” óvintézkedések ellenére, lássuk, mi történt egy vendéglátóipari egységben:</vt:lpstr>
      <vt:lpstr>A baleset körülményei, műszaki adatok / 1</vt:lpstr>
      <vt:lpstr>A baleset körülményei, műszaki adatok / 2</vt:lpstr>
      <vt:lpstr>A baleset körülményei, műszaki adatok / 3</vt:lpstr>
      <vt:lpstr>Mit tehetünk a hasonló balesetek megelőzése érdekében?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Vital service-instrument for the</dc:title>
  <dc:creator>Norbert Szívós</dc:creator>
  <cp:lastModifiedBy>Nándi</cp:lastModifiedBy>
  <cp:revision>19</cp:revision>
  <dcterms:created xsi:type="dcterms:W3CDTF">2025-11-01T13:43:51Z</dcterms:created>
  <dcterms:modified xsi:type="dcterms:W3CDTF">2026-01-24T22:02:00Z</dcterms:modified>
</cp:coreProperties>
</file>