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4" r:id="rId3"/>
    <p:sldId id="457" r:id="rId4"/>
    <p:sldId id="458" r:id="rId5"/>
    <p:sldId id="455" r:id="rId6"/>
    <p:sldId id="460" r:id="rId7"/>
    <p:sldId id="461" r:id="rId8"/>
    <p:sldId id="462" r:id="rId9"/>
    <p:sldId id="464" r:id="rId10"/>
    <p:sldId id="463" r:id="rId11"/>
    <p:sldId id="465" r:id="rId12"/>
    <p:sldId id="466" r:id="rId13"/>
    <p:sldId id="467" r:id="rId14"/>
    <p:sldId id="384" r:id="rId15"/>
    <p:sldId id="353" r:id="rId16"/>
    <p:sldId id="350" r:id="rId17"/>
    <p:sldId id="351" r:id="rId18"/>
    <p:sldId id="260" r:id="rId19"/>
    <p:sldId id="263" r:id="rId20"/>
    <p:sldId id="259" r:id="rId21"/>
    <p:sldId id="261" r:id="rId22"/>
    <p:sldId id="262" r:id="rId23"/>
    <p:sldId id="468" r:id="rId24"/>
    <p:sldId id="469" r:id="rId25"/>
    <p:sldId id="456" r:id="rId26"/>
    <p:sldId id="471" r:id="rId2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7:38:28.7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24575,'-2'147'0,"5"162"0,2-275 0,1 0 0,2 0 0,19 54 0,-10-46 0,39 73 0,-13-31 0,-13-27 0,3-1 0,47 61 0,-56-83 0,-8-9 0,23 50 0,-28-51 0,1 0 0,29 41 0,50 72 0,-64-93 0,56 71 0,-72-105 0,0 0 0,1 0 0,0-1 0,1-1 0,0 0 0,0 0 0,19 6 0,21 14 0,-41-22 0,0-2 0,0 1 0,0-1 0,1-1 0,-1 0 0,1-1 0,0-1 0,13 1 0,30 5 0,234 62 0,-280-67 0,93 21 0,2-4 0,172 8 0,-250-27 0,0-1 0,0-1 0,-1-1 0,1-2 0,-1 0 0,0-2 0,0-1 0,45-21 0,-23 8 0,0-3 0,-1-2 0,56-41 0,-35 23 0,-44 30 0,-1-1 0,-1-1 0,32-29 0,-18 8 0,-3-2 0,50-75 0,39-99 0,39-184 0,-115 247 0,-31 95 0,2 0 0,46-98 0,45-66 0,-68 108-1365,-27 83-5461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1A559-EBC6-4DF6-AABD-4C513C51259C}" type="datetimeFigureOut">
              <a:rPr lang="hu-HU" smtClean="0"/>
              <a:t>2026. 03. 18.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0A5D7-C90C-4EAB-B9E0-BF1412DC8D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3661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iakép helye 1">
            <a:extLst>
              <a:ext uri="{FF2B5EF4-FFF2-40B4-BE49-F238E27FC236}">
                <a16:creationId xmlns:a16="http://schemas.microsoft.com/office/drawing/2014/main" id="{67ECC523-183C-F4F7-D2EE-761AEDE33F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Jegyzetek helye 2">
            <a:extLst>
              <a:ext uri="{FF2B5EF4-FFF2-40B4-BE49-F238E27FC236}">
                <a16:creationId xmlns:a16="http://schemas.microsoft.com/office/drawing/2014/main" id="{2E43BBB7-E941-C9D9-CFBB-ABC3E3A61C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hu-HU" b="1"/>
              <a:t>                                               R32  Diflor Metán  ARH 12,7 %  LFL 0,307 kg/m3,                FRH 33,4 % </a:t>
            </a:r>
            <a:endParaRPr lang="hu-HU" altLang="hu-HU" b="1"/>
          </a:p>
        </p:txBody>
      </p:sp>
      <p:sp>
        <p:nvSpPr>
          <p:cNvPr id="29700" name="Dia számának helye 3">
            <a:extLst>
              <a:ext uri="{FF2B5EF4-FFF2-40B4-BE49-F238E27FC236}">
                <a16:creationId xmlns:a16="http://schemas.microsoft.com/office/drawing/2014/main" id="{3325E7A9-537A-4660-9A5C-B68541525D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fld id="{42F80C27-1856-48D7-932C-988D5765E27A}" type="slidenum">
              <a:rPr lang="hu-HU" altLang="hu-HU" smtClean="0"/>
              <a:pPr/>
              <a:t>5</a:t>
            </a:fld>
            <a:endParaRPr lang="hu-HU" alt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6FF3D4-E072-5E42-1388-F45680AF91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3307098-6F7D-14EE-9347-2328489ED4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7CA489F-F52F-2142-23E3-5BA6EA3A7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8B57-1FE6-414D-BB6E-BD641302DEA1}" type="datetimeFigureOut">
              <a:rPr lang="hu-HU" smtClean="0"/>
              <a:t>2026. 03. 18.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A38BFEC-9DBE-0333-4229-AFCAE1F52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C1ECE30-142B-961F-E76E-8ED9CFFAF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A309-1CE7-4F7D-8B46-530473F150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449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E1C96D6-0DFC-559E-934F-0F093B77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B6EB0D40-9376-411C-B98C-7B3DA4FD2E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FF8A35B-3828-2FA1-38D9-2A466007F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8B57-1FE6-414D-BB6E-BD641302DEA1}" type="datetimeFigureOut">
              <a:rPr lang="hu-HU" smtClean="0"/>
              <a:t>2026. 03. 18.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7169B3B-5D57-A6DE-7321-ED3F173C2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3552D87-8AB3-DC23-BDB1-F1ACEAA7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A309-1CE7-4F7D-8B46-530473F150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29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15691C45-B156-3C14-20BE-30450E9427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690E8EF-6332-5657-3E43-25EA079863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3AE1BA3-C97A-9ECD-C18C-56819350A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8B57-1FE6-414D-BB6E-BD641302DEA1}" type="datetimeFigureOut">
              <a:rPr lang="hu-HU" smtClean="0"/>
              <a:t>2026. 03. 18.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8FD4956-6ED5-E7E0-3B4C-BB4F362B6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CF452DD-F17F-AF41-1AA2-7F62D7A69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A309-1CE7-4F7D-8B46-530473F150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833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945E11-C17B-4A08-1363-D6D947F91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42EE98C-1BA4-824E-5FEE-54A6BA17A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91CB724-ECB6-E06E-C54A-9EB52D26D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8B57-1FE6-414D-BB6E-BD641302DEA1}" type="datetimeFigureOut">
              <a:rPr lang="hu-HU" smtClean="0"/>
              <a:t>2026. 03. 18.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6D1B243-6BA5-168C-BC8E-2226C82C5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8433E0E-82A0-0E37-FADA-A84EC5D85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A309-1CE7-4F7D-8B46-530473F150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8228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83F5DA4-33C6-FCD5-F184-FE9154100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8AD5C25-5D05-8806-A584-2F990E10F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05094F0-7F04-5C1B-9FBE-EBAF24FE7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8B57-1FE6-414D-BB6E-BD641302DEA1}" type="datetimeFigureOut">
              <a:rPr lang="hu-HU" smtClean="0"/>
              <a:t>2026. 03. 18.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605774B-058C-1713-2A99-8ED04BF8F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EB9A26F-3EEE-10CB-DFAB-2F456B142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A309-1CE7-4F7D-8B46-530473F150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411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2E28457-7111-F7D4-30A1-81ED86EB8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C7E15B3-4F82-0FE8-6BC2-BF34CB0F9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CBBF899-7CE9-395B-39B3-6408A071D1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392D8C9-4D35-69A3-8779-F3AA54D3C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8B57-1FE6-414D-BB6E-BD641302DEA1}" type="datetimeFigureOut">
              <a:rPr lang="hu-HU" smtClean="0"/>
              <a:t>2026. 03. 18.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0AB5FF8-522A-EF61-1C74-96AE72ABA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62E532B-30BF-6394-6787-BB9D86743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A309-1CE7-4F7D-8B46-530473F150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341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0C51FB1-D5C3-132D-B8D2-B9176B295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DDCAFA9-AD3D-EAE0-4520-79327A47C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E19F100-0AAB-699E-5EF5-3F5F6A23D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3FA2BEAC-98E1-2495-21E3-4E345A2D45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A223BE5F-E1FA-02D5-6312-E8252CAC95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FBBE8481-670A-EE67-08F1-0EA079246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8B57-1FE6-414D-BB6E-BD641302DEA1}" type="datetimeFigureOut">
              <a:rPr lang="hu-HU" smtClean="0"/>
              <a:t>2026. 03. 18.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42847922-0157-962E-190E-859B4DEB4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9FBB5076-CDB5-506C-DC9B-2AF7F829B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A309-1CE7-4F7D-8B46-530473F150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6329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BFAED17-FCE7-4B1B-224D-5B36EF1CD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034F3CBE-79E3-4AC4-603A-046B55B4B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8B57-1FE6-414D-BB6E-BD641302DEA1}" type="datetimeFigureOut">
              <a:rPr lang="hu-HU" smtClean="0"/>
              <a:t>2026. 03. 18.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5C68B95-81C4-F748-6716-D8458A96B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6A58B19-C3B3-7C3E-6A09-34F15F6EA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A309-1CE7-4F7D-8B46-530473F150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831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66901EB4-93FD-2FB5-F7C7-2AA670B85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8B57-1FE6-414D-BB6E-BD641302DEA1}" type="datetimeFigureOut">
              <a:rPr lang="hu-HU" smtClean="0"/>
              <a:t>2026. 03. 18.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56BEBE00-080F-EF50-3801-8AA223AA4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DB0BD77-96F8-DD2F-E81D-9FE5CAE24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A309-1CE7-4F7D-8B46-530473F150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7303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A83EEEF-350D-5C6B-F14D-DC472D198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68B58CC-54B0-E0B9-1C42-E2AB39A65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249F570-01EC-C385-8D3E-8DFFD9192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9BACC24-23FD-240A-C754-74DF90B54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8B57-1FE6-414D-BB6E-BD641302DEA1}" type="datetimeFigureOut">
              <a:rPr lang="hu-HU" smtClean="0"/>
              <a:t>2026. 03. 18.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BB76986-FA77-A110-1927-BAA4A4274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6DC1AED-0196-C9C7-A8FF-7577B49A4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A309-1CE7-4F7D-8B46-530473F150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8329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9ABA013-ADD1-14D9-7914-DEDA66790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2A520D59-476A-59D2-AFE1-12BA20717F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D122425-8DD0-CB89-5691-C15876C73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C2B48B2-D92B-5535-D3C2-56C53531E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8B57-1FE6-414D-BB6E-BD641302DEA1}" type="datetimeFigureOut">
              <a:rPr lang="hu-HU" smtClean="0"/>
              <a:t>2026. 03. 18.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2DFE590-4CBF-BABE-E30F-B483322CE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C410819-3F4C-3E0B-C672-3D71097C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A309-1CE7-4F7D-8B46-530473F150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1376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9D2151D-26B3-4F7D-9032-807396A4E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B4F6689-C945-0838-4333-3BFE80D7C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F6F5C80-C4BC-AEF9-C8B0-DC36142AD6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B8B57-1FE6-414D-BB6E-BD641302DEA1}" type="datetimeFigureOut">
              <a:rPr lang="hu-HU" smtClean="0"/>
              <a:t>2026. 03. 18.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EB9D45C-9EC9-1ED3-9FE2-93AE09ECA2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63CCB15-25C1-D7D0-F65B-DF538929B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0A309-1CE7-4F7D-8B46-530473F150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376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orvathz.klima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package" Target="../embeddings/Microsoft_Word_Document2.docx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package" Target="../embeddings/Microsoft_Word_Document3.doc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BB01A43-B4DB-6056-1C59-9DE294CA51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0230"/>
            <a:ext cx="9144000" cy="1643414"/>
          </a:xfrm>
        </p:spPr>
        <p:txBody>
          <a:bodyPr>
            <a:normAutofit/>
          </a:bodyPr>
          <a:lstStyle/>
          <a:p>
            <a:r>
              <a:rPr lang="en-GB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Szervíz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ventilátor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tűz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robbanásveszélyes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hűtőközeg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elszívásra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3DC3925-1AD5-0499-79C7-8129F0E210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48088"/>
            <a:ext cx="9144000" cy="4006059"/>
          </a:xfrm>
        </p:spPr>
        <p:txBody>
          <a:bodyPr>
            <a:noAutofit/>
          </a:bodyPr>
          <a:lstStyle/>
          <a:p>
            <a:r>
              <a:rPr lang="en-GB" sz="2800" dirty="0" err="1">
                <a:solidFill>
                  <a:schemeClr val="accent1"/>
                </a:solidFill>
              </a:rPr>
              <a:t>Koncepció</a:t>
            </a:r>
            <a:r>
              <a:rPr lang="en-GB" sz="2800" dirty="0">
                <a:solidFill>
                  <a:schemeClr val="accent1"/>
                </a:solidFill>
              </a:rPr>
              <a:t> a </a:t>
            </a:r>
            <a:r>
              <a:rPr lang="en-GB" sz="2800" dirty="0" err="1">
                <a:solidFill>
                  <a:schemeClr val="accent1"/>
                </a:solidFill>
              </a:rPr>
              <a:t>hűtős</a:t>
            </a:r>
            <a:r>
              <a:rPr lang="en-GB" sz="2800" dirty="0">
                <a:solidFill>
                  <a:schemeClr val="accent1"/>
                </a:solidFill>
              </a:rPr>
              <a:t>, </a:t>
            </a:r>
            <a:r>
              <a:rPr lang="en-GB" sz="2800" dirty="0" err="1">
                <a:solidFill>
                  <a:schemeClr val="accent1"/>
                </a:solidFill>
              </a:rPr>
              <a:t>klímás</a:t>
            </a:r>
            <a:r>
              <a:rPr lang="en-GB" sz="2800" dirty="0">
                <a:solidFill>
                  <a:schemeClr val="accent1"/>
                </a:solidFill>
              </a:rPr>
              <a:t>, </a:t>
            </a:r>
            <a:r>
              <a:rPr lang="en-GB" sz="2800" dirty="0" err="1">
                <a:solidFill>
                  <a:schemeClr val="accent1"/>
                </a:solidFill>
              </a:rPr>
              <a:t>hőszivattyús</a:t>
            </a:r>
            <a:r>
              <a:rPr lang="en-GB" sz="2800" dirty="0">
                <a:solidFill>
                  <a:schemeClr val="accent1"/>
                </a:solidFill>
              </a:rPr>
              <a:t> </a:t>
            </a:r>
            <a:r>
              <a:rPr lang="en-GB" sz="2800" dirty="0" err="1">
                <a:solidFill>
                  <a:schemeClr val="accent1"/>
                </a:solidFill>
              </a:rPr>
              <a:t>szakma</a:t>
            </a:r>
            <a:r>
              <a:rPr lang="en-GB" sz="2800" dirty="0">
                <a:solidFill>
                  <a:schemeClr val="accent1"/>
                </a:solidFill>
              </a:rPr>
              <a:t> </a:t>
            </a:r>
            <a:r>
              <a:rPr lang="en-GB" sz="2800" dirty="0" err="1">
                <a:solidFill>
                  <a:schemeClr val="accent1"/>
                </a:solidFill>
              </a:rPr>
              <a:t>részére</a:t>
            </a:r>
            <a:br>
              <a:rPr lang="en-GB" sz="2800" dirty="0"/>
            </a:br>
            <a:endParaRPr lang="en-GB" sz="2800" dirty="0"/>
          </a:p>
          <a:p>
            <a:br>
              <a:rPr lang="en-GB" sz="2800" dirty="0"/>
            </a:br>
            <a:r>
              <a:rPr lang="en-GB" sz="2800" dirty="0"/>
              <a:t>Horváth Zoltán </a:t>
            </a:r>
          </a:p>
          <a:p>
            <a:r>
              <a:rPr lang="en-GB" dirty="0" err="1"/>
              <a:t>Vill.üzemmérnök</a:t>
            </a:r>
            <a:r>
              <a:rPr lang="en-GB" dirty="0"/>
              <a:t>, </a:t>
            </a:r>
            <a:r>
              <a:rPr lang="en-GB" dirty="0" err="1"/>
              <a:t>Robbanásbiztos</a:t>
            </a:r>
            <a:r>
              <a:rPr lang="en-GB" dirty="0"/>
              <a:t> </a:t>
            </a:r>
            <a:r>
              <a:rPr lang="en-GB" dirty="0" err="1"/>
              <a:t>műszaki</a:t>
            </a:r>
            <a:r>
              <a:rPr lang="en-GB" dirty="0"/>
              <a:t> </a:t>
            </a:r>
            <a:r>
              <a:rPr lang="en-GB" dirty="0" err="1"/>
              <a:t>vezető</a:t>
            </a:r>
            <a:endParaRPr lang="en-GB" dirty="0"/>
          </a:p>
          <a:p>
            <a:r>
              <a:rPr lang="en-GB" dirty="0">
                <a:hlinkClick r:id="rId2"/>
              </a:rPr>
              <a:t>horvathz.klima@gmail.com</a:t>
            </a:r>
            <a:endParaRPr lang="en-GB" dirty="0"/>
          </a:p>
          <a:p>
            <a:endParaRPr lang="en-GB" dirty="0"/>
          </a:p>
          <a:p>
            <a:r>
              <a:rPr lang="en-GB" dirty="0">
                <a:solidFill>
                  <a:schemeClr val="accent1"/>
                </a:solidFill>
              </a:rPr>
              <a:t>HBV </a:t>
            </a:r>
            <a:r>
              <a:rPr lang="en-GB" dirty="0" err="1">
                <a:solidFill>
                  <a:schemeClr val="accent1"/>
                </a:solidFill>
              </a:rPr>
              <a:t>Mérnöki</a:t>
            </a:r>
            <a:r>
              <a:rPr lang="en-GB" dirty="0">
                <a:solidFill>
                  <a:schemeClr val="accent1"/>
                </a:solidFill>
              </a:rPr>
              <a:t> Kamara </a:t>
            </a:r>
            <a:r>
              <a:rPr lang="en-GB" dirty="0" err="1">
                <a:solidFill>
                  <a:schemeClr val="accent1"/>
                </a:solidFill>
              </a:rPr>
              <a:t>Épületgépész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tagozat</a:t>
            </a:r>
            <a:r>
              <a:rPr lang="en-GB" dirty="0">
                <a:solidFill>
                  <a:schemeClr val="accent1"/>
                </a:solidFill>
              </a:rPr>
              <a:t> 2026. </a:t>
            </a:r>
            <a:r>
              <a:rPr lang="en-GB" dirty="0" err="1">
                <a:solidFill>
                  <a:schemeClr val="accent1"/>
                </a:solidFill>
              </a:rPr>
              <a:t>március</a:t>
            </a:r>
            <a:r>
              <a:rPr lang="en-GB" dirty="0">
                <a:solidFill>
                  <a:schemeClr val="accent1"/>
                </a:solidFill>
              </a:rPr>
              <a:t> 19.</a:t>
            </a:r>
            <a:endParaRPr lang="en-GB" dirty="0"/>
          </a:p>
          <a:p>
            <a:pPr algn="l"/>
            <a:br>
              <a:rPr lang="en-GB" sz="2800" dirty="0"/>
            </a:br>
            <a:endParaRPr lang="hu-HU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113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A053969-B58F-78D6-37AA-3A7FF94B5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200" b="1" dirty="0"/>
              <a:t>A 2 M/S SEBESSÉGŰ LÉGÁRAMLÁS HATÁSA A PROPÁN TERJEDÉSÉRE </a:t>
            </a:r>
            <a:endParaRPr lang="hu-HU" sz="3200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D4DA896B-310C-9D9B-7F63-A90FA09822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7662" y="1690688"/>
            <a:ext cx="9776676" cy="4351338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9504396C-29ED-2982-CB2E-DC7E9751C9DF}"/>
              </a:ext>
            </a:extLst>
          </p:cNvPr>
          <p:cNvSpPr txBox="1"/>
          <p:nvPr/>
        </p:nvSpPr>
        <p:spPr>
          <a:xfrm>
            <a:off x="1930399" y="6492875"/>
            <a:ext cx="7740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/>
              <a:t>3.17. ábra: 1,7 vol.% propán terjedése 2 m/s-os légáramlásnál 1,5 másodpercnél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86182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F096C8-34D6-4956-0905-D5E3E5AA6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200" b="1" dirty="0"/>
              <a:t>A 10 M/S SEBESSÉGŰ LÉGÁRAMLÁS HATÁSA A PROPÁN TERJEDÉSÉRE </a:t>
            </a:r>
            <a:endParaRPr lang="hu-HU" sz="3200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18FC140F-7840-0DFB-3C94-92C6F29407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6269" y="1599847"/>
            <a:ext cx="6779461" cy="4351338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87634675-81B8-7BDC-B5B6-09E00AC3B718}"/>
              </a:ext>
            </a:extLst>
          </p:cNvPr>
          <p:cNvSpPr txBox="1"/>
          <p:nvPr/>
        </p:nvSpPr>
        <p:spPr>
          <a:xfrm>
            <a:off x="2167167" y="6308209"/>
            <a:ext cx="7857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/>
              <a:t>3.18. ábra: 1,7 vol.% propán terjedése 10 m/s-os légáramlásnál 0,5 másodpercnél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8801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1F62E32-7D26-187A-575F-7782384A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200" b="1" dirty="0"/>
              <a:t>A 10 M/S SEBESSÉGŰ LÉGÁRAMLÁS HATÁSA A PROPÁN TERJEDÉSÉRE </a:t>
            </a:r>
            <a:endParaRPr lang="hu-HU" sz="32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75EBB74-AC3B-B1BA-D05C-98066BF95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D8196BC-3FCD-22DD-9C32-D664AB684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948" y="2032402"/>
            <a:ext cx="6549585" cy="3937784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C250249D-AD9B-E8DF-D0A1-CD0E218E61AA}"/>
              </a:ext>
            </a:extLst>
          </p:cNvPr>
          <p:cNvSpPr txBox="1"/>
          <p:nvPr/>
        </p:nvSpPr>
        <p:spPr>
          <a:xfrm>
            <a:off x="1580444" y="6366933"/>
            <a:ext cx="7857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/>
              <a:t>3.19. ábra: 1,7 vol.% propán terjedése 10 m/s-os légáramlásnál 1,0 másodpercnél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1010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09BE940-A90D-6844-FA11-75CAF34FD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200" b="1" dirty="0"/>
              <a:t>A 20 M/S SEBESSÉGŰ LÉGÁRAMLÁS HATÁSA A PROPÁN TERJEDÉSÉRE </a:t>
            </a:r>
            <a:endParaRPr lang="hu-HU" sz="3200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227C94B7-E20C-9B14-20F5-97B2315603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0854" y="1825625"/>
            <a:ext cx="6910291" cy="4351338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6D59B92D-D891-0BDA-AD3D-01AE45E5FB81}"/>
              </a:ext>
            </a:extLst>
          </p:cNvPr>
          <p:cNvSpPr txBox="1"/>
          <p:nvPr/>
        </p:nvSpPr>
        <p:spPr>
          <a:xfrm>
            <a:off x="2167467" y="6412089"/>
            <a:ext cx="7857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/>
              <a:t>3.20. ábra: 1,7 vol.% propán terjedése 20 m/s-os légáramlásnál 0,5 másodpercnél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48297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>
          <a:xfrm>
            <a:off x="1809720" y="357166"/>
            <a:ext cx="8643938" cy="642938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hu-HU" sz="2800" dirty="0">
                <a:solidFill>
                  <a:srgbClr val="0000FF"/>
                </a:solidFill>
                <a:latin typeface="Arial" charset="0"/>
                <a:cs typeface="Arial" charset="0"/>
              </a:rPr>
            </a:br>
            <a:r>
              <a:rPr lang="hu-H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R600a (</a:t>
            </a:r>
            <a:r>
              <a:rPr lang="hu-H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Izobután</a:t>
            </a:r>
            <a:r>
              <a:rPr lang="hu-H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hu-H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töltőgépsor</a:t>
            </a:r>
            <a:r>
              <a:rPr lang="hu-H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hu-H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hu-HU" sz="2800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838199" y="1428732"/>
            <a:ext cx="10608733" cy="4748231"/>
          </a:xfrm>
        </p:spPr>
        <p:txBody>
          <a:bodyPr/>
          <a:lstStyle/>
          <a:p>
            <a:endParaRPr lang="hu-HU" dirty="0"/>
          </a:p>
        </p:txBody>
      </p:sp>
      <p:graphicFrame>
        <p:nvGraphicFramePr>
          <p:cNvPr id="142338" name="Object 2"/>
          <p:cNvGraphicFramePr>
            <a:graphicFrameLocks noChangeAspect="1"/>
          </p:cNvGraphicFramePr>
          <p:nvPr/>
        </p:nvGraphicFramePr>
        <p:xfrm>
          <a:off x="2711624" y="1484784"/>
          <a:ext cx="6840760" cy="489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um" r:id="rId2" imgW="5781122" imgH="4726004" progId="Word.Document.12">
                  <p:embed/>
                </p:oleObj>
              </mc:Choice>
              <mc:Fallback>
                <p:oleObj name="Dokumentum" r:id="rId2" imgW="5781122" imgH="4726004" progId="Word.Document.12">
                  <p:embed/>
                  <p:pic>
                    <p:nvPicPr>
                      <p:cNvPr id="1423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624" y="1484784"/>
                        <a:ext cx="6840760" cy="4896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zövegdoboz 1">
            <a:extLst>
              <a:ext uri="{FF2B5EF4-FFF2-40B4-BE49-F238E27FC236}">
                <a16:creationId xmlns:a16="http://schemas.microsoft.com/office/drawing/2014/main" id="{2EC7FA6D-52DE-9866-EF4F-309E11105DCD}"/>
              </a:ext>
            </a:extLst>
          </p:cNvPr>
          <p:cNvSpPr txBox="1"/>
          <p:nvPr/>
        </p:nvSpPr>
        <p:spPr>
          <a:xfrm>
            <a:off x="931231" y="6316168"/>
            <a:ext cx="4085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LEHEL – </a:t>
            </a:r>
            <a:r>
              <a:rPr lang="en-GB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Elektrolux</a:t>
            </a:r>
            <a:r>
              <a:rPr lang="en-GB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GB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Jászberény</a:t>
            </a:r>
            <a:r>
              <a:rPr lang="en-GB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2019.</a:t>
            </a:r>
            <a:endParaRPr lang="hu-HU" b="1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6"/>
    </mc:Choice>
    <mc:Fallback xmlns="">
      <p:transition spd="slow" advTm="522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>
          <a:xfrm>
            <a:off x="1809720" y="357166"/>
            <a:ext cx="8643938" cy="642938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hu-HU" sz="2800" dirty="0">
                <a:solidFill>
                  <a:srgbClr val="0000FF"/>
                </a:solidFill>
                <a:latin typeface="Arial" charset="0"/>
                <a:cs typeface="Arial" charset="0"/>
              </a:rPr>
            </a:br>
            <a:r>
              <a:rPr lang="hu-H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R600a (</a:t>
            </a:r>
            <a:r>
              <a:rPr lang="hu-H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Izobután</a:t>
            </a:r>
            <a:r>
              <a:rPr lang="hu-H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hu-H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töltőgépsor</a:t>
            </a:r>
            <a:r>
              <a:rPr lang="hu-H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hu-H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hu-HU" sz="2800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graphicFrame>
        <p:nvGraphicFramePr>
          <p:cNvPr id="143362" name="Object 2"/>
          <p:cNvGraphicFramePr>
            <a:graphicFrameLocks noChangeAspect="1"/>
          </p:cNvGraphicFramePr>
          <p:nvPr/>
        </p:nvGraphicFramePr>
        <p:xfrm>
          <a:off x="2711624" y="1340768"/>
          <a:ext cx="6768752" cy="489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um" r:id="rId2" imgW="5781122" imgH="4275874" progId="Word.Document.12">
                  <p:embed/>
                </p:oleObj>
              </mc:Choice>
              <mc:Fallback>
                <p:oleObj name="Dokumentum" r:id="rId2" imgW="5781122" imgH="4275874" progId="Word.Document.12">
                  <p:embed/>
                  <p:pic>
                    <p:nvPicPr>
                      <p:cNvPr id="1433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624" y="1340768"/>
                        <a:ext cx="6768752" cy="4896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510"/>
    </mc:Choice>
    <mc:Fallback xmlns="">
      <p:transition spd="slow" advTm="12051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>
          <a:xfrm>
            <a:off x="1809720" y="357166"/>
            <a:ext cx="8643938" cy="642938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hu-HU" sz="2800" dirty="0">
                <a:solidFill>
                  <a:srgbClr val="0000FF"/>
                </a:solidFill>
                <a:latin typeface="Arial" charset="0"/>
                <a:cs typeface="Arial" charset="0"/>
              </a:rPr>
            </a:br>
            <a:r>
              <a:rPr lang="hu-H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R600a (</a:t>
            </a:r>
            <a:r>
              <a:rPr lang="hu-H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Izobután</a:t>
            </a:r>
            <a:r>
              <a:rPr lang="hu-H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hu-H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töltőgépsor</a:t>
            </a:r>
            <a:r>
              <a:rPr lang="hu-H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hu-H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hu-HU" sz="2800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838200" y="1496443"/>
            <a:ext cx="10563578" cy="4680520"/>
          </a:xfrm>
        </p:spPr>
        <p:txBody>
          <a:bodyPr/>
          <a:lstStyle/>
          <a:p>
            <a:endParaRPr lang="hu-HU" dirty="0"/>
          </a:p>
        </p:txBody>
      </p:sp>
      <p:graphicFrame>
        <p:nvGraphicFramePr>
          <p:cNvPr id="141315" name="Object 3"/>
          <p:cNvGraphicFramePr>
            <a:graphicFrameLocks noChangeAspect="1"/>
          </p:cNvGraphicFramePr>
          <p:nvPr/>
        </p:nvGraphicFramePr>
        <p:xfrm>
          <a:off x="2639616" y="1700808"/>
          <a:ext cx="6768752" cy="468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um" r:id="rId2" imgW="5781122" imgH="4011198" progId="Word.Document.12">
                  <p:embed/>
                </p:oleObj>
              </mc:Choice>
              <mc:Fallback>
                <p:oleObj name="Dokumentum" r:id="rId2" imgW="5781122" imgH="4011198" progId="Word.Document.12">
                  <p:embed/>
                  <p:pic>
                    <p:nvPicPr>
                      <p:cNvPr id="1413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9616" y="1700808"/>
                        <a:ext cx="6768752" cy="4680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108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026"/>
    </mc:Choice>
    <mc:Fallback xmlns="">
      <p:transition spd="slow" advTm="12102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>
          <a:xfrm>
            <a:off x="1809720" y="357166"/>
            <a:ext cx="8643938" cy="642938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hu-HU" sz="2800" dirty="0">
                <a:solidFill>
                  <a:srgbClr val="0000FF"/>
                </a:solidFill>
                <a:latin typeface="Arial" charset="0"/>
                <a:cs typeface="Arial" charset="0"/>
              </a:rPr>
            </a:br>
            <a:r>
              <a:rPr lang="hu-H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R600a (</a:t>
            </a:r>
            <a:r>
              <a:rPr lang="hu-H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Izobután</a:t>
            </a:r>
            <a:r>
              <a:rPr lang="hu-H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hu-H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töltőgépsor</a:t>
            </a:r>
            <a:r>
              <a:rPr lang="hu-H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hu-H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hu-HU" sz="2800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2279576" y="1196752"/>
            <a:ext cx="7632848" cy="5184576"/>
          </a:xfrm>
        </p:spPr>
        <p:txBody>
          <a:bodyPr/>
          <a:lstStyle/>
          <a:p>
            <a:endParaRPr lang="hu-HU" dirty="0"/>
          </a:p>
        </p:txBody>
      </p:sp>
      <p:graphicFrame>
        <p:nvGraphicFramePr>
          <p:cNvPr id="1454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091866"/>
              </p:ext>
            </p:extLst>
          </p:nvPr>
        </p:nvGraphicFramePr>
        <p:xfrm>
          <a:off x="2927647" y="1444978"/>
          <a:ext cx="7077863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um" r:id="rId2" imgW="5781122" imgH="4180446" progId="Word.Document.12">
                  <p:embed/>
                </p:oleObj>
              </mc:Choice>
              <mc:Fallback>
                <p:oleObj name="Dokumentum" r:id="rId2" imgW="5781122" imgH="4180446" progId="Word.Document.12">
                  <p:embed/>
                  <p:pic>
                    <p:nvPicPr>
                      <p:cNvPr id="1454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647" y="1444978"/>
                        <a:ext cx="7077863" cy="467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542"/>
    </mc:Choice>
    <mc:Fallback xmlns="">
      <p:transition spd="slow" advTm="120542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662E2E0-4758-D28E-CB7F-A6AEF2EE6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Szerver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helyiség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hűtése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GB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példa</a:t>
            </a:r>
            <a:endParaRPr lang="hu-HU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F1F6FF9-97F7-CDDC-50C7-27CA8E91D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4866"/>
            <a:ext cx="10515600" cy="5010538"/>
          </a:xfrm>
        </p:spPr>
        <p:txBody>
          <a:bodyPr>
            <a:normAutofit/>
          </a:bodyPr>
          <a:lstStyle/>
          <a:p>
            <a:r>
              <a:rPr lang="en-GB" dirty="0" err="1"/>
              <a:t>Hűtőteljesítmény</a:t>
            </a:r>
            <a:r>
              <a:rPr lang="en-GB" dirty="0"/>
              <a:t>: 2,7 kW</a:t>
            </a:r>
            <a:br>
              <a:rPr lang="en-GB" dirty="0"/>
            </a:br>
            <a:endParaRPr lang="en-GB" dirty="0"/>
          </a:p>
          <a:p>
            <a:r>
              <a:rPr lang="en-GB" dirty="0" err="1"/>
              <a:t>Szerver</a:t>
            </a:r>
            <a:r>
              <a:rPr lang="en-GB" dirty="0"/>
              <a:t> </a:t>
            </a:r>
            <a:r>
              <a:rPr lang="en-GB" dirty="0" err="1"/>
              <a:t>helyiség</a:t>
            </a:r>
            <a:r>
              <a:rPr lang="en-GB" dirty="0"/>
              <a:t> </a:t>
            </a:r>
            <a:r>
              <a:rPr lang="en-GB" dirty="0" err="1"/>
              <a:t>alapterület</a:t>
            </a:r>
            <a:r>
              <a:rPr lang="en-GB" dirty="0"/>
              <a:t>: 3 x 1,5 m = 4,5 m</a:t>
            </a:r>
            <a:r>
              <a:rPr lang="en-GB" baseline="30000" dirty="0"/>
              <a:t>2</a:t>
            </a:r>
            <a:br>
              <a:rPr lang="en-GB" dirty="0"/>
            </a:br>
            <a:endParaRPr lang="en-GB" dirty="0"/>
          </a:p>
          <a:p>
            <a:r>
              <a:rPr lang="en-GB" dirty="0" err="1"/>
              <a:t>Belmagasság</a:t>
            </a:r>
            <a:r>
              <a:rPr lang="en-GB" dirty="0"/>
              <a:t>: 2,4 m ( </a:t>
            </a:r>
            <a:r>
              <a:rPr lang="en-GB" dirty="0" err="1"/>
              <a:t>lépcsőfeljáró</a:t>
            </a:r>
            <a:r>
              <a:rPr lang="en-GB" dirty="0"/>
              <a:t> </a:t>
            </a:r>
            <a:r>
              <a:rPr lang="en-GB" dirty="0" err="1"/>
              <a:t>alatt</a:t>
            </a:r>
            <a:r>
              <a:rPr lang="en-GB" dirty="0"/>
              <a:t> ! )</a:t>
            </a:r>
            <a:br>
              <a:rPr lang="en-GB" dirty="0"/>
            </a:br>
            <a:endParaRPr lang="en-GB" dirty="0"/>
          </a:p>
          <a:p>
            <a:r>
              <a:rPr lang="en-GB" dirty="0" err="1"/>
              <a:t>Térfogat</a:t>
            </a:r>
            <a:r>
              <a:rPr lang="en-GB" dirty="0"/>
              <a:t>: </a:t>
            </a:r>
            <a:r>
              <a:rPr lang="en-GB" dirty="0" err="1"/>
              <a:t>cca</a:t>
            </a:r>
            <a:r>
              <a:rPr lang="en-GB" dirty="0"/>
              <a:t>. 8 m</a:t>
            </a:r>
            <a:r>
              <a:rPr lang="en-GB" baseline="30000" dirty="0"/>
              <a:t>3</a:t>
            </a:r>
            <a:r>
              <a:rPr lang="en-GB" dirty="0"/>
              <a:t>   Pince / </a:t>
            </a:r>
            <a:r>
              <a:rPr lang="en-GB" dirty="0" err="1"/>
              <a:t>fél</a:t>
            </a:r>
            <a:r>
              <a:rPr lang="en-GB" dirty="0"/>
              <a:t> </a:t>
            </a:r>
            <a:r>
              <a:rPr lang="en-GB" dirty="0" err="1"/>
              <a:t>alagsorban</a:t>
            </a:r>
            <a:r>
              <a:rPr lang="en-GB" dirty="0"/>
              <a:t> </a:t>
            </a:r>
            <a:br>
              <a:rPr lang="en-GB" dirty="0"/>
            </a:br>
            <a:endParaRPr lang="en-GB" dirty="0"/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LFL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alsó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gyulladási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határérték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0,307 kg/m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>
              <a:buNone/>
            </a:pP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58298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920925C-B40B-B340-0BCD-56FA7DBDD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1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Adattábla</a:t>
            </a:r>
            <a:r>
              <a:rPr lang="en-GB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kültéri</a:t>
            </a:r>
            <a:r>
              <a:rPr lang="en-GB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egységen</a:t>
            </a:r>
            <a:endParaRPr lang="hu-HU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D6DA8137-D943-EF90-C02F-B9ED2D1BAE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16830" y="1296953"/>
            <a:ext cx="9209313" cy="5337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7980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F11E2E0-8959-4B70-9DC6-3E78815FE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400" dirty="0" err="1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Miért</a:t>
            </a:r>
            <a:r>
              <a:rPr lang="en-GB" sz="24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nem</a:t>
            </a:r>
            <a:r>
              <a:rPr lang="en-GB" sz="24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alkalmas</a:t>
            </a:r>
            <a:r>
              <a:rPr lang="en-GB" sz="24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</a:t>
            </a:r>
            <a:r>
              <a:rPr lang="en-GB" sz="2400" dirty="0" err="1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normál</a:t>
            </a:r>
            <a:r>
              <a:rPr lang="en-GB" sz="24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légtechnika</a:t>
            </a:r>
            <a:r>
              <a:rPr lang="en-GB" sz="24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robbanásveszélyes</a:t>
            </a:r>
            <a:r>
              <a:rPr lang="en-GB" sz="24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hűtőközeg</a:t>
            </a:r>
            <a:r>
              <a:rPr lang="en-GB" sz="24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elszívására</a:t>
            </a:r>
            <a:r>
              <a:rPr lang="en-GB" sz="24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lang="hu-HU" sz="2400" dirty="0">
              <a:solidFill>
                <a:schemeClr val="accen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DFF8290-8E34-C07B-714E-814E2F00C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9664"/>
          </a:xfrm>
        </p:spPr>
        <p:txBody>
          <a:bodyPr>
            <a:normAutofit/>
          </a:bodyPr>
          <a:lstStyle/>
          <a:p>
            <a:r>
              <a:rPr lang="en-GB" dirty="0" err="1"/>
              <a:t>Zárt</a:t>
            </a:r>
            <a:r>
              <a:rPr lang="en-GB" dirty="0"/>
              <a:t> </a:t>
            </a:r>
            <a:r>
              <a:rPr lang="en-GB" dirty="0" err="1"/>
              <a:t>légtér</a:t>
            </a:r>
            <a:r>
              <a:rPr lang="en-GB" dirty="0"/>
              <a:t> </a:t>
            </a:r>
            <a:r>
              <a:rPr lang="en-GB" dirty="0" err="1"/>
              <a:t>komfort</a:t>
            </a:r>
            <a:r>
              <a:rPr lang="en-GB" dirty="0"/>
              <a:t> </a:t>
            </a:r>
            <a:r>
              <a:rPr lang="en-GB" dirty="0" err="1"/>
              <a:t>célú</a:t>
            </a:r>
            <a:r>
              <a:rPr lang="en-GB" dirty="0"/>
              <a:t> </a:t>
            </a:r>
            <a:r>
              <a:rPr lang="en-GB" dirty="0" err="1"/>
              <a:t>légtechnikai</a:t>
            </a:r>
            <a:r>
              <a:rPr lang="en-GB" dirty="0"/>
              <a:t> </a:t>
            </a:r>
            <a:r>
              <a:rPr lang="en-GB" dirty="0" err="1"/>
              <a:t>rendszere</a:t>
            </a:r>
            <a:r>
              <a:rPr lang="en-GB" dirty="0"/>
              <a:t> </a:t>
            </a:r>
            <a:r>
              <a:rPr lang="en-GB" dirty="0" err="1">
                <a:solidFill>
                  <a:srgbClr val="FF0000"/>
                </a:solidFill>
              </a:rPr>
              <a:t>gyújtóforrásokat</a:t>
            </a:r>
            <a:r>
              <a:rPr lang="en-GB" dirty="0">
                <a:solidFill>
                  <a:srgbClr val="FF0000"/>
                </a:solidFill>
              </a:rPr>
              <a:t> is </a:t>
            </a:r>
            <a:r>
              <a:rPr lang="en-GB" dirty="0" err="1"/>
              <a:t>tartalmazhat</a:t>
            </a:r>
            <a:r>
              <a:rPr lang="en-GB" dirty="0"/>
              <a:t>: </a:t>
            </a:r>
            <a:r>
              <a:rPr lang="en-GB" dirty="0" err="1"/>
              <a:t>ventilátor</a:t>
            </a:r>
            <a:r>
              <a:rPr lang="en-GB" dirty="0"/>
              <a:t>, motor, </a:t>
            </a:r>
            <a:r>
              <a:rPr lang="en-GB" dirty="0" err="1"/>
              <a:t>feszültség</a:t>
            </a:r>
            <a:r>
              <a:rPr lang="en-GB" dirty="0"/>
              <a:t> </a:t>
            </a:r>
            <a:r>
              <a:rPr lang="en-GB" dirty="0" err="1"/>
              <a:t>alatti</a:t>
            </a:r>
            <a:r>
              <a:rPr lang="en-GB" dirty="0"/>
              <a:t> </a:t>
            </a:r>
            <a:r>
              <a:rPr lang="en-GB" dirty="0" err="1"/>
              <a:t>kontaktusok</a:t>
            </a:r>
            <a:r>
              <a:rPr lang="en-GB" dirty="0"/>
              <a:t>, </a:t>
            </a:r>
            <a:r>
              <a:rPr lang="en-GB" dirty="0" err="1"/>
              <a:t>sztatikus</a:t>
            </a:r>
            <a:r>
              <a:rPr lang="en-GB" dirty="0"/>
              <a:t> </a:t>
            </a:r>
            <a:r>
              <a:rPr lang="en-GB" dirty="0" err="1"/>
              <a:t>feltöltődés</a:t>
            </a:r>
            <a:r>
              <a:rPr lang="en-GB" dirty="0"/>
              <a:t> </a:t>
            </a:r>
            <a:r>
              <a:rPr lang="en-GB" dirty="0" err="1"/>
              <a:t>veszélyei</a:t>
            </a:r>
            <a:r>
              <a:rPr lang="en-GB" dirty="0"/>
              <a:t> … </a:t>
            </a:r>
            <a:br>
              <a:rPr lang="en-GB" dirty="0"/>
            </a:br>
            <a:endParaRPr lang="en-GB" dirty="0"/>
          </a:p>
          <a:p>
            <a:r>
              <a:rPr lang="en-GB" dirty="0" err="1"/>
              <a:t>Általában</a:t>
            </a:r>
            <a:r>
              <a:rPr lang="en-GB" dirty="0"/>
              <a:t> </a:t>
            </a:r>
            <a:r>
              <a:rPr lang="en-GB" dirty="0" err="1"/>
              <a:t>felső</a:t>
            </a:r>
            <a:r>
              <a:rPr lang="en-GB" dirty="0"/>
              <a:t> </a:t>
            </a:r>
            <a:r>
              <a:rPr lang="en-GB" dirty="0" err="1"/>
              <a:t>elszívást</a:t>
            </a:r>
            <a:r>
              <a:rPr lang="en-GB" dirty="0"/>
              <a:t> </a:t>
            </a:r>
            <a:r>
              <a:rPr lang="en-GB" dirty="0" err="1"/>
              <a:t>és</a:t>
            </a:r>
            <a:r>
              <a:rPr lang="en-GB" dirty="0"/>
              <a:t> </a:t>
            </a:r>
            <a:r>
              <a:rPr lang="en-GB" dirty="0" err="1"/>
              <a:t>oldalsó</a:t>
            </a:r>
            <a:r>
              <a:rPr lang="en-GB" dirty="0"/>
              <a:t> </a:t>
            </a:r>
            <a:r>
              <a:rPr lang="en-GB" dirty="0" err="1"/>
              <a:t>vagy</a:t>
            </a:r>
            <a:r>
              <a:rPr lang="en-GB" dirty="0"/>
              <a:t> </a:t>
            </a:r>
            <a:r>
              <a:rPr lang="en-GB" dirty="0" err="1"/>
              <a:t>felső</a:t>
            </a:r>
            <a:r>
              <a:rPr lang="en-GB" dirty="0"/>
              <a:t> </a:t>
            </a:r>
            <a:r>
              <a:rPr lang="en-GB" dirty="0" err="1"/>
              <a:t>befúvást</a:t>
            </a:r>
            <a:r>
              <a:rPr lang="en-GB" dirty="0"/>
              <a:t> </a:t>
            </a:r>
            <a:r>
              <a:rPr lang="en-GB" dirty="0" err="1"/>
              <a:t>alakítanak</a:t>
            </a:r>
            <a:r>
              <a:rPr lang="en-GB" dirty="0"/>
              <a:t> ki. </a:t>
            </a:r>
            <a:br>
              <a:rPr lang="en-GB" dirty="0"/>
            </a:br>
            <a:endParaRPr lang="en-GB" dirty="0"/>
          </a:p>
          <a:p>
            <a:r>
              <a:rPr lang="en-GB" dirty="0" err="1"/>
              <a:t>Légcsere</a:t>
            </a:r>
            <a:r>
              <a:rPr lang="en-GB" dirty="0"/>
              <a:t> </a:t>
            </a:r>
            <a:r>
              <a:rPr lang="en-GB" dirty="0" err="1"/>
              <a:t>elsősorban</a:t>
            </a:r>
            <a:r>
              <a:rPr lang="en-GB" dirty="0"/>
              <a:t> a </a:t>
            </a:r>
            <a:r>
              <a:rPr lang="en-GB" dirty="0" err="1"/>
              <a:t>terem</a:t>
            </a:r>
            <a:r>
              <a:rPr lang="en-GB" dirty="0"/>
              <a:t> </a:t>
            </a:r>
            <a:r>
              <a:rPr lang="en-GB" dirty="0" err="1"/>
              <a:t>felső</a:t>
            </a:r>
            <a:r>
              <a:rPr lang="en-GB" dirty="0"/>
              <a:t> </a:t>
            </a:r>
            <a:r>
              <a:rPr lang="en-GB" dirty="0" err="1"/>
              <a:t>rétegeiben</a:t>
            </a:r>
            <a:r>
              <a:rPr lang="en-GB" dirty="0"/>
              <a:t> </a:t>
            </a:r>
            <a:r>
              <a:rPr lang="en-GB" dirty="0" err="1"/>
              <a:t>intenzív</a:t>
            </a:r>
            <a:r>
              <a:rPr lang="en-GB" dirty="0"/>
              <a:t>, </a:t>
            </a:r>
            <a:r>
              <a:rPr lang="en-GB" dirty="0" err="1"/>
              <a:t>míg</a:t>
            </a:r>
            <a:r>
              <a:rPr lang="en-GB" dirty="0"/>
              <a:t> </a:t>
            </a:r>
            <a:r>
              <a:rPr lang="en-GB" dirty="0" err="1"/>
              <a:t>az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alsó</a:t>
            </a:r>
            <a:r>
              <a:rPr lang="en-GB" dirty="0"/>
              <a:t> </a:t>
            </a:r>
            <a:r>
              <a:rPr lang="en-GB" dirty="0" err="1"/>
              <a:t>részeken</a:t>
            </a:r>
            <a:r>
              <a:rPr lang="en-GB" dirty="0"/>
              <a:t> </a:t>
            </a:r>
            <a:r>
              <a:rPr lang="en-GB" dirty="0" err="1"/>
              <a:t>kisebb</a:t>
            </a:r>
            <a:r>
              <a:rPr lang="en-GB" dirty="0"/>
              <a:t>, de a </a:t>
            </a:r>
            <a:r>
              <a:rPr lang="en-GB" dirty="0" err="1"/>
              <a:t>hűtőközegeink</a:t>
            </a:r>
            <a:r>
              <a:rPr lang="en-GB" dirty="0"/>
              <a:t> </a:t>
            </a:r>
            <a:r>
              <a:rPr lang="en-GB" dirty="0" err="1"/>
              <a:t>nehezebbek</a:t>
            </a:r>
            <a:r>
              <a:rPr lang="en-GB" dirty="0"/>
              <a:t> a </a:t>
            </a:r>
            <a:r>
              <a:rPr lang="en-GB" dirty="0" err="1"/>
              <a:t>levegőnél</a:t>
            </a:r>
            <a:r>
              <a:rPr lang="en-GB" dirty="0"/>
              <a:t>… </a:t>
            </a:r>
            <a:br>
              <a:rPr lang="en-GB" dirty="0"/>
            </a:br>
            <a:endParaRPr lang="en-GB" dirty="0"/>
          </a:p>
          <a:p>
            <a:r>
              <a:rPr lang="en-GB" dirty="0"/>
              <a:t>Ha </a:t>
            </a:r>
            <a:r>
              <a:rPr lang="en-GB" dirty="0" err="1"/>
              <a:t>lehet</a:t>
            </a:r>
            <a:r>
              <a:rPr lang="en-GB" dirty="0"/>
              <a:t>, </a:t>
            </a:r>
            <a:r>
              <a:rPr lang="en-GB" dirty="0" err="1"/>
              <a:t>természetes</a:t>
            </a:r>
            <a:r>
              <a:rPr lang="en-GB" dirty="0"/>
              <a:t> </a:t>
            </a:r>
            <a:r>
              <a:rPr lang="en-GB" dirty="0" err="1"/>
              <a:t>szellőztetést</a:t>
            </a:r>
            <a:r>
              <a:rPr lang="en-GB" dirty="0"/>
              <a:t>/</a:t>
            </a:r>
            <a:r>
              <a:rPr lang="en-GB" dirty="0" err="1"/>
              <a:t>huzatot</a:t>
            </a:r>
            <a:r>
              <a:rPr lang="en-GB" dirty="0"/>
              <a:t> </a:t>
            </a:r>
            <a:r>
              <a:rPr lang="en-GB" dirty="0" err="1"/>
              <a:t>biztosítsunk</a:t>
            </a:r>
            <a:r>
              <a:rPr lang="en-GB" dirty="0"/>
              <a:t>. </a:t>
            </a:r>
            <a:r>
              <a:rPr lang="en-GB" dirty="0">
                <a:solidFill>
                  <a:srgbClr val="FF0000"/>
                </a:solidFill>
              </a:rPr>
              <a:t>Ne </a:t>
            </a:r>
            <a:r>
              <a:rPr lang="en-GB" dirty="0" err="1">
                <a:solidFill>
                  <a:srgbClr val="FF0000"/>
                </a:solidFill>
              </a:rPr>
              <a:t>siessünk</a:t>
            </a:r>
            <a:r>
              <a:rPr lang="en-GB" dirty="0">
                <a:solidFill>
                  <a:srgbClr val="FF0000"/>
                </a:solidFill>
              </a:rPr>
              <a:t>!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157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BE11DB9-FD40-E873-4C68-D90947493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8483"/>
          </a:xfrm>
        </p:spPr>
        <p:txBody>
          <a:bodyPr>
            <a:normAutofit/>
          </a:bodyPr>
          <a:lstStyle/>
          <a:p>
            <a:pPr algn="ctr"/>
            <a:r>
              <a:rPr lang="en-GB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Hűtőközeg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töltet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mennyiség</a:t>
            </a:r>
            <a:endParaRPr lang="hu-HU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C39CFE7-1D06-689D-4966-D1EE39368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875"/>
            <a:ext cx="10515600" cy="5281126"/>
          </a:xfrm>
        </p:spPr>
        <p:txBody>
          <a:bodyPr/>
          <a:lstStyle/>
          <a:p>
            <a:r>
              <a:rPr lang="en-GB" dirty="0" err="1"/>
              <a:t>H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űtőközeg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               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R 32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Gyári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töltet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1=           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0,53 kg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Csőhossz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rátöltés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2=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0,11 kg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Teljes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töltet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1 + 2 =   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0,64 kg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7C7DEA5-DD55-8A6F-7D50-838C4A78A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705" y="1726164"/>
            <a:ext cx="6917635" cy="86663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6209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D33E4C9-8C8B-F6C7-961F-F4415E7A0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en-GB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történik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szivárgás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esetén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helyiségben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hu-HU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64BC39A-ECBD-D5CB-44CF-5BD56E97B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hűtőközeg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nehezebb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levegőnél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padló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közelében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fog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elhelyezkedni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ő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relatív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ű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ű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ség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leveg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ő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=1): 1,8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  LINDE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Biztonsági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adatlap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 32 LFL 0,307 kg/m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azaz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10 cm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magasságig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0,0307 kg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kell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begyújtásához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4,5 m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-re 4,5 x 0,0307 = 0,1381 kg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hűtőközeg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elegendő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0,64 kg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töltet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esetén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0,64 / 0,1381 = 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4,63 dm </a:t>
            </a:r>
            <a:r>
              <a:rPr lang="en-GB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magasságig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begyújtható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?! A </a:t>
            </a:r>
            <a:r>
              <a:rPr lang="en-GB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levegő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gáz</a:t>
            </a:r>
            <a:b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elegy </a:t>
            </a:r>
            <a:r>
              <a:rPr lang="en-GB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réteghatáron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biztosan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b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Azaz “</a:t>
            </a:r>
            <a:r>
              <a:rPr lang="en-GB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térdig</a:t>
            </a: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járunk</a:t>
            </a: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a </a:t>
            </a:r>
            <a:r>
              <a:rPr lang="en-GB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veszélyes</a:t>
            </a: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közegben</a:t>
            </a: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 R32 </a:t>
            </a:r>
            <a:r>
              <a:rPr lang="en-GB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gáz</a:t>
            </a: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GB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levegő</a:t>
            </a: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elegy )</a:t>
            </a:r>
            <a:endParaRPr lang="hu-H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432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600E92E-F5D7-F944-C4B5-87272F028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</a:t>
            </a:r>
            <a:r>
              <a:rPr lang="en-GB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tennünk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veszély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elhárítására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hu-HU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A92D679-350B-F657-F78A-8F33F5C55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5055220"/>
          </a:xfrm>
        </p:spPr>
        <p:txBody>
          <a:bodyPr/>
          <a:lstStyle/>
          <a:p>
            <a:r>
              <a:rPr lang="en-GB" dirty="0" err="1"/>
              <a:t>Szerver</a:t>
            </a:r>
            <a:r>
              <a:rPr lang="en-GB" dirty="0"/>
              <a:t> </a:t>
            </a:r>
            <a:r>
              <a:rPr lang="en-GB" dirty="0" err="1"/>
              <a:t>helyiség</a:t>
            </a:r>
            <a:r>
              <a:rPr lang="en-GB" dirty="0"/>
              <a:t> </a:t>
            </a:r>
            <a:r>
              <a:rPr lang="en-GB" dirty="0" err="1"/>
              <a:t>szellőztetése</a:t>
            </a:r>
            <a:r>
              <a:rPr lang="en-GB" dirty="0"/>
              <a:t>               </a:t>
            </a:r>
            <a:br>
              <a:rPr lang="en-GB" dirty="0"/>
            </a:br>
            <a:endParaRPr lang="en-GB" dirty="0"/>
          </a:p>
          <a:p>
            <a:r>
              <a:rPr lang="en-GB" dirty="0" err="1"/>
              <a:t>Zárt</a:t>
            </a:r>
            <a:r>
              <a:rPr lang="en-GB" dirty="0"/>
              <a:t> </a:t>
            </a:r>
            <a:r>
              <a:rPr lang="en-GB" dirty="0" err="1"/>
              <a:t>vasajtóra</a:t>
            </a:r>
            <a:r>
              <a:rPr lang="en-GB" dirty="0"/>
              <a:t> </a:t>
            </a:r>
            <a:r>
              <a:rPr lang="en-GB" dirty="0" err="1"/>
              <a:t>alul</a:t>
            </a:r>
            <a:r>
              <a:rPr lang="en-GB" dirty="0"/>
              <a:t> – </a:t>
            </a:r>
            <a:r>
              <a:rPr lang="en-GB" dirty="0" err="1"/>
              <a:t>felül</a:t>
            </a:r>
            <a:r>
              <a:rPr lang="en-GB" dirty="0"/>
              <a:t> </a:t>
            </a:r>
            <a:r>
              <a:rPr lang="en-GB" dirty="0" err="1"/>
              <a:t>szellőző</a:t>
            </a:r>
            <a:r>
              <a:rPr lang="en-GB" dirty="0"/>
              <a:t> </a:t>
            </a:r>
            <a:r>
              <a:rPr lang="en-GB" dirty="0" err="1"/>
              <a:t>rács</a:t>
            </a:r>
            <a:r>
              <a:rPr lang="en-GB" dirty="0"/>
              <a:t> </a:t>
            </a:r>
            <a:r>
              <a:rPr lang="en-GB" dirty="0" err="1"/>
              <a:t>kivágások</a:t>
            </a: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0424744-E844-8B75-99BC-72DE2B66C0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07000" y="3015109"/>
            <a:ext cx="4797138" cy="21583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Egyenes összekötő nyíllal 5">
            <a:extLst>
              <a:ext uri="{FF2B5EF4-FFF2-40B4-BE49-F238E27FC236}">
                <a16:creationId xmlns:a16="http://schemas.microsoft.com/office/drawing/2014/main" id="{8CB5487E-5B8E-ECAF-EB24-E09294FAD516}"/>
              </a:ext>
            </a:extLst>
          </p:cNvPr>
          <p:cNvCxnSpPr/>
          <p:nvPr/>
        </p:nvCxnSpPr>
        <p:spPr>
          <a:xfrm flipV="1">
            <a:off x="8238931" y="2565918"/>
            <a:ext cx="1352938" cy="111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8A2E1B72-1757-9199-E291-AB8F7068511E}"/>
              </a:ext>
            </a:extLst>
          </p:cNvPr>
          <p:cNvCxnSpPr/>
          <p:nvPr/>
        </p:nvCxnSpPr>
        <p:spPr>
          <a:xfrm>
            <a:off x="8238931" y="2771192"/>
            <a:ext cx="1884783" cy="3069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4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7AAA6AD-608A-F63A-E1BD-EA6BEF73B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58535" cy="1034467"/>
          </a:xfrm>
        </p:spPr>
        <p:txBody>
          <a:bodyPr>
            <a:normAutofit/>
          </a:bodyPr>
          <a:lstStyle/>
          <a:p>
            <a:pPr algn="ctr"/>
            <a:r>
              <a:rPr lang="en-GB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Kültéri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kompakt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hőszivattyú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gyártói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leírás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GB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részlet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endParaRPr lang="hu-HU" sz="2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2491EF1-E696-2D01-B897-49EC0949B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1559"/>
            <a:ext cx="10515600" cy="5178490"/>
          </a:xfrm>
        </p:spPr>
        <p:txBody>
          <a:bodyPr>
            <a:normAutofit fontScale="92500" lnSpcReduction="20000"/>
          </a:bodyPr>
          <a:lstStyle/>
          <a:p>
            <a:r>
              <a:rPr lang="hu-HU" b="1" dirty="0"/>
              <a:t>3.2.2 - A potenciálisan gyúlékony zónák </a:t>
            </a:r>
            <a:endParaRPr lang="hu-HU" dirty="0"/>
          </a:p>
          <a:p>
            <a:pPr marL="0" indent="0">
              <a:buNone/>
            </a:pPr>
            <a:r>
              <a:rPr lang="hu-HU" b="1" dirty="0"/>
              <a:t> </a:t>
            </a:r>
            <a:endParaRPr lang="hu-HU" dirty="0"/>
          </a:p>
          <a:p>
            <a:r>
              <a:rPr lang="hu-HU" dirty="0"/>
              <a:t>A teljes egység, beleértve a CIAT által szállított összes opciót és tartozékot, R290 hűtőközeggel történő használatra lett minősítve.</a:t>
            </a:r>
          </a:p>
          <a:p>
            <a:r>
              <a:rPr lang="hu-HU" dirty="0"/>
              <a:t>Ehhez a CIAT megfelel </a:t>
            </a:r>
            <a:r>
              <a:rPr lang="hu-HU" b="1" dirty="0"/>
              <a:t>az EN 378-2 szabvány 6.2.14</a:t>
            </a:r>
            <a:r>
              <a:rPr lang="hu-HU" dirty="0"/>
              <a:t>. pontjában foglaltaknak, és az </a:t>
            </a:r>
            <a:r>
              <a:rPr lang="hu-HU" b="1" dirty="0"/>
              <a:t>EN 60079-10-1 szabvány</a:t>
            </a:r>
            <a:r>
              <a:rPr lang="hu-HU" dirty="0"/>
              <a:t> alkalmazásával</a:t>
            </a:r>
            <a:r>
              <a:rPr lang="en-GB" dirty="0"/>
              <a:t> </a:t>
            </a:r>
            <a:r>
              <a:rPr lang="hu-HU" dirty="0"/>
              <a:t>potenciálisan tűzveszélyes zónát határozott meg annak azonosítására, ahol nem lehetnek jelen gyújtóforrások.</a:t>
            </a:r>
            <a:br>
              <a:rPr lang="en-GB" dirty="0"/>
            </a:br>
            <a:endParaRPr lang="hu-HU" dirty="0"/>
          </a:p>
          <a:p>
            <a:r>
              <a:rPr lang="hu-HU" dirty="0"/>
              <a:t>A CIAT </a:t>
            </a:r>
            <a:r>
              <a:rPr lang="hu-HU" dirty="0">
                <a:solidFill>
                  <a:srgbClr val="FF0000"/>
                </a:solidFill>
              </a:rPr>
              <a:t>úgy tervezte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hu-HU" dirty="0">
                <a:solidFill>
                  <a:srgbClr val="FF0000"/>
                </a:solidFill>
              </a:rPr>
              <a:t>meg </a:t>
            </a:r>
            <a:r>
              <a:rPr lang="hu-HU" dirty="0"/>
              <a:t>a gépet, hogy ha az egységet a tervezett módon használják, akkor a belső, potenciálisan gyúlékony </a:t>
            </a:r>
            <a:r>
              <a:rPr lang="hu-HU" dirty="0">
                <a:solidFill>
                  <a:srgbClr val="FF0000"/>
                </a:solidFill>
              </a:rPr>
              <a:t>zónában nincs belső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hu-HU" dirty="0">
                <a:solidFill>
                  <a:srgbClr val="FF0000"/>
                </a:solidFill>
              </a:rPr>
              <a:t>gyújtóforrás</a:t>
            </a:r>
            <a:r>
              <a:rPr lang="hu-HU" dirty="0"/>
              <a:t>.</a:t>
            </a:r>
          </a:p>
          <a:p>
            <a:r>
              <a:rPr lang="hu-HU" dirty="0"/>
              <a:t>Így az egyetlen fennmaradó kockázat az, hogy a felhasználó gyújtóforrást hoz be a potenciálisan gyúlékony zónába. Ezért a CIAT</a:t>
            </a:r>
            <a:r>
              <a:rPr lang="en-GB" dirty="0"/>
              <a:t> </a:t>
            </a:r>
            <a:r>
              <a:rPr lang="hu-HU" dirty="0"/>
              <a:t>úgy döntött, hogy a </a:t>
            </a:r>
            <a:r>
              <a:rPr lang="hu-HU" dirty="0">
                <a:solidFill>
                  <a:srgbClr val="FF0000"/>
                </a:solidFill>
              </a:rPr>
              <a:t>külső potenciálisan gyúlékony zónát ábrázolja, ahová a felhasználó </a:t>
            </a:r>
            <a:r>
              <a:rPr lang="hu-HU" u="sng" dirty="0">
                <a:solidFill>
                  <a:srgbClr val="FF0000"/>
                </a:solidFill>
              </a:rPr>
              <a:t>nem vihet be gyújtóforrást.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74055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32AADB-547B-1DD0-207E-F0231E0C5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Kültéri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kompakt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hőszivattyú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gyártói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leírás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GB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részlet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endParaRPr lang="hu-HU" sz="2800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72896B86-EA41-CAAD-63BA-A9EB38D3D6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850" y="2828850"/>
            <a:ext cx="8992652" cy="33526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C86E58D2-C5EA-BAA3-BD41-895CEAC4203F}"/>
              </a:ext>
            </a:extLst>
          </p:cNvPr>
          <p:cNvSpPr txBox="1"/>
          <p:nvPr/>
        </p:nvSpPr>
        <p:spPr>
          <a:xfrm>
            <a:off x="3108140" y="4156587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0,6 m</a:t>
            </a:r>
            <a:endParaRPr lang="hu-HU" sz="1400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89A247C2-5247-75CE-3475-D1A4420FB091}"/>
              </a:ext>
            </a:extLst>
          </p:cNvPr>
          <p:cNvSpPr txBox="1"/>
          <p:nvPr/>
        </p:nvSpPr>
        <p:spPr>
          <a:xfrm>
            <a:off x="2653583" y="583457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2 m</a:t>
            </a:r>
            <a:endParaRPr lang="hu-HU" sz="1400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CCD8C25-D674-3C85-82AD-481B591D9A7B}"/>
              </a:ext>
            </a:extLst>
          </p:cNvPr>
          <p:cNvSpPr txBox="1"/>
          <p:nvPr/>
        </p:nvSpPr>
        <p:spPr>
          <a:xfrm>
            <a:off x="5022215" y="583457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2 m</a:t>
            </a:r>
            <a:endParaRPr lang="hu-HU" sz="1400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2D368C1F-8A03-48A1-A174-5B96BE492F76}"/>
              </a:ext>
            </a:extLst>
          </p:cNvPr>
          <p:cNvSpPr txBox="1"/>
          <p:nvPr/>
        </p:nvSpPr>
        <p:spPr>
          <a:xfrm>
            <a:off x="7218020" y="421210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2 m</a:t>
            </a:r>
            <a:endParaRPr lang="hu-HU" sz="1400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7E7B2CB0-2E2B-1C37-70B9-D247DEA320E9}"/>
              </a:ext>
            </a:extLst>
          </p:cNvPr>
          <p:cNvSpPr txBox="1"/>
          <p:nvPr/>
        </p:nvSpPr>
        <p:spPr>
          <a:xfrm>
            <a:off x="7996335" y="522593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2 m</a:t>
            </a:r>
            <a:endParaRPr lang="hu-HU" sz="1400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DEF552DB-0D1D-4C5D-CE9A-39AB4EDEE7F9}"/>
              </a:ext>
            </a:extLst>
          </p:cNvPr>
          <p:cNvSpPr txBox="1"/>
          <p:nvPr/>
        </p:nvSpPr>
        <p:spPr>
          <a:xfrm>
            <a:off x="9380546" y="3923119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0,7 m</a:t>
            </a:r>
            <a:endParaRPr lang="hu-HU" sz="1400" dirty="0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B797201F-DB2B-EF19-815B-BD19D9645D49}"/>
              </a:ext>
            </a:extLst>
          </p:cNvPr>
          <p:cNvSpPr txBox="1"/>
          <p:nvPr/>
        </p:nvSpPr>
        <p:spPr>
          <a:xfrm>
            <a:off x="5443568" y="4894977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0,7 m</a:t>
            </a:r>
            <a:endParaRPr lang="hu-HU" sz="1400" dirty="0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038BC609-DBBB-5D38-4392-EFA0AE1B061A}"/>
              </a:ext>
            </a:extLst>
          </p:cNvPr>
          <p:cNvSpPr txBox="1"/>
          <p:nvPr/>
        </p:nvSpPr>
        <p:spPr>
          <a:xfrm>
            <a:off x="6282124" y="5554422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0,2 m</a:t>
            </a:r>
            <a:endParaRPr lang="hu-HU" sz="1400" dirty="0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9628D122-4251-F625-9A9E-E1FF9B3B4F8D}"/>
              </a:ext>
            </a:extLst>
          </p:cNvPr>
          <p:cNvSpPr txBox="1"/>
          <p:nvPr/>
        </p:nvSpPr>
        <p:spPr>
          <a:xfrm>
            <a:off x="2356065" y="4927326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0,8 m</a:t>
            </a:r>
            <a:endParaRPr lang="hu-HU" sz="1400" dirty="0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3B49D6EC-3AC3-06AE-F388-CCAC67A161FF}"/>
              </a:ext>
            </a:extLst>
          </p:cNvPr>
          <p:cNvSpPr txBox="1"/>
          <p:nvPr/>
        </p:nvSpPr>
        <p:spPr>
          <a:xfrm>
            <a:off x="7676800" y="3551730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0,6 m</a:t>
            </a:r>
            <a:endParaRPr lang="hu-HU" sz="1400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5B3E9ADD-F5AE-1511-FEEF-C06733A80E57}"/>
              </a:ext>
            </a:extLst>
          </p:cNvPr>
          <p:cNvSpPr txBox="1"/>
          <p:nvPr/>
        </p:nvSpPr>
        <p:spPr>
          <a:xfrm>
            <a:off x="7676799" y="4017109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0,6 m</a:t>
            </a:r>
            <a:endParaRPr lang="hu-HU" sz="1400" dirty="0"/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CB8E485A-F341-DD3E-148F-8F4CB36207A0}"/>
              </a:ext>
            </a:extLst>
          </p:cNvPr>
          <p:cNvSpPr txBox="1"/>
          <p:nvPr/>
        </p:nvSpPr>
        <p:spPr>
          <a:xfrm>
            <a:off x="9217536" y="425763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2 m</a:t>
            </a:r>
            <a:endParaRPr lang="hu-HU" sz="1400" dirty="0"/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A9B4F26C-3C62-ADE3-B8B3-2650004880AB}"/>
              </a:ext>
            </a:extLst>
          </p:cNvPr>
          <p:cNvSpPr txBox="1"/>
          <p:nvPr/>
        </p:nvSpPr>
        <p:spPr>
          <a:xfrm>
            <a:off x="3141282" y="5215840"/>
            <a:ext cx="528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Ajtó</a:t>
            </a:r>
            <a:endParaRPr lang="hu-HU" sz="1600" dirty="0"/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7A01DF1F-260C-D370-DA23-18F3E1F3DF00}"/>
              </a:ext>
            </a:extLst>
          </p:cNvPr>
          <p:cNvSpPr txBox="1"/>
          <p:nvPr/>
        </p:nvSpPr>
        <p:spPr>
          <a:xfrm>
            <a:off x="3703175" y="3842132"/>
            <a:ext cx="6677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/>
              <a:t>Elektr</a:t>
            </a:r>
            <a:br>
              <a:rPr lang="en-GB" sz="1600" dirty="0"/>
            </a:br>
            <a:r>
              <a:rPr lang="en-GB" sz="1600" dirty="0" err="1"/>
              <a:t>Külső</a:t>
            </a:r>
            <a:br>
              <a:rPr lang="en-GB" sz="1600" dirty="0"/>
            </a:br>
            <a:r>
              <a:rPr lang="en-GB" sz="1600" dirty="0" err="1"/>
              <a:t>zóna</a:t>
            </a:r>
            <a:endParaRPr lang="hu-HU" sz="1600" dirty="0"/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AD620C1F-E4C1-04B9-D983-2F2DF4A68194}"/>
              </a:ext>
            </a:extLst>
          </p:cNvPr>
          <p:cNvSpPr txBox="1"/>
          <p:nvPr/>
        </p:nvSpPr>
        <p:spPr>
          <a:xfrm>
            <a:off x="8153014" y="3845890"/>
            <a:ext cx="1064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1. ZÓNA</a:t>
            </a:r>
            <a:br>
              <a:rPr lang="en-GB" sz="1600" dirty="0"/>
            </a:br>
            <a:r>
              <a:rPr lang="en-GB" sz="1600" dirty="0" err="1"/>
              <a:t>Hűtőközeg</a:t>
            </a:r>
            <a:br>
              <a:rPr lang="en-GB" sz="1600" dirty="0"/>
            </a:br>
            <a:r>
              <a:rPr lang="en-GB" sz="1600" dirty="0" err="1"/>
              <a:t>burkolat</a:t>
            </a:r>
            <a:endParaRPr lang="hu-HU" sz="1600" dirty="0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26F4AEE1-A011-0AEC-677E-481FAE039A63}"/>
              </a:ext>
            </a:extLst>
          </p:cNvPr>
          <p:cNvSpPr txBox="1"/>
          <p:nvPr/>
        </p:nvSpPr>
        <p:spPr>
          <a:xfrm>
            <a:off x="2156973" y="5539006"/>
            <a:ext cx="8683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C000"/>
                </a:solidFill>
              </a:rPr>
              <a:t>2. ZÓNA</a:t>
            </a:r>
            <a:endParaRPr lang="hu-HU" sz="1600" dirty="0">
              <a:solidFill>
                <a:srgbClr val="FFC000"/>
              </a:solidFill>
            </a:endParaRP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5477CA48-F11D-937C-A869-B25821638C2B}"/>
              </a:ext>
            </a:extLst>
          </p:cNvPr>
          <p:cNvSpPr txBox="1"/>
          <p:nvPr/>
        </p:nvSpPr>
        <p:spPr>
          <a:xfrm>
            <a:off x="3154306" y="4719807"/>
            <a:ext cx="882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1. ZÓNA</a:t>
            </a:r>
            <a:br>
              <a:rPr lang="en-GB" sz="1600" dirty="0"/>
            </a:br>
            <a:endParaRPr lang="hu-HU" sz="1600" dirty="0"/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E4656FEC-DB12-6BCF-2907-F365994BF405}"/>
              </a:ext>
            </a:extLst>
          </p:cNvPr>
          <p:cNvSpPr txBox="1"/>
          <p:nvPr/>
        </p:nvSpPr>
        <p:spPr>
          <a:xfrm>
            <a:off x="9849881" y="2659573"/>
            <a:ext cx="1001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/>
              <a:t>Magasság</a:t>
            </a:r>
            <a:endParaRPr lang="hu-HU" sz="1600" dirty="0"/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74FEDB1F-5A6C-791F-F2AC-82B08A1071FC}"/>
              </a:ext>
            </a:extLst>
          </p:cNvPr>
          <p:cNvSpPr txBox="1"/>
          <p:nvPr/>
        </p:nvSpPr>
        <p:spPr>
          <a:xfrm>
            <a:off x="10350691" y="3013515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0,2 m</a:t>
            </a:r>
            <a:endParaRPr lang="hu-HU" sz="1400" dirty="0"/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CE4DCFA3-7EFE-5F4D-2D2D-78BEDB569B9C}"/>
              </a:ext>
            </a:extLst>
          </p:cNvPr>
          <p:cNvSpPr txBox="1"/>
          <p:nvPr/>
        </p:nvSpPr>
        <p:spPr>
          <a:xfrm>
            <a:off x="10333150" y="3321292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0,8 m</a:t>
            </a:r>
            <a:endParaRPr lang="hu-HU" sz="1400" dirty="0"/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6696613B-EC13-55F3-7DDE-86C2AB53D49E}"/>
              </a:ext>
            </a:extLst>
          </p:cNvPr>
          <p:cNvSpPr txBox="1"/>
          <p:nvPr/>
        </p:nvSpPr>
        <p:spPr>
          <a:xfrm>
            <a:off x="3777169" y="2137543"/>
            <a:ext cx="118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Oldalnézet</a:t>
            </a:r>
            <a:endParaRPr lang="hu-HU" dirty="0"/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A78FBF8C-259B-4919-22DA-BAFC97094C25}"/>
              </a:ext>
            </a:extLst>
          </p:cNvPr>
          <p:cNvSpPr txBox="1"/>
          <p:nvPr/>
        </p:nvSpPr>
        <p:spPr>
          <a:xfrm>
            <a:off x="7883900" y="2148280"/>
            <a:ext cx="114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Felülnézet</a:t>
            </a:r>
            <a:endParaRPr lang="hu-HU" dirty="0"/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425EAE2B-F274-682D-B3D4-5CF0EB60FC59}"/>
              </a:ext>
            </a:extLst>
          </p:cNvPr>
          <p:cNvSpPr txBox="1"/>
          <p:nvPr/>
        </p:nvSpPr>
        <p:spPr>
          <a:xfrm>
            <a:off x="3681106" y="4928572"/>
            <a:ext cx="696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Ref.</a:t>
            </a:r>
            <a:br>
              <a:rPr lang="en-GB" sz="1600" dirty="0"/>
            </a:br>
            <a:r>
              <a:rPr lang="en-GB" sz="1600" dirty="0" err="1"/>
              <a:t>doboz</a:t>
            </a:r>
            <a:endParaRPr lang="hu-HU" sz="1600" dirty="0"/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474865D8-FC73-A089-8DE0-6767339011E4}"/>
              </a:ext>
            </a:extLst>
          </p:cNvPr>
          <p:cNvSpPr txBox="1"/>
          <p:nvPr/>
        </p:nvSpPr>
        <p:spPr>
          <a:xfrm>
            <a:off x="598277" y="1748174"/>
            <a:ext cx="22461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/>
              <a:t>Töltet</a:t>
            </a:r>
            <a:r>
              <a:rPr lang="en-GB" sz="2000" dirty="0"/>
              <a:t> </a:t>
            </a:r>
            <a:r>
              <a:rPr lang="en-GB" sz="2000" dirty="0" err="1"/>
              <a:t>mennyiség</a:t>
            </a:r>
            <a:r>
              <a:rPr lang="en-GB" sz="2000" dirty="0"/>
              <a:t>:</a:t>
            </a:r>
          </a:p>
          <a:p>
            <a:r>
              <a:rPr lang="en-GB" sz="2000" dirty="0"/>
              <a:t>3 … 2 x 3,9 kg R-290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870147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7D12196-47A2-9704-7731-7FB85F65A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A2, A2L, A3 </a:t>
            </a:r>
            <a:r>
              <a:rPr lang="en-GB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hűtőközeg</a:t>
            </a:r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érzékelésre</a:t>
            </a:r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alkalmas</a:t>
            </a:r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GÁZÉRZÉKELŐ</a:t>
            </a:r>
            <a:endParaRPr lang="hu-H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99E2696C-2253-96E2-722B-43BEDA614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084" y="1825624"/>
            <a:ext cx="4928263" cy="47783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D4A131C9-6D03-F111-71BC-15A7859A307B}"/>
              </a:ext>
            </a:extLst>
          </p:cNvPr>
          <p:cNvSpPr txBox="1"/>
          <p:nvPr/>
        </p:nvSpPr>
        <p:spPr>
          <a:xfrm>
            <a:off x="982133" y="2054577"/>
            <a:ext cx="35198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 </a:t>
            </a:r>
            <a:r>
              <a:rPr lang="en-GB" b="1" dirty="0" err="1"/>
              <a:t>szervíz</a:t>
            </a:r>
            <a:r>
              <a:rPr lang="en-GB" b="1" dirty="0"/>
              <a:t> </a:t>
            </a:r>
            <a:r>
              <a:rPr lang="en-GB" b="1" dirty="0" err="1"/>
              <a:t>szakember</a:t>
            </a:r>
            <a:r>
              <a:rPr lang="en-GB" b="1" dirty="0"/>
              <a:t> </a:t>
            </a:r>
            <a:r>
              <a:rPr lang="en-GB" b="1" dirty="0" err="1"/>
              <a:t>fontos</a:t>
            </a:r>
            <a:r>
              <a:rPr lang="en-GB" b="1" dirty="0"/>
              <a:t> </a:t>
            </a:r>
            <a:r>
              <a:rPr lang="en-GB" b="1" dirty="0" err="1"/>
              <a:t>eszköze</a:t>
            </a:r>
            <a:br>
              <a:rPr lang="en-GB" b="1" dirty="0"/>
            </a:br>
            <a:r>
              <a:rPr lang="en-GB" b="1" dirty="0" err="1"/>
              <a:t>üzembehelyezésnél</a:t>
            </a:r>
            <a:r>
              <a:rPr lang="en-GB" b="1" dirty="0"/>
              <a:t>, </a:t>
            </a:r>
            <a:r>
              <a:rPr lang="en-GB" b="1" dirty="0" err="1"/>
              <a:t>javításnál</a:t>
            </a:r>
            <a:br>
              <a:rPr lang="en-GB" b="1" dirty="0"/>
            </a:br>
            <a:endParaRPr lang="en-GB" b="1" dirty="0"/>
          </a:p>
          <a:p>
            <a:r>
              <a:rPr lang="en-GB" b="1" dirty="0"/>
              <a:t>ATEX </a:t>
            </a:r>
            <a:r>
              <a:rPr lang="en-GB" b="1" dirty="0" err="1"/>
              <a:t>szerinti</a:t>
            </a:r>
            <a:r>
              <a:rPr lang="en-GB" b="1" dirty="0"/>
              <a:t> </a:t>
            </a:r>
            <a:r>
              <a:rPr lang="en-GB" b="1" dirty="0" err="1"/>
              <a:t>robbanásbiztos</a:t>
            </a:r>
            <a:r>
              <a:rPr lang="en-GB" b="1" dirty="0"/>
              <a:t> </a:t>
            </a:r>
            <a:r>
              <a:rPr lang="en-GB" b="1" dirty="0" err="1"/>
              <a:t>kivitel</a:t>
            </a:r>
            <a:endParaRPr lang="hu-HU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E92BF5-2BCA-3764-6632-F09E0C803A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957" y="2054577"/>
            <a:ext cx="676275" cy="589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774E2DBB-2844-404A-5C12-4D0459C69455}"/>
              </a:ext>
            </a:extLst>
          </p:cNvPr>
          <p:cNvSpPr txBox="1"/>
          <p:nvPr/>
        </p:nvSpPr>
        <p:spPr>
          <a:xfrm>
            <a:off x="1138335" y="3890865"/>
            <a:ext cx="2545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Ex de </a:t>
            </a:r>
            <a:r>
              <a:rPr lang="en-GB" b="1" dirty="0" err="1"/>
              <a:t>ia</a:t>
            </a:r>
            <a:r>
              <a:rPr lang="en-GB" b="1" dirty="0"/>
              <a:t> I/IIC T4 Ma / Ga 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11624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>
            <a:extLst>
              <a:ext uri="{FF2B5EF4-FFF2-40B4-BE49-F238E27FC236}">
                <a16:creationId xmlns:a16="http://schemas.microsoft.com/office/drawing/2014/main" id="{AD445B7F-147F-32B5-2288-B7B656EC65BC}"/>
              </a:ext>
            </a:extLst>
          </p:cNvPr>
          <p:cNvSpPr/>
          <p:nvPr/>
        </p:nvSpPr>
        <p:spPr>
          <a:xfrm>
            <a:off x="6096000" y="2481941"/>
            <a:ext cx="335902" cy="5411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7E61C3AD-9A3E-3F13-9A94-BE8B30419131}"/>
              </a:ext>
            </a:extLst>
          </p:cNvPr>
          <p:cNvSpPr/>
          <p:nvPr/>
        </p:nvSpPr>
        <p:spPr>
          <a:xfrm>
            <a:off x="4396082" y="1663820"/>
            <a:ext cx="2537927" cy="248193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2" name="Téglalap: fazettás 1">
            <a:extLst>
              <a:ext uri="{FF2B5EF4-FFF2-40B4-BE49-F238E27FC236}">
                <a16:creationId xmlns:a16="http://schemas.microsoft.com/office/drawing/2014/main" id="{F8A70005-0EBA-0849-CAC3-5A7509A56D75}"/>
              </a:ext>
            </a:extLst>
          </p:cNvPr>
          <p:cNvSpPr/>
          <p:nvPr/>
        </p:nvSpPr>
        <p:spPr>
          <a:xfrm>
            <a:off x="5406265" y="2400782"/>
            <a:ext cx="842129" cy="504005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err="1"/>
              <a:t>Hűtőgép</a:t>
            </a:r>
            <a:endParaRPr lang="hu-HU" sz="1100" dirty="0"/>
          </a:p>
        </p:txBody>
      </p:sp>
      <p:sp>
        <p:nvSpPr>
          <p:cNvPr id="8" name="Kör: üres 7">
            <a:extLst>
              <a:ext uri="{FF2B5EF4-FFF2-40B4-BE49-F238E27FC236}">
                <a16:creationId xmlns:a16="http://schemas.microsoft.com/office/drawing/2014/main" id="{52DA2C79-891A-98FD-86F5-BF825F17113E}"/>
              </a:ext>
            </a:extLst>
          </p:cNvPr>
          <p:cNvSpPr/>
          <p:nvPr/>
        </p:nvSpPr>
        <p:spPr>
          <a:xfrm>
            <a:off x="5569598" y="3142080"/>
            <a:ext cx="578498" cy="541176"/>
          </a:xfrm>
          <a:prstGeom prst="don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6" name="Háromszög 15">
            <a:extLst>
              <a:ext uri="{FF2B5EF4-FFF2-40B4-BE49-F238E27FC236}">
                <a16:creationId xmlns:a16="http://schemas.microsoft.com/office/drawing/2014/main" id="{966F6661-3CE7-D07E-C974-C4FEB5B74356}"/>
              </a:ext>
            </a:extLst>
          </p:cNvPr>
          <p:cNvSpPr/>
          <p:nvPr/>
        </p:nvSpPr>
        <p:spPr>
          <a:xfrm rot="5400000">
            <a:off x="5733603" y="3233970"/>
            <a:ext cx="398231" cy="373216"/>
          </a:xfrm>
          <a:prstGeom prst="triangle">
            <a:avLst>
              <a:gd name="adj" fmla="val 5234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39B6E735-9788-03F0-919E-CA62DA1ED74C}"/>
              </a:ext>
            </a:extLst>
          </p:cNvPr>
          <p:cNvSpPr/>
          <p:nvPr/>
        </p:nvSpPr>
        <p:spPr>
          <a:xfrm>
            <a:off x="1427584" y="3263380"/>
            <a:ext cx="513183" cy="5691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9" name="Egyenes összekötő 18">
            <a:extLst>
              <a:ext uri="{FF2B5EF4-FFF2-40B4-BE49-F238E27FC236}">
                <a16:creationId xmlns:a16="http://schemas.microsoft.com/office/drawing/2014/main" id="{52BC57B5-CCAE-5242-092F-96D65A00DFD9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1928713" y="3604003"/>
            <a:ext cx="3725604" cy="175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>
            <a:extLst>
              <a:ext uri="{FF2B5EF4-FFF2-40B4-BE49-F238E27FC236}">
                <a16:creationId xmlns:a16="http://schemas.microsoft.com/office/drawing/2014/main" id="{F018304C-8414-F16C-6F15-11B5F1DAE38F}"/>
              </a:ext>
            </a:extLst>
          </p:cNvPr>
          <p:cNvCxnSpPr>
            <a:cxnSpLocks/>
          </p:cNvCxnSpPr>
          <p:nvPr/>
        </p:nvCxnSpPr>
        <p:spPr>
          <a:xfrm flipV="1">
            <a:off x="1940767" y="3316006"/>
            <a:ext cx="3054467" cy="36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nyíllal 32">
            <a:extLst>
              <a:ext uri="{FF2B5EF4-FFF2-40B4-BE49-F238E27FC236}">
                <a16:creationId xmlns:a16="http://schemas.microsoft.com/office/drawing/2014/main" id="{3A7AC6B9-141F-BEDD-3BDE-ED8A1258137C}"/>
              </a:ext>
            </a:extLst>
          </p:cNvPr>
          <p:cNvCxnSpPr>
            <a:cxnSpLocks/>
            <a:endCxn id="7" idx="6"/>
          </p:cNvCxnSpPr>
          <p:nvPr/>
        </p:nvCxnSpPr>
        <p:spPr>
          <a:xfrm flipV="1">
            <a:off x="5661826" y="2904787"/>
            <a:ext cx="1272183" cy="141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olyamatábra: Késleltetés 34">
            <a:extLst>
              <a:ext uri="{FF2B5EF4-FFF2-40B4-BE49-F238E27FC236}">
                <a16:creationId xmlns:a16="http://schemas.microsoft.com/office/drawing/2014/main" id="{13384F3B-FDA2-DD9C-F05F-66CEEA590CF9}"/>
              </a:ext>
            </a:extLst>
          </p:cNvPr>
          <p:cNvSpPr/>
          <p:nvPr/>
        </p:nvSpPr>
        <p:spPr>
          <a:xfrm>
            <a:off x="869924" y="3431367"/>
            <a:ext cx="209939" cy="209938"/>
          </a:xfrm>
          <a:prstGeom prst="flowChartDelay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7" name="Egyenes összekötő 36">
            <a:extLst>
              <a:ext uri="{FF2B5EF4-FFF2-40B4-BE49-F238E27FC236}">
                <a16:creationId xmlns:a16="http://schemas.microsoft.com/office/drawing/2014/main" id="{54624816-C5DA-2693-EC15-1AE11155CFE4}"/>
              </a:ext>
            </a:extLst>
          </p:cNvPr>
          <p:cNvCxnSpPr>
            <a:cxnSpLocks/>
            <a:stCxn id="35" idx="3"/>
          </p:cNvCxnSpPr>
          <p:nvPr/>
        </p:nvCxnSpPr>
        <p:spPr>
          <a:xfrm flipV="1">
            <a:off x="1079863" y="3529881"/>
            <a:ext cx="415297" cy="6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>
            <a:extLst>
              <a:ext uri="{FF2B5EF4-FFF2-40B4-BE49-F238E27FC236}">
                <a16:creationId xmlns:a16="http://schemas.microsoft.com/office/drawing/2014/main" id="{EC031BED-63F1-6391-3378-E04A44FAA82A}"/>
              </a:ext>
            </a:extLst>
          </p:cNvPr>
          <p:cNvCxnSpPr>
            <a:cxnSpLocks/>
          </p:cNvCxnSpPr>
          <p:nvPr/>
        </p:nvCxnSpPr>
        <p:spPr>
          <a:xfrm flipH="1">
            <a:off x="796595" y="3545889"/>
            <a:ext cx="14435" cy="184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>
            <a:extLst>
              <a:ext uri="{FF2B5EF4-FFF2-40B4-BE49-F238E27FC236}">
                <a16:creationId xmlns:a16="http://schemas.microsoft.com/office/drawing/2014/main" id="{0AF849E3-EF70-11D9-F216-BED11624416D}"/>
              </a:ext>
            </a:extLst>
          </p:cNvPr>
          <p:cNvCxnSpPr>
            <a:cxnSpLocks/>
          </p:cNvCxnSpPr>
          <p:nvPr/>
        </p:nvCxnSpPr>
        <p:spPr>
          <a:xfrm flipH="1">
            <a:off x="706412" y="3604003"/>
            <a:ext cx="1617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Szövegdoboz 56">
            <a:extLst>
              <a:ext uri="{FF2B5EF4-FFF2-40B4-BE49-F238E27FC236}">
                <a16:creationId xmlns:a16="http://schemas.microsoft.com/office/drawing/2014/main" id="{74616E24-EF02-AAAF-BB65-EBFD7B8AA601}"/>
              </a:ext>
            </a:extLst>
          </p:cNvPr>
          <p:cNvSpPr txBox="1"/>
          <p:nvPr/>
        </p:nvSpPr>
        <p:spPr>
          <a:xfrm>
            <a:off x="7458209" y="3152001"/>
            <a:ext cx="1338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Flexi </a:t>
            </a:r>
            <a:r>
              <a:rPr lang="en-GB" sz="1400" dirty="0" err="1"/>
              <a:t>nyomócső</a:t>
            </a:r>
            <a:r>
              <a:rPr lang="en-GB" sz="1400" dirty="0"/>
              <a:t> </a:t>
            </a:r>
            <a:endParaRPr lang="hu-HU" sz="1400" dirty="0"/>
          </a:p>
        </p:txBody>
      </p:sp>
      <p:sp>
        <p:nvSpPr>
          <p:cNvPr id="58" name="Szövegdoboz 57">
            <a:extLst>
              <a:ext uri="{FF2B5EF4-FFF2-40B4-BE49-F238E27FC236}">
                <a16:creationId xmlns:a16="http://schemas.microsoft.com/office/drawing/2014/main" id="{1F158BF4-A0E5-C7DF-2B02-744C06EAF597}"/>
              </a:ext>
            </a:extLst>
          </p:cNvPr>
          <p:cNvSpPr txBox="1"/>
          <p:nvPr/>
        </p:nvSpPr>
        <p:spPr>
          <a:xfrm>
            <a:off x="5349804" y="3617494"/>
            <a:ext cx="1143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Ex </a:t>
            </a:r>
            <a:r>
              <a:rPr lang="en-GB" sz="1400" dirty="0" err="1"/>
              <a:t>elszívó</a:t>
            </a:r>
            <a:br>
              <a:rPr lang="en-GB" sz="1400" dirty="0"/>
            </a:br>
            <a:r>
              <a:rPr lang="en-GB" sz="1400" dirty="0" err="1"/>
              <a:t>ventilátor</a:t>
            </a:r>
            <a:endParaRPr lang="hu-HU" sz="1400" dirty="0"/>
          </a:p>
        </p:txBody>
      </p:sp>
      <p:sp>
        <p:nvSpPr>
          <p:cNvPr id="59" name="Szövegdoboz 58">
            <a:extLst>
              <a:ext uri="{FF2B5EF4-FFF2-40B4-BE49-F238E27FC236}">
                <a16:creationId xmlns:a16="http://schemas.microsoft.com/office/drawing/2014/main" id="{A77F34FE-CEE0-C65D-6344-4CEF1A6E1A6A}"/>
              </a:ext>
            </a:extLst>
          </p:cNvPr>
          <p:cNvSpPr txBox="1"/>
          <p:nvPr/>
        </p:nvSpPr>
        <p:spPr>
          <a:xfrm>
            <a:off x="2408095" y="2019749"/>
            <a:ext cx="1840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Flexi </a:t>
            </a:r>
            <a:r>
              <a:rPr lang="en-GB" sz="1400" dirty="0" err="1"/>
              <a:t>szívócső</a:t>
            </a:r>
            <a:r>
              <a:rPr lang="en-GB" sz="1400" dirty="0"/>
              <a:t> </a:t>
            </a:r>
            <a:endParaRPr lang="hu-HU" sz="1400" dirty="0"/>
          </a:p>
        </p:txBody>
      </p:sp>
      <p:cxnSp>
        <p:nvCxnSpPr>
          <p:cNvPr id="61" name="Egyenes összekötő nyíllal 60">
            <a:extLst>
              <a:ext uri="{FF2B5EF4-FFF2-40B4-BE49-F238E27FC236}">
                <a16:creationId xmlns:a16="http://schemas.microsoft.com/office/drawing/2014/main" id="{FE04D381-F15D-F520-721E-6465503E6527}"/>
              </a:ext>
            </a:extLst>
          </p:cNvPr>
          <p:cNvCxnSpPr>
            <a:cxnSpLocks/>
          </p:cNvCxnSpPr>
          <p:nvPr/>
        </p:nvCxnSpPr>
        <p:spPr>
          <a:xfrm>
            <a:off x="3549323" y="2273810"/>
            <a:ext cx="1771459" cy="868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Szövegdoboz 62">
            <a:extLst>
              <a:ext uri="{FF2B5EF4-FFF2-40B4-BE49-F238E27FC236}">
                <a16:creationId xmlns:a16="http://schemas.microsoft.com/office/drawing/2014/main" id="{6D8D385A-39A7-479B-9754-EF163006BF7D}"/>
              </a:ext>
            </a:extLst>
          </p:cNvPr>
          <p:cNvSpPr txBox="1"/>
          <p:nvPr/>
        </p:nvSpPr>
        <p:spPr>
          <a:xfrm>
            <a:off x="6209714" y="2711567"/>
            <a:ext cx="569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2,5 m</a:t>
            </a:r>
            <a:endParaRPr lang="hu-HU" sz="1200" dirty="0"/>
          </a:p>
        </p:txBody>
      </p:sp>
      <p:sp>
        <p:nvSpPr>
          <p:cNvPr id="64" name="Szövegdoboz 63">
            <a:extLst>
              <a:ext uri="{FF2B5EF4-FFF2-40B4-BE49-F238E27FC236}">
                <a16:creationId xmlns:a16="http://schemas.microsoft.com/office/drawing/2014/main" id="{05D1BB2C-74D3-1149-2A89-1F9FA7308257}"/>
              </a:ext>
            </a:extLst>
          </p:cNvPr>
          <p:cNvSpPr txBox="1"/>
          <p:nvPr/>
        </p:nvSpPr>
        <p:spPr>
          <a:xfrm>
            <a:off x="1391578" y="3295838"/>
            <a:ext cx="583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err="1"/>
              <a:t>Frekv</a:t>
            </a:r>
            <a:r>
              <a:rPr lang="en-GB" sz="1200" dirty="0"/>
              <a:t>. </a:t>
            </a:r>
            <a:br>
              <a:rPr lang="en-GB" sz="1200" dirty="0"/>
            </a:br>
            <a:r>
              <a:rPr lang="en-GB" sz="1200" dirty="0" err="1"/>
              <a:t>váltó</a:t>
            </a:r>
            <a:endParaRPr lang="hu-HU" sz="1200" dirty="0"/>
          </a:p>
        </p:txBody>
      </p:sp>
      <p:sp>
        <p:nvSpPr>
          <p:cNvPr id="65" name="Szövegdoboz 64">
            <a:extLst>
              <a:ext uri="{FF2B5EF4-FFF2-40B4-BE49-F238E27FC236}">
                <a16:creationId xmlns:a16="http://schemas.microsoft.com/office/drawing/2014/main" id="{59A20673-BD0E-C143-094B-CEE96CBA81D5}"/>
              </a:ext>
            </a:extLst>
          </p:cNvPr>
          <p:cNvSpPr txBox="1"/>
          <p:nvPr/>
        </p:nvSpPr>
        <p:spPr>
          <a:xfrm>
            <a:off x="369866" y="2698884"/>
            <a:ext cx="1115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230V, 50 Hz</a:t>
            </a:r>
            <a:br>
              <a:rPr lang="en-GB" sz="1400" dirty="0"/>
            </a:br>
            <a:r>
              <a:rPr lang="en-GB" sz="1400" dirty="0" err="1"/>
              <a:t>csatlakozó</a:t>
            </a:r>
            <a:r>
              <a:rPr lang="en-GB" sz="1400" dirty="0"/>
              <a:t>      </a:t>
            </a:r>
            <a:endParaRPr lang="hu-HU" sz="1400" dirty="0"/>
          </a:p>
        </p:txBody>
      </p:sp>
      <p:sp>
        <p:nvSpPr>
          <p:cNvPr id="66" name="Szövegdoboz 65">
            <a:extLst>
              <a:ext uri="{FF2B5EF4-FFF2-40B4-BE49-F238E27FC236}">
                <a16:creationId xmlns:a16="http://schemas.microsoft.com/office/drawing/2014/main" id="{56640445-731B-5751-B12A-04DD41D6DDE1}"/>
              </a:ext>
            </a:extLst>
          </p:cNvPr>
          <p:cNvSpPr txBox="1"/>
          <p:nvPr/>
        </p:nvSpPr>
        <p:spPr>
          <a:xfrm>
            <a:off x="3175560" y="3016907"/>
            <a:ext cx="1120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Motor </a:t>
            </a:r>
            <a:r>
              <a:rPr lang="en-GB" sz="1400" dirty="0" err="1"/>
              <a:t>kábel</a:t>
            </a:r>
            <a:r>
              <a:rPr lang="en-GB" sz="1400" dirty="0"/>
              <a:t> </a:t>
            </a:r>
            <a:endParaRPr lang="hu-HU" sz="1400" dirty="0"/>
          </a:p>
        </p:txBody>
      </p:sp>
      <p:sp>
        <p:nvSpPr>
          <p:cNvPr id="67" name="Szövegdoboz 66">
            <a:extLst>
              <a:ext uri="{FF2B5EF4-FFF2-40B4-BE49-F238E27FC236}">
                <a16:creationId xmlns:a16="http://schemas.microsoft.com/office/drawing/2014/main" id="{38B154F4-D729-A584-F75F-CBBBA2070C6D}"/>
              </a:ext>
            </a:extLst>
          </p:cNvPr>
          <p:cNvSpPr txBox="1"/>
          <p:nvPr/>
        </p:nvSpPr>
        <p:spPr>
          <a:xfrm>
            <a:off x="1967072" y="3472638"/>
            <a:ext cx="928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PTC </a:t>
            </a:r>
            <a:r>
              <a:rPr lang="en-GB" sz="1400" dirty="0" err="1"/>
              <a:t>kábel</a:t>
            </a:r>
            <a:r>
              <a:rPr lang="en-GB" sz="1400" dirty="0"/>
              <a:t> </a:t>
            </a:r>
            <a:endParaRPr lang="hu-HU" sz="1400" dirty="0"/>
          </a:p>
        </p:txBody>
      </p:sp>
      <p:sp>
        <p:nvSpPr>
          <p:cNvPr id="69" name="Szövegdoboz 68">
            <a:extLst>
              <a:ext uri="{FF2B5EF4-FFF2-40B4-BE49-F238E27FC236}">
                <a16:creationId xmlns:a16="http://schemas.microsoft.com/office/drawing/2014/main" id="{B28F7780-5D69-6325-9842-6A22C493BDEE}"/>
              </a:ext>
            </a:extLst>
          </p:cNvPr>
          <p:cNvSpPr txBox="1"/>
          <p:nvPr/>
        </p:nvSpPr>
        <p:spPr>
          <a:xfrm>
            <a:off x="4981939" y="1695315"/>
            <a:ext cx="1427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>
                <a:solidFill>
                  <a:srgbClr val="FF0000"/>
                </a:solidFill>
              </a:rPr>
              <a:t>Tűz</a:t>
            </a:r>
            <a:r>
              <a:rPr lang="en-GB" sz="1200" b="1" dirty="0">
                <a:solidFill>
                  <a:srgbClr val="FF0000"/>
                </a:solidFill>
              </a:rPr>
              <a:t>- </a:t>
            </a:r>
            <a:r>
              <a:rPr lang="en-GB" sz="1200" b="1" dirty="0" err="1">
                <a:solidFill>
                  <a:srgbClr val="FF0000"/>
                </a:solidFill>
              </a:rPr>
              <a:t>és</a:t>
            </a:r>
            <a:r>
              <a:rPr lang="en-GB" sz="1200" b="1" dirty="0">
                <a:solidFill>
                  <a:srgbClr val="FF0000"/>
                </a:solidFill>
              </a:rPr>
              <a:t> </a:t>
            </a:r>
            <a:br>
              <a:rPr lang="en-GB" sz="1200" b="1" dirty="0">
                <a:solidFill>
                  <a:srgbClr val="FF0000"/>
                </a:solidFill>
              </a:rPr>
            </a:br>
            <a:r>
              <a:rPr lang="en-GB" sz="1200" b="1" dirty="0" err="1">
                <a:solidFill>
                  <a:srgbClr val="FF0000"/>
                </a:solidFill>
              </a:rPr>
              <a:t>robbanásveszélyes</a:t>
            </a:r>
            <a:r>
              <a:rPr lang="en-GB" sz="1200" b="1" dirty="0">
                <a:solidFill>
                  <a:srgbClr val="FF0000"/>
                </a:solidFill>
              </a:rPr>
              <a:t> </a:t>
            </a:r>
            <a:r>
              <a:rPr lang="en-GB" sz="1200" b="1" dirty="0" err="1">
                <a:solidFill>
                  <a:srgbClr val="FF0000"/>
                </a:solidFill>
              </a:rPr>
              <a:t>tér</a:t>
            </a:r>
            <a:endParaRPr lang="hu-HU" sz="1200" b="1" dirty="0">
              <a:solidFill>
                <a:srgbClr val="FF0000"/>
              </a:solidFill>
            </a:endParaRPr>
          </a:p>
        </p:txBody>
      </p:sp>
      <p:sp>
        <p:nvSpPr>
          <p:cNvPr id="73" name="Szövegdoboz 72">
            <a:extLst>
              <a:ext uri="{FF2B5EF4-FFF2-40B4-BE49-F238E27FC236}">
                <a16:creationId xmlns:a16="http://schemas.microsoft.com/office/drawing/2014/main" id="{340B6053-3615-1269-DCB6-F34A25CBF5CB}"/>
              </a:ext>
            </a:extLst>
          </p:cNvPr>
          <p:cNvSpPr txBox="1"/>
          <p:nvPr/>
        </p:nvSpPr>
        <p:spPr>
          <a:xfrm>
            <a:off x="9937102" y="3320827"/>
            <a:ext cx="96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Szabad </a:t>
            </a:r>
            <a:r>
              <a:rPr lang="en-GB" sz="1400" b="1" dirty="0" err="1"/>
              <a:t>tér</a:t>
            </a:r>
            <a:endParaRPr lang="hu-HU" sz="1400" b="1" dirty="0"/>
          </a:p>
        </p:txBody>
      </p:sp>
      <p:sp>
        <p:nvSpPr>
          <p:cNvPr id="74" name="Szövegdoboz 73">
            <a:extLst>
              <a:ext uri="{FF2B5EF4-FFF2-40B4-BE49-F238E27FC236}">
                <a16:creationId xmlns:a16="http://schemas.microsoft.com/office/drawing/2014/main" id="{2ADD51EE-27AC-D151-C650-8060556BD782}"/>
              </a:ext>
            </a:extLst>
          </p:cNvPr>
          <p:cNvSpPr txBox="1"/>
          <p:nvPr/>
        </p:nvSpPr>
        <p:spPr>
          <a:xfrm>
            <a:off x="2355759" y="6011951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Szervízventilátor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veszélyes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térből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történő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elszívásra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7" name="Egyenes összekötő nyíllal 76">
            <a:extLst>
              <a:ext uri="{FF2B5EF4-FFF2-40B4-BE49-F238E27FC236}">
                <a16:creationId xmlns:a16="http://schemas.microsoft.com/office/drawing/2014/main" id="{EC2CAB66-6AEA-BC71-F838-EFFA32E27646}"/>
              </a:ext>
            </a:extLst>
          </p:cNvPr>
          <p:cNvCxnSpPr>
            <a:cxnSpLocks/>
            <a:endCxn id="73" idx="1"/>
          </p:cNvCxnSpPr>
          <p:nvPr/>
        </p:nvCxnSpPr>
        <p:spPr>
          <a:xfrm>
            <a:off x="6189931" y="3441268"/>
            <a:ext cx="3747171" cy="334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Szövegdoboz 81">
            <a:extLst>
              <a:ext uri="{FF2B5EF4-FFF2-40B4-BE49-F238E27FC236}">
                <a16:creationId xmlns:a16="http://schemas.microsoft.com/office/drawing/2014/main" id="{CDF793DA-147E-F8DA-F106-102F28C35035}"/>
              </a:ext>
            </a:extLst>
          </p:cNvPr>
          <p:cNvSpPr txBox="1"/>
          <p:nvPr/>
        </p:nvSpPr>
        <p:spPr>
          <a:xfrm>
            <a:off x="1969536" y="3008229"/>
            <a:ext cx="13274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3 x 230 V, 60 Hz</a:t>
            </a:r>
            <a:endParaRPr lang="hu-HU" sz="1400" dirty="0"/>
          </a:p>
        </p:txBody>
      </p:sp>
      <p:sp>
        <p:nvSpPr>
          <p:cNvPr id="83" name="Szövegdoboz 82">
            <a:extLst>
              <a:ext uri="{FF2B5EF4-FFF2-40B4-BE49-F238E27FC236}">
                <a16:creationId xmlns:a16="http://schemas.microsoft.com/office/drawing/2014/main" id="{3F13A249-DD73-BD6E-F050-A3B1DB4FD1EC}"/>
              </a:ext>
            </a:extLst>
          </p:cNvPr>
          <p:cNvSpPr txBox="1"/>
          <p:nvPr/>
        </p:nvSpPr>
        <p:spPr>
          <a:xfrm>
            <a:off x="1495160" y="476717"/>
            <a:ext cx="84443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</a:t>
            </a:r>
            <a:r>
              <a:rPr lang="en-GB" sz="2800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hűtőgép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szivárgása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esetén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annak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környezetében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b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2800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veszélyes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légtér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alakulhat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ki   </a:t>
            </a:r>
            <a:endParaRPr lang="hu-HU" sz="2800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Folyamatábra: Másik feldolgozás 2">
            <a:extLst>
              <a:ext uri="{FF2B5EF4-FFF2-40B4-BE49-F238E27FC236}">
                <a16:creationId xmlns:a16="http://schemas.microsoft.com/office/drawing/2014/main" id="{781377F4-3FFC-B249-0D84-280E25CD6911}"/>
              </a:ext>
            </a:extLst>
          </p:cNvPr>
          <p:cNvSpPr/>
          <p:nvPr/>
        </p:nvSpPr>
        <p:spPr>
          <a:xfrm>
            <a:off x="4604355" y="2220545"/>
            <a:ext cx="785044" cy="553999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Gáz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érzékelő</a:t>
            </a:r>
            <a:endParaRPr lang="hu-H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Egyenes összekötő nyíllal 4">
            <a:extLst>
              <a:ext uri="{FF2B5EF4-FFF2-40B4-BE49-F238E27FC236}">
                <a16:creationId xmlns:a16="http://schemas.microsoft.com/office/drawing/2014/main" id="{5BB3740F-091D-434D-1AB8-8AABE3BABAB9}"/>
              </a:ext>
            </a:extLst>
          </p:cNvPr>
          <p:cNvCxnSpPr>
            <a:cxnSpLocks/>
          </p:cNvCxnSpPr>
          <p:nvPr/>
        </p:nvCxnSpPr>
        <p:spPr>
          <a:xfrm flipH="1">
            <a:off x="715734" y="3665115"/>
            <a:ext cx="5001607" cy="412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394495CC-283E-5817-CB2D-218125256F69}"/>
              </a:ext>
            </a:extLst>
          </p:cNvPr>
          <p:cNvSpPr txBox="1"/>
          <p:nvPr/>
        </p:nvSpPr>
        <p:spPr>
          <a:xfrm>
            <a:off x="509497" y="4128588"/>
            <a:ext cx="677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EPH-</a:t>
            </a:r>
            <a:r>
              <a:rPr lang="en-GB" sz="1400" dirty="0" err="1"/>
              <a:t>ra</a:t>
            </a:r>
            <a:br>
              <a:rPr lang="en-GB" sz="1400" dirty="0"/>
            </a:br>
            <a:r>
              <a:rPr lang="en-GB" sz="1400" dirty="0" err="1"/>
              <a:t>kötni</a:t>
            </a:r>
            <a:r>
              <a:rPr lang="en-GB" sz="1400" dirty="0"/>
              <a:t>!</a:t>
            </a:r>
            <a:endParaRPr lang="hu-HU" sz="1400" dirty="0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6B485F44-8616-303F-C210-075BFF08735D}"/>
              </a:ext>
            </a:extLst>
          </p:cNvPr>
          <p:cNvSpPr txBox="1"/>
          <p:nvPr/>
        </p:nvSpPr>
        <p:spPr>
          <a:xfrm>
            <a:off x="2157136" y="3840394"/>
            <a:ext cx="107196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 </a:t>
            </a:r>
            <a:br>
              <a:rPr lang="en-GB" sz="1100" dirty="0"/>
            </a:br>
            <a:r>
              <a:rPr lang="en-GB" sz="1400" dirty="0"/>
              <a:t>EPH </a:t>
            </a:r>
            <a:r>
              <a:rPr lang="en-GB" sz="1400" dirty="0" err="1"/>
              <a:t>vezeték</a:t>
            </a:r>
            <a:endParaRPr lang="hu-HU" sz="1400" dirty="0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244B8F14-B15D-E941-A825-B6FA2FEC6790}"/>
              </a:ext>
            </a:extLst>
          </p:cNvPr>
          <p:cNvSpPr/>
          <p:nvPr/>
        </p:nvSpPr>
        <p:spPr>
          <a:xfrm>
            <a:off x="4943861" y="3214039"/>
            <a:ext cx="358160" cy="2452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TK</a:t>
            </a:r>
            <a:endParaRPr lang="hu-HU" sz="1100" dirty="0"/>
          </a:p>
        </p:txBody>
      </p:sp>
      <p:cxnSp>
        <p:nvCxnSpPr>
          <p:cNvPr id="25" name="Egyenes összekötő nyíllal 24">
            <a:extLst>
              <a:ext uri="{FF2B5EF4-FFF2-40B4-BE49-F238E27FC236}">
                <a16:creationId xmlns:a16="http://schemas.microsoft.com/office/drawing/2014/main" id="{965D53E6-F385-7E4F-65F8-AD69BDD2DC98}"/>
              </a:ext>
            </a:extLst>
          </p:cNvPr>
          <p:cNvCxnSpPr>
            <a:cxnSpLocks/>
          </p:cNvCxnSpPr>
          <p:nvPr/>
        </p:nvCxnSpPr>
        <p:spPr>
          <a:xfrm flipV="1">
            <a:off x="5345150" y="3427832"/>
            <a:ext cx="195679" cy="195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>
            <a:extLst>
              <a:ext uri="{FF2B5EF4-FFF2-40B4-BE49-F238E27FC236}">
                <a16:creationId xmlns:a16="http://schemas.microsoft.com/office/drawing/2014/main" id="{3E2BD8C4-37E5-EEC8-C1D0-E7BD0BA12F31}"/>
              </a:ext>
            </a:extLst>
          </p:cNvPr>
          <p:cNvCxnSpPr>
            <a:cxnSpLocks/>
          </p:cNvCxnSpPr>
          <p:nvPr/>
        </p:nvCxnSpPr>
        <p:spPr>
          <a:xfrm>
            <a:off x="5309245" y="3309807"/>
            <a:ext cx="260353" cy="12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43">
            <a:extLst>
              <a:ext uri="{FF2B5EF4-FFF2-40B4-BE49-F238E27FC236}">
                <a16:creationId xmlns:a16="http://schemas.microsoft.com/office/drawing/2014/main" id="{2BD147C6-E178-C320-582E-A33405555745}"/>
              </a:ext>
            </a:extLst>
          </p:cNvPr>
          <p:cNvCxnSpPr>
            <a:cxnSpLocks/>
          </p:cNvCxnSpPr>
          <p:nvPr/>
        </p:nvCxnSpPr>
        <p:spPr>
          <a:xfrm>
            <a:off x="5323694" y="2694755"/>
            <a:ext cx="22591" cy="73424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Szövegdoboz 45">
            <a:extLst>
              <a:ext uri="{FF2B5EF4-FFF2-40B4-BE49-F238E27FC236}">
                <a16:creationId xmlns:a16="http://schemas.microsoft.com/office/drawing/2014/main" id="{FD5889A7-4A60-EDAA-08E3-D5C15FC6B2B4}"/>
              </a:ext>
            </a:extLst>
          </p:cNvPr>
          <p:cNvSpPr txBox="1"/>
          <p:nvPr/>
        </p:nvSpPr>
        <p:spPr>
          <a:xfrm>
            <a:off x="4125057" y="4212509"/>
            <a:ext cx="1415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TK: </a:t>
            </a:r>
            <a:r>
              <a:rPr lang="en-GB" sz="1400" dirty="0" err="1"/>
              <a:t>Tiltókapcsoló</a:t>
            </a:r>
            <a:endParaRPr lang="hu-HU" sz="1400" dirty="0"/>
          </a:p>
        </p:txBody>
      </p: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13564CF3-1AC6-31F9-492B-55B497F32597}"/>
              </a:ext>
            </a:extLst>
          </p:cNvPr>
          <p:cNvCxnSpPr>
            <a:cxnSpLocks/>
          </p:cNvCxnSpPr>
          <p:nvPr/>
        </p:nvCxnSpPr>
        <p:spPr>
          <a:xfrm flipH="1">
            <a:off x="686746" y="3547412"/>
            <a:ext cx="1617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3DCEB310-F939-A185-979A-9D011429227C}"/>
              </a:ext>
            </a:extLst>
          </p:cNvPr>
          <p:cNvCxnSpPr>
            <a:cxnSpLocks/>
          </p:cNvCxnSpPr>
          <p:nvPr/>
        </p:nvCxnSpPr>
        <p:spPr>
          <a:xfrm flipH="1">
            <a:off x="686746" y="3481667"/>
            <a:ext cx="1617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92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7D4E16F-0B54-92B8-7ED9-CC1E4055E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7942"/>
          </a:xfrm>
        </p:spPr>
        <p:txBody>
          <a:bodyPr>
            <a:normAutofit/>
          </a:bodyPr>
          <a:lstStyle/>
          <a:p>
            <a:pPr algn="ctr"/>
            <a:r>
              <a:rPr lang="en-GB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Hűtőközeg</a:t>
            </a:r>
            <a:r>
              <a:rPr lang="en-GB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szivárgás</a:t>
            </a:r>
            <a:r>
              <a:rPr lang="en-GB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kockázatok</a:t>
            </a:r>
            <a:endParaRPr lang="hu-HU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ABBF12A-3831-2DA9-D8C7-5BFC40F99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Gyulladási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hőmérséklet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hu-HU" kern="1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hu-HU" b="1" i="1" kern="100" baseline="300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GB" b="1" i="1" kern="100" baseline="300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Minimális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gyújtási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energia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		MIE  Joule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Gáz-levegő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koncentráció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	ARH/FRH V%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vagy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LFL /UFL k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g/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b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MSZ EN 378-2:2017 		D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melléklet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Gyújtóforrások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			K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melléklet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( 13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féle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834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6A3D739-BEBD-4773-83B7-FF4A43AB3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GYSZM </a:t>
            </a:r>
            <a:r>
              <a:rPr lang="en-GB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gyújtószikra</a:t>
            </a:r>
            <a:r>
              <a:rPr lang="en-GB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mentes</a:t>
            </a:r>
            <a:r>
              <a:rPr lang="en-GB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áramkör</a:t>
            </a:r>
            <a:r>
              <a:rPr lang="en-GB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energiaviszonyai</a:t>
            </a:r>
            <a:r>
              <a:rPr lang="en-GB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EF6CC58-F468-97C2-0BFA-E9EE30556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endParaRPr lang="en-GB" dirty="0"/>
          </a:p>
          <a:p>
            <a:r>
              <a:rPr lang="en-GB" dirty="0"/>
              <a:t>Az </a:t>
            </a:r>
            <a:r>
              <a:rPr lang="en-GB" dirty="0" err="1"/>
              <a:t>áramkör</a:t>
            </a:r>
            <a:r>
              <a:rPr lang="en-GB" dirty="0"/>
              <a:t> </a:t>
            </a:r>
            <a:r>
              <a:rPr lang="en-GB" dirty="0" err="1"/>
              <a:t>paraméterei</a:t>
            </a:r>
            <a:r>
              <a:rPr lang="en-GB" dirty="0"/>
              <a:t> </a:t>
            </a:r>
            <a:r>
              <a:rPr lang="en-GB" dirty="0" err="1"/>
              <a:t>az</a:t>
            </a:r>
            <a:r>
              <a:rPr lang="en-GB" dirty="0"/>
              <a:t> </a:t>
            </a:r>
            <a:r>
              <a:rPr lang="en-GB" dirty="0" err="1"/>
              <a:t>alábbiak</a:t>
            </a:r>
            <a:r>
              <a:rPr lang="en-GB" dirty="0"/>
              <a:t>:            ( Ex </a:t>
            </a:r>
            <a:r>
              <a:rPr lang="en-GB" dirty="0" err="1"/>
              <a:t>ia</a:t>
            </a:r>
            <a:r>
              <a:rPr lang="en-GB" dirty="0"/>
              <a:t>, Ex </a:t>
            </a:r>
            <a:r>
              <a:rPr lang="en-GB" dirty="0" err="1"/>
              <a:t>ib</a:t>
            </a:r>
            <a:r>
              <a:rPr lang="en-GB" dirty="0"/>
              <a:t> </a:t>
            </a:r>
            <a:r>
              <a:rPr lang="en-GB" dirty="0" err="1"/>
              <a:t>védelmi</a:t>
            </a:r>
            <a:r>
              <a:rPr lang="en-GB" dirty="0"/>
              <a:t> </a:t>
            </a:r>
            <a:r>
              <a:rPr lang="en-GB" dirty="0" err="1"/>
              <a:t>mód</a:t>
            </a:r>
            <a:r>
              <a:rPr lang="en-GB" dirty="0"/>
              <a:t> )</a:t>
            </a:r>
            <a:br>
              <a:rPr lang="en-GB" dirty="0"/>
            </a:br>
            <a:endParaRPr lang="en-GB" dirty="0"/>
          </a:p>
          <a:p>
            <a:r>
              <a:rPr lang="en-GB" dirty="0" err="1"/>
              <a:t>Feszültség</a:t>
            </a:r>
            <a:r>
              <a:rPr lang="en-GB" b="1" dirty="0"/>
              <a:t> ˂ </a:t>
            </a:r>
            <a:r>
              <a:rPr lang="en-GB" dirty="0"/>
              <a:t>1,2 Volt,       </a:t>
            </a:r>
            <a:r>
              <a:rPr lang="en-GB" dirty="0" err="1"/>
              <a:t>energia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˂ 20 </a:t>
            </a:r>
            <a:r>
              <a:rPr lang="hu-HU" dirty="0">
                <a:solidFill>
                  <a:srgbClr val="FF0000"/>
                </a:solidFill>
              </a:rPr>
              <a:t>µ</a:t>
            </a:r>
            <a:r>
              <a:rPr lang="en-GB" dirty="0">
                <a:solidFill>
                  <a:srgbClr val="FF0000"/>
                </a:solidFill>
              </a:rPr>
              <a:t> J </a:t>
            </a:r>
            <a:r>
              <a:rPr lang="en-GB" dirty="0"/>
              <a:t>( 10</a:t>
            </a:r>
            <a:r>
              <a:rPr lang="en-GB" baseline="30000" dirty="0"/>
              <a:t>-6 </a:t>
            </a:r>
            <a:r>
              <a:rPr lang="en-GB" dirty="0"/>
              <a:t>J ) pl: </a:t>
            </a:r>
            <a:r>
              <a:rPr lang="en-GB" dirty="0" err="1"/>
              <a:t>hőelem</a:t>
            </a:r>
            <a:endParaRPr lang="en-GB" dirty="0"/>
          </a:p>
          <a:p>
            <a:r>
              <a:rPr lang="en-GB" dirty="0" err="1"/>
              <a:t>Áram</a:t>
            </a:r>
            <a:r>
              <a:rPr lang="en-GB" dirty="0"/>
              <a:t> </a:t>
            </a:r>
            <a:r>
              <a:rPr lang="en-GB" b="1" dirty="0"/>
              <a:t>˂ </a:t>
            </a:r>
            <a:r>
              <a:rPr lang="en-GB" dirty="0"/>
              <a:t>100 m Amper  </a:t>
            </a:r>
            <a:br>
              <a:rPr lang="en-GB" dirty="0">
                <a:highlight>
                  <a:srgbClr val="FFFF00"/>
                </a:highlight>
              </a:rPr>
            </a:br>
            <a:r>
              <a:rPr lang="en-GB" dirty="0"/>
              <a:t> 				</a:t>
            </a:r>
            <a:r>
              <a:rPr lang="en-GB" dirty="0" err="1"/>
              <a:t>vagy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25 </a:t>
            </a:r>
            <a:r>
              <a:rPr lang="en-GB" dirty="0" err="1">
                <a:solidFill>
                  <a:srgbClr val="FF0000"/>
                </a:solidFill>
              </a:rPr>
              <a:t>mWatt</a:t>
            </a:r>
            <a:r>
              <a:rPr lang="en-GB" dirty="0">
                <a:solidFill>
                  <a:srgbClr val="FF0000"/>
                </a:solidFill>
              </a:rPr>
              <a:t>               </a:t>
            </a:r>
            <a:r>
              <a:rPr lang="en-GB" dirty="0"/>
              <a:t>pl: </a:t>
            </a:r>
            <a:r>
              <a:rPr lang="en-GB" dirty="0" err="1"/>
              <a:t>kontaktus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1 Joule= 1 Watt sec = 1 Amper x 1 Volt x sec </a:t>
            </a:r>
            <a:br>
              <a:rPr lang="en-GB" dirty="0"/>
            </a:br>
            <a:endParaRPr lang="en-GB" dirty="0"/>
          </a:p>
          <a:p>
            <a:r>
              <a:rPr lang="en-GB" dirty="0" err="1">
                <a:solidFill>
                  <a:srgbClr val="FF0000"/>
                </a:solidFill>
              </a:rPr>
              <a:t>Vákumszivattyú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akku</a:t>
            </a:r>
            <a:r>
              <a:rPr lang="en-GB" dirty="0">
                <a:solidFill>
                  <a:srgbClr val="FF0000"/>
                </a:solidFill>
              </a:rPr>
              <a:t> 18 V DC ! 	</a:t>
            </a:r>
            <a:r>
              <a:rPr lang="en-GB" dirty="0"/>
              <a:t>Mi </a:t>
            </a:r>
            <a:r>
              <a:rPr lang="en-GB" dirty="0" err="1"/>
              <a:t>történik</a:t>
            </a:r>
            <a:r>
              <a:rPr lang="en-GB" dirty="0"/>
              <a:t> </a:t>
            </a:r>
            <a:r>
              <a:rPr lang="en-GB" dirty="0" err="1"/>
              <a:t>akku</a:t>
            </a:r>
            <a:r>
              <a:rPr lang="en-GB" dirty="0"/>
              <a:t> </a:t>
            </a:r>
            <a:r>
              <a:rPr lang="en-GB" dirty="0" err="1"/>
              <a:t>cserénél</a:t>
            </a:r>
            <a:r>
              <a:rPr lang="en-GB" dirty="0"/>
              <a:t> ? </a:t>
            </a:r>
            <a:r>
              <a:rPr lang="en-GB" dirty="0" err="1">
                <a:solidFill>
                  <a:srgbClr val="FF0000"/>
                </a:solidFill>
                <a:highlight>
                  <a:srgbClr val="FFFF00"/>
                </a:highlight>
              </a:rPr>
              <a:t>Gyújtóforrás</a:t>
            </a:r>
            <a:r>
              <a:rPr lang="en-GB" dirty="0">
                <a:solidFill>
                  <a:srgbClr val="FF0000"/>
                </a:solidFill>
                <a:highlight>
                  <a:srgbClr val="FFFF00"/>
                </a:highlight>
              </a:rPr>
              <a:t>!</a:t>
            </a:r>
            <a:br>
              <a:rPr lang="en-GB" dirty="0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  <a:p>
            <a:r>
              <a:rPr lang="en-GB" dirty="0" err="1"/>
              <a:t>Propán</a:t>
            </a:r>
            <a:r>
              <a:rPr lang="en-GB" dirty="0"/>
              <a:t> R-290 MIE : 0,24 </a:t>
            </a:r>
            <a:r>
              <a:rPr lang="en-GB" dirty="0" err="1"/>
              <a:t>mJ</a:t>
            </a:r>
            <a:r>
              <a:rPr lang="en-GB" dirty="0"/>
              <a:t>	R-32  MIE: 50 </a:t>
            </a:r>
            <a:r>
              <a:rPr lang="en-GB" dirty="0" err="1"/>
              <a:t>mJ</a:t>
            </a:r>
            <a:br>
              <a:rPr lang="en-GB" dirty="0"/>
            </a:br>
            <a:endParaRPr lang="en-GB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56605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ím 1">
            <a:extLst>
              <a:ext uri="{FF2B5EF4-FFF2-40B4-BE49-F238E27FC236}">
                <a16:creationId xmlns:a16="http://schemas.microsoft.com/office/drawing/2014/main" id="{B18AD8BB-9FF7-965B-631D-56C8C6FED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2401"/>
            <a:ext cx="8229600" cy="423863"/>
          </a:xfrm>
        </p:spPr>
        <p:txBody>
          <a:bodyPr>
            <a:normAutofit fontScale="90000"/>
          </a:bodyPr>
          <a:lstStyle/>
          <a:p>
            <a:r>
              <a:rPr lang="en-GB" altLang="hu-HU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Gáz-levegő</a:t>
            </a:r>
            <a:r>
              <a:rPr lang="en-GB" altLang="hu-HU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hu-HU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keverék</a:t>
            </a:r>
            <a:r>
              <a:rPr lang="en-GB" altLang="hu-HU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hu-HU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minimális</a:t>
            </a:r>
            <a:r>
              <a:rPr lang="en-GB" altLang="hu-HU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hu-HU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gyújtási</a:t>
            </a:r>
            <a:r>
              <a:rPr lang="en-GB" altLang="hu-HU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hu-HU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energiája</a:t>
            </a:r>
            <a:r>
              <a:rPr lang="en-GB" altLang="hu-HU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MIE </a:t>
            </a:r>
            <a:endParaRPr lang="hu-HU" altLang="hu-HU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5" name="Tartalom helye 3">
            <a:extLst>
              <a:ext uri="{FF2B5EF4-FFF2-40B4-BE49-F238E27FC236}">
                <a16:creationId xmlns:a16="http://schemas.microsoft.com/office/drawing/2014/main" id="{868F402B-BD36-95E4-2375-AC5F24DFA3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0791" y="838657"/>
            <a:ext cx="6296231" cy="5155600"/>
          </a:xfrm>
        </p:spPr>
      </p:pic>
      <p:sp>
        <p:nvSpPr>
          <p:cNvPr id="28676" name="Szövegdoboz 4">
            <a:extLst>
              <a:ext uri="{FF2B5EF4-FFF2-40B4-BE49-F238E27FC236}">
                <a16:creationId xmlns:a16="http://schemas.microsoft.com/office/drawing/2014/main" id="{59BBF21A-C6B2-FDB2-F2C2-8C00E4F81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560" y="6502400"/>
            <a:ext cx="56230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Forrás</a:t>
            </a:r>
            <a:r>
              <a:rPr lang="hu-HU" altLang="hu-H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hu-HU" altLang="hu-HU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Schmidchen</a:t>
            </a:r>
            <a:r>
              <a:rPr lang="hu-HU" altLang="hu-H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3rdISCARW </a:t>
            </a:r>
            <a:r>
              <a:rPr lang="hu-HU" altLang="hu-HU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</a:t>
            </a:r>
            <a:r>
              <a:rPr lang="hu-HU" altLang="hu-H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u-HU" altLang="hu-HU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Hydrogen</a:t>
            </a:r>
            <a:r>
              <a:rPr lang="hu-HU" altLang="hu-H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u-HU" altLang="hu-HU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Safety</a:t>
            </a:r>
            <a:r>
              <a:rPr lang="hu-HU" altLang="hu-H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Belfast, 2009</a:t>
            </a:r>
            <a:endParaRPr lang="hu-HU" altLang="hu-HU" sz="1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8" name="Szövegdoboz 7">
            <a:extLst>
              <a:ext uri="{FF2B5EF4-FFF2-40B4-BE49-F238E27FC236}">
                <a16:creationId xmlns:a16="http://schemas.microsoft.com/office/drawing/2014/main" id="{0E87A91F-7974-CEC2-0219-BE7F2A9A0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5701" y="3218437"/>
            <a:ext cx="1447897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hu-HU" sz="1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ARH 1,9 %</a:t>
            </a:r>
            <a:br>
              <a:rPr lang="en-GB" altLang="hu-HU" sz="1800" b="1" dirty="0">
                <a:solidFill>
                  <a:srgbClr val="00B050"/>
                </a:solidFill>
                <a:latin typeface="Times New Roman" panose="02020603050405020304" pitchFamily="18" charset="0"/>
              </a:rPr>
            </a:br>
            <a:r>
              <a:rPr lang="en-GB" altLang="hu-HU" sz="1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LFL 38 g/</a:t>
            </a:r>
            <a:r>
              <a:rPr lang="hu-HU" sz="1800" b="1" dirty="0">
                <a:solidFill>
                  <a:srgbClr val="00B050"/>
                </a:solidFill>
              </a:rPr>
              <a:t>m</a:t>
            </a:r>
            <a:r>
              <a:rPr lang="hu-HU" sz="1800" b="1" baseline="30000" dirty="0">
                <a:solidFill>
                  <a:srgbClr val="00B050"/>
                </a:solidFill>
              </a:rPr>
              <a:t>3 </a:t>
            </a:r>
            <a:endParaRPr lang="hu-HU" altLang="hu-HU" sz="18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9" name="Szövegdoboz 8">
            <a:extLst>
              <a:ext uri="{FF2B5EF4-FFF2-40B4-BE49-F238E27FC236}">
                <a16:creationId xmlns:a16="http://schemas.microsoft.com/office/drawing/2014/main" id="{3923F41F-3104-3822-57BC-F4720E661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4214" y="3810215"/>
            <a:ext cx="1479892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hu-HU" sz="1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FRH  10,9 %</a:t>
            </a:r>
            <a:endParaRPr lang="hu-HU" altLang="hu-HU" sz="12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" name="Egyenes összekötő 2">
            <a:extLst>
              <a:ext uri="{FF2B5EF4-FFF2-40B4-BE49-F238E27FC236}">
                <a16:creationId xmlns:a16="http://schemas.microsoft.com/office/drawing/2014/main" id="{63D17467-90F9-3761-2560-2FE86D78E85A}"/>
              </a:ext>
            </a:extLst>
          </p:cNvPr>
          <p:cNvCxnSpPr>
            <a:cxnSpLocks/>
          </p:cNvCxnSpPr>
          <p:nvPr/>
        </p:nvCxnSpPr>
        <p:spPr>
          <a:xfrm>
            <a:off x="5666934" y="1228592"/>
            <a:ext cx="774700" cy="528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2579A2B2-F7D8-BA55-A74E-07A0352CDC15}"/>
              </a:ext>
            </a:extLst>
          </p:cNvPr>
          <p:cNvCxnSpPr>
            <a:cxnSpLocks/>
          </p:cNvCxnSpPr>
          <p:nvPr/>
        </p:nvCxnSpPr>
        <p:spPr>
          <a:xfrm>
            <a:off x="5677957" y="1665093"/>
            <a:ext cx="730250" cy="481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688C181C-866C-3664-26DE-91932FE57495}"/>
              </a:ext>
            </a:extLst>
          </p:cNvPr>
          <p:cNvCxnSpPr>
            <a:cxnSpLocks/>
          </p:cNvCxnSpPr>
          <p:nvPr/>
        </p:nvCxnSpPr>
        <p:spPr>
          <a:xfrm>
            <a:off x="5644530" y="1966119"/>
            <a:ext cx="774700" cy="592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D69B55CD-C819-475A-20B4-DEE09E49C567}"/>
              </a:ext>
            </a:extLst>
          </p:cNvPr>
          <p:cNvCxnSpPr>
            <a:cxnSpLocks/>
          </p:cNvCxnSpPr>
          <p:nvPr/>
        </p:nvCxnSpPr>
        <p:spPr>
          <a:xfrm>
            <a:off x="5622484" y="2298681"/>
            <a:ext cx="774700" cy="561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77CA1451-8B56-7317-B8C3-140534778FC8}"/>
              </a:ext>
            </a:extLst>
          </p:cNvPr>
          <p:cNvCxnSpPr>
            <a:cxnSpLocks/>
          </p:cNvCxnSpPr>
          <p:nvPr/>
        </p:nvCxnSpPr>
        <p:spPr>
          <a:xfrm>
            <a:off x="5666934" y="2660784"/>
            <a:ext cx="644525" cy="455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743DD857-1D14-55FA-7AA1-6E1D93D8DCA9}"/>
              </a:ext>
            </a:extLst>
          </p:cNvPr>
          <p:cNvCxnSpPr>
            <a:cxnSpLocks/>
          </p:cNvCxnSpPr>
          <p:nvPr/>
        </p:nvCxnSpPr>
        <p:spPr>
          <a:xfrm>
            <a:off x="5622484" y="1164738"/>
            <a:ext cx="44450" cy="3508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Szabadkéz 6">
                <a:extLst>
                  <a:ext uri="{FF2B5EF4-FFF2-40B4-BE49-F238E27FC236}">
                    <a16:creationId xmlns:a16="http://schemas.microsoft.com/office/drawing/2014/main" id="{76AA7C62-AA97-BE7E-8204-D481FEC4494A}"/>
                  </a:ext>
                </a:extLst>
              </p14:cNvPr>
              <p14:cNvContentPartPr/>
              <p14:nvPr/>
            </p14:nvContentPartPr>
            <p14:xfrm>
              <a:off x="6173357" y="748382"/>
              <a:ext cx="1168200" cy="699480"/>
            </p14:xfrm>
          </p:contentPart>
        </mc:Choice>
        <mc:Fallback xmlns="">
          <p:pic>
            <p:nvPicPr>
              <p:cNvPr id="7" name="Szabadkéz 6">
                <a:extLst>
                  <a:ext uri="{FF2B5EF4-FFF2-40B4-BE49-F238E27FC236}">
                    <a16:creationId xmlns:a16="http://schemas.microsoft.com/office/drawing/2014/main" id="{76AA7C62-AA97-BE7E-8204-D481FEC4494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64360" y="739382"/>
                <a:ext cx="1185835" cy="717120"/>
              </a:xfrm>
              <a:prstGeom prst="rect">
                <a:avLst/>
              </a:prstGeom>
            </p:spPr>
          </p:pic>
        </mc:Fallback>
      </mc:AlternateContent>
      <p:sp>
        <p:nvSpPr>
          <p:cNvPr id="28687" name="Szövegdoboz 7">
            <a:extLst>
              <a:ext uri="{FF2B5EF4-FFF2-40B4-BE49-F238E27FC236}">
                <a16:creationId xmlns:a16="http://schemas.microsoft.com/office/drawing/2014/main" id="{EC2F1753-25BD-7CED-2D6D-C5F433F05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4591" y="554217"/>
            <a:ext cx="639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R 32</a:t>
            </a:r>
            <a:endParaRPr lang="hu-HU" altLang="hu-HU" sz="1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7F3CF256-DA10-B987-ADEA-0E3F124200A9}"/>
              </a:ext>
            </a:extLst>
          </p:cNvPr>
          <p:cNvCxnSpPr/>
          <p:nvPr/>
        </p:nvCxnSpPr>
        <p:spPr>
          <a:xfrm>
            <a:off x="7341648" y="630200"/>
            <a:ext cx="0" cy="989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>
            <a:extLst>
              <a:ext uri="{FF2B5EF4-FFF2-40B4-BE49-F238E27FC236}">
                <a16:creationId xmlns:a16="http://schemas.microsoft.com/office/drawing/2014/main" id="{6992F6EB-5CEF-1D13-8EA9-D61156B27F20}"/>
              </a:ext>
            </a:extLst>
          </p:cNvPr>
          <p:cNvCxnSpPr/>
          <p:nvPr/>
        </p:nvCxnSpPr>
        <p:spPr>
          <a:xfrm>
            <a:off x="6153049" y="630200"/>
            <a:ext cx="0" cy="1117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0" name="Szövegdoboz 18">
            <a:extLst>
              <a:ext uri="{FF2B5EF4-FFF2-40B4-BE49-F238E27FC236}">
                <a16:creationId xmlns:a16="http://schemas.microsoft.com/office/drawing/2014/main" id="{2B64F9C2-9617-9810-6DE7-55105B240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0977" y="816225"/>
            <a:ext cx="6206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1200" dirty="0">
                <a:solidFill>
                  <a:srgbClr val="FF0000"/>
                </a:solidFill>
                <a:latin typeface="Times New Roman" panose="02020603050405020304" pitchFamily="18" charset="0"/>
              </a:rPr>
              <a:t>FRH </a:t>
            </a:r>
            <a:br>
              <a:rPr lang="en-GB" altLang="hu-HU" sz="12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GB" altLang="hu-HU" sz="1200" dirty="0">
                <a:solidFill>
                  <a:srgbClr val="FF0000"/>
                </a:solidFill>
                <a:latin typeface="Times New Roman" panose="02020603050405020304" pitchFamily="18" charset="0"/>
              </a:rPr>
              <a:t>33,4 %</a:t>
            </a:r>
            <a:endParaRPr lang="hu-HU" altLang="hu-HU" sz="1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91" name="Szövegdoboz 19">
            <a:extLst>
              <a:ext uri="{FF2B5EF4-FFF2-40B4-BE49-F238E27FC236}">
                <a16:creationId xmlns:a16="http://schemas.microsoft.com/office/drawing/2014/main" id="{16F62193-2C5C-A68D-D98A-5FF9DE00A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2674" y="551984"/>
            <a:ext cx="6206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1200" dirty="0">
                <a:solidFill>
                  <a:srgbClr val="FF0000"/>
                </a:solidFill>
                <a:latin typeface="Times New Roman" panose="02020603050405020304" pitchFamily="18" charset="0"/>
              </a:rPr>
              <a:t>ARH</a:t>
            </a:r>
            <a:br>
              <a:rPr lang="en-GB" altLang="hu-HU" sz="12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GB" altLang="hu-HU" sz="1200" dirty="0">
                <a:solidFill>
                  <a:srgbClr val="FF0000"/>
                </a:solidFill>
                <a:latin typeface="Times New Roman" panose="02020603050405020304" pitchFamily="18" charset="0"/>
              </a:rPr>
              <a:t> 12,7%</a:t>
            </a:r>
            <a:endParaRPr lang="hu-HU" altLang="hu-HU" sz="1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2" name="Egyenes összekötő 21">
            <a:extLst>
              <a:ext uri="{FF2B5EF4-FFF2-40B4-BE49-F238E27FC236}">
                <a16:creationId xmlns:a16="http://schemas.microsoft.com/office/drawing/2014/main" id="{F90E501E-F918-933A-B21A-6A789F12DE3A}"/>
              </a:ext>
            </a:extLst>
          </p:cNvPr>
          <p:cNvCxnSpPr>
            <a:cxnSpLocks/>
          </p:cNvCxnSpPr>
          <p:nvPr/>
        </p:nvCxnSpPr>
        <p:spPr>
          <a:xfrm>
            <a:off x="6167438" y="1452563"/>
            <a:ext cx="1873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3" name="Szövegdoboz 23">
            <a:extLst>
              <a:ext uri="{FF2B5EF4-FFF2-40B4-BE49-F238E27FC236}">
                <a16:creationId xmlns:a16="http://schemas.microsoft.com/office/drawing/2014/main" id="{BA32E0B5-2306-33DB-EAFF-67433B8E3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89" y="1244600"/>
            <a:ext cx="742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1800">
                <a:solidFill>
                  <a:srgbClr val="FF0000"/>
                </a:solidFill>
                <a:latin typeface="Times New Roman" panose="02020603050405020304" pitchFamily="18" charset="0"/>
              </a:rPr>
              <a:t>50 mJ</a:t>
            </a:r>
            <a:endParaRPr lang="hu-HU" altLang="hu-HU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6" name="Egyenes összekötő 25">
            <a:extLst>
              <a:ext uri="{FF2B5EF4-FFF2-40B4-BE49-F238E27FC236}">
                <a16:creationId xmlns:a16="http://schemas.microsoft.com/office/drawing/2014/main" id="{78BDA811-A590-5A3D-20FE-FA9812CD8994}"/>
              </a:ext>
            </a:extLst>
          </p:cNvPr>
          <p:cNvCxnSpPr/>
          <p:nvPr/>
        </p:nvCxnSpPr>
        <p:spPr>
          <a:xfrm>
            <a:off x="5704682" y="3416457"/>
            <a:ext cx="1146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5" name="Szövegdoboz 26">
            <a:extLst>
              <a:ext uri="{FF2B5EF4-FFF2-40B4-BE49-F238E27FC236}">
                <a16:creationId xmlns:a16="http://schemas.microsoft.com/office/drawing/2014/main" id="{8C795A83-D12C-81FE-BD30-B1115BF8C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0700" y="3267075"/>
            <a:ext cx="46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hu-HU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50" name="Szövegdoboz 28">
            <a:extLst>
              <a:ext uri="{FF2B5EF4-FFF2-40B4-BE49-F238E27FC236}">
                <a16:creationId xmlns:a16="http://schemas.microsoft.com/office/drawing/2014/main" id="{882C0859-5A39-671C-22A3-2A677CE77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3391" y="3134270"/>
            <a:ext cx="91563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hu-HU" sz="1800" dirty="0">
                <a:solidFill>
                  <a:schemeClr val="accent2"/>
                </a:solidFill>
                <a:latin typeface="Times New Roman" panose="02020603050405020304" pitchFamily="18" charset="0"/>
              </a:rPr>
              <a:t>0,28 </a:t>
            </a:r>
            <a:r>
              <a:rPr lang="en-GB" altLang="hu-HU" sz="1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mJ</a:t>
            </a:r>
            <a:endParaRPr lang="hu-HU" altLang="hu-HU" sz="180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1" name="Egyenes összekötő 30">
            <a:extLst>
              <a:ext uri="{FF2B5EF4-FFF2-40B4-BE49-F238E27FC236}">
                <a16:creationId xmlns:a16="http://schemas.microsoft.com/office/drawing/2014/main" id="{36739BC6-19B2-6BC4-D254-D6DB5AB5346A}"/>
              </a:ext>
            </a:extLst>
          </p:cNvPr>
          <p:cNvCxnSpPr>
            <a:cxnSpLocks/>
          </p:cNvCxnSpPr>
          <p:nvPr/>
        </p:nvCxnSpPr>
        <p:spPr>
          <a:xfrm>
            <a:off x="5750498" y="3085087"/>
            <a:ext cx="415925" cy="26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zövegdoboz 39">
            <a:extLst>
              <a:ext uri="{FF2B5EF4-FFF2-40B4-BE49-F238E27FC236}">
                <a16:creationId xmlns:a16="http://schemas.microsoft.com/office/drawing/2014/main" id="{3D2917EE-673E-AF49-18C7-3F84F073379E}"/>
              </a:ext>
            </a:extLst>
          </p:cNvPr>
          <p:cNvSpPr txBox="1"/>
          <p:nvPr/>
        </p:nvSpPr>
        <p:spPr>
          <a:xfrm>
            <a:off x="624757" y="4738854"/>
            <a:ext cx="194636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/>
              <a:t>LFL  Alsó </a:t>
            </a:r>
            <a:r>
              <a:rPr lang="en-GB" dirty="0" err="1"/>
              <a:t>gyull</a:t>
            </a:r>
            <a:r>
              <a:rPr lang="en-GB" dirty="0"/>
              <a:t>. </a:t>
            </a:r>
            <a:r>
              <a:rPr lang="en-GB" dirty="0" err="1"/>
              <a:t>h.é</a:t>
            </a:r>
            <a:r>
              <a:rPr lang="en-GB" dirty="0"/>
              <a:t>.</a:t>
            </a:r>
            <a:endParaRPr lang="hu-HU" dirty="0"/>
          </a:p>
        </p:txBody>
      </p:sp>
      <p:sp>
        <p:nvSpPr>
          <p:cNvPr id="41" name="Szövegdoboz 40">
            <a:extLst>
              <a:ext uri="{FF2B5EF4-FFF2-40B4-BE49-F238E27FC236}">
                <a16:creationId xmlns:a16="http://schemas.microsoft.com/office/drawing/2014/main" id="{9402E23F-8B23-8429-4F20-D43872ABA30B}"/>
              </a:ext>
            </a:extLst>
          </p:cNvPr>
          <p:cNvSpPr txBox="1"/>
          <p:nvPr/>
        </p:nvSpPr>
        <p:spPr>
          <a:xfrm>
            <a:off x="624757" y="5190979"/>
            <a:ext cx="208082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/>
              <a:t>UFL  Felső </a:t>
            </a:r>
            <a:r>
              <a:rPr lang="en-GB" dirty="0" err="1"/>
              <a:t>gyull</a:t>
            </a:r>
            <a:r>
              <a:rPr lang="en-GB" dirty="0"/>
              <a:t>. </a:t>
            </a:r>
            <a:r>
              <a:rPr lang="en-GB" dirty="0" err="1"/>
              <a:t>h.é</a:t>
            </a:r>
            <a:r>
              <a:rPr lang="en-GB" dirty="0"/>
              <a:t>.</a:t>
            </a:r>
            <a:endParaRPr lang="hu-HU" dirty="0"/>
          </a:p>
        </p:txBody>
      </p:sp>
      <p:sp>
        <p:nvSpPr>
          <p:cNvPr id="26654" name="Szövegdoboz 1">
            <a:extLst>
              <a:ext uri="{FF2B5EF4-FFF2-40B4-BE49-F238E27FC236}">
                <a16:creationId xmlns:a16="http://schemas.microsoft.com/office/drawing/2014/main" id="{D53653A9-51E9-AAF5-B405-CD0B1D5D8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9909" y="541285"/>
            <a:ext cx="766557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hu-HU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648 </a:t>
            </a:r>
            <a:r>
              <a:rPr lang="hu-HU" sz="1600" i="1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hu-HU" sz="1600" i="1" kern="100" baseline="30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endParaRPr lang="hu-HU" sz="1600" kern="100" dirty="0">
              <a:solidFill>
                <a:srgbClr val="FF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0B6428F8-45A8-BD9B-9714-C75DBCCF3C5A}"/>
              </a:ext>
            </a:extLst>
          </p:cNvPr>
          <p:cNvSpPr txBox="1"/>
          <p:nvPr/>
        </p:nvSpPr>
        <p:spPr>
          <a:xfrm>
            <a:off x="6451601" y="2355850"/>
            <a:ext cx="88357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accent2"/>
                </a:solidFill>
              </a:rPr>
              <a:t>595 </a:t>
            </a:r>
            <a:r>
              <a:rPr lang="hu-HU" i="1" kern="1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hu-HU" i="1" kern="100" baseline="300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hu-HU" i="1" kern="1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hu-H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702" name="Szövegdoboz 1">
            <a:extLst>
              <a:ext uri="{FF2B5EF4-FFF2-40B4-BE49-F238E27FC236}">
                <a16:creationId xmlns:a16="http://schemas.microsoft.com/office/drawing/2014/main" id="{E0453246-681C-9218-E147-2CA48B361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5847" y="544677"/>
            <a:ext cx="14116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LFL  307 g/</a:t>
            </a:r>
            <a:r>
              <a:rPr lang="hu-HU" sz="1600" dirty="0">
                <a:solidFill>
                  <a:srgbClr val="FF0000"/>
                </a:solidFill>
              </a:rPr>
              <a:t>m</a:t>
            </a:r>
            <a:r>
              <a:rPr lang="hu-HU" sz="1600" baseline="30000" dirty="0">
                <a:solidFill>
                  <a:srgbClr val="FF0000"/>
                </a:solidFill>
              </a:rPr>
              <a:t>3 </a:t>
            </a:r>
            <a:endParaRPr lang="hu-HU" altLang="hu-HU" sz="1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4A85608A-216C-5E21-9F08-E37D04A5B865}"/>
              </a:ext>
            </a:extLst>
          </p:cNvPr>
          <p:cNvSpPr txBox="1"/>
          <p:nvPr/>
        </p:nvSpPr>
        <p:spPr>
          <a:xfrm>
            <a:off x="2661921" y="1328278"/>
            <a:ext cx="1675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LFL 0,038 k</a:t>
            </a:r>
            <a:r>
              <a:rPr lang="en-GB" altLang="hu-HU" b="1" dirty="0">
                <a:solidFill>
                  <a:srgbClr val="00B050"/>
                </a:solidFill>
                <a:latin typeface="Times New Roman" panose="02020603050405020304" pitchFamily="18" charset="0"/>
              </a:rPr>
              <a:t>g/</a:t>
            </a:r>
            <a:r>
              <a:rPr lang="hu-HU" b="1" dirty="0">
                <a:solidFill>
                  <a:srgbClr val="00B050"/>
                </a:solidFill>
              </a:rPr>
              <a:t>m</a:t>
            </a:r>
            <a:r>
              <a:rPr lang="hu-HU" b="1" baseline="30000" dirty="0">
                <a:solidFill>
                  <a:srgbClr val="00B050"/>
                </a:solidFill>
              </a:rPr>
              <a:t>3</a:t>
            </a:r>
            <a:endParaRPr lang="en-GB" b="1" baseline="30000" dirty="0">
              <a:solidFill>
                <a:srgbClr val="00B050"/>
              </a:solidFill>
            </a:endParaRPr>
          </a:p>
          <a:p>
            <a:r>
              <a:rPr lang="en-GB" altLang="hu-HU" b="1" dirty="0">
                <a:solidFill>
                  <a:srgbClr val="00B050"/>
                </a:solidFill>
              </a:rPr>
              <a:t>450 </a:t>
            </a:r>
            <a:r>
              <a:rPr lang="hu-HU" i="1" kern="100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hu-HU" i="1" kern="100" baseline="30000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endParaRPr lang="hu-HU" kern="100" dirty="0">
              <a:solidFill>
                <a:schemeClr val="accent6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30BE4C2C-2D34-9EFD-7113-BD4C1481C8AC}"/>
              </a:ext>
            </a:extLst>
          </p:cNvPr>
          <p:cNvSpPr txBox="1"/>
          <p:nvPr/>
        </p:nvSpPr>
        <p:spPr>
          <a:xfrm>
            <a:off x="7895715" y="4369522"/>
            <a:ext cx="176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0,02 </a:t>
            </a:r>
            <a:r>
              <a:rPr lang="en-GB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mJ</a:t>
            </a:r>
            <a:r>
              <a:rPr lang="en-GB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</a:t>
            </a:r>
            <a:r>
              <a:rPr lang="hu-HU" b="1" dirty="0">
                <a:solidFill>
                  <a:srgbClr val="7030A0"/>
                </a:solidFill>
              </a:rPr>
              <a:t>µ</a:t>
            </a:r>
            <a:r>
              <a:rPr lang="en-GB" b="1" dirty="0">
                <a:solidFill>
                  <a:srgbClr val="7030A0"/>
                </a:solidFill>
              </a:rPr>
              <a:t> </a:t>
            </a:r>
            <a:r>
              <a:rPr lang="hu-HU" b="1" dirty="0">
                <a:solidFill>
                  <a:srgbClr val="7030A0"/>
                </a:solidFill>
              </a:rPr>
              <a:t>J</a:t>
            </a:r>
            <a:r>
              <a:rPr lang="en-GB" b="1" dirty="0">
                <a:solidFill>
                  <a:srgbClr val="7030A0"/>
                </a:solidFill>
              </a:rPr>
              <a:t>)</a:t>
            </a:r>
            <a:endParaRPr lang="hu-HU" b="1" dirty="0">
              <a:solidFill>
                <a:srgbClr val="7030A0"/>
              </a:solidFill>
            </a:endParaRP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A3144356-79BC-9A13-595D-66E879D38AB9}"/>
              </a:ext>
            </a:extLst>
          </p:cNvPr>
          <p:cNvSpPr txBox="1"/>
          <p:nvPr/>
        </p:nvSpPr>
        <p:spPr>
          <a:xfrm>
            <a:off x="584811" y="1905599"/>
            <a:ext cx="1986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ARH Alsó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robb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h.é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2B065948-450B-AE1F-1DB3-A8C52B6A4D13}"/>
              </a:ext>
            </a:extLst>
          </p:cNvPr>
          <p:cNvSpPr txBox="1"/>
          <p:nvPr/>
        </p:nvSpPr>
        <p:spPr>
          <a:xfrm>
            <a:off x="599617" y="2321458"/>
            <a:ext cx="2089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FRH Felső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robb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h.é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49C139B0-63B9-BAB1-D0E0-109C931C545D}"/>
              </a:ext>
            </a:extLst>
          </p:cNvPr>
          <p:cNvSpPr txBox="1"/>
          <p:nvPr/>
        </p:nvSpPr>
        <p:spPr>
          <a:xfrm>
            <a:off x="2988950" y="4179547"/>
            <a:ext cx="565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u-HU" b="1" dirty="0">
              <a:solidFill>
                <a:srgbClr val="7030A0"/>
              </a:solidFill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C53153CF-44C5-B972-E763-3DCFBF960E83}"/>
              </a:ext>
            </a:extLst>
          </p:cNvPr>
          <p:cNvSpPr txBox="1"/>
          <p:nvPr/>
        </p:nvSpPr>
        <p:spPr>
          <a:xfrm>
            <a:off x="8131696" y="2584228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hu-HU" b="1" dirty="0">
                <a:solidFill>
                  <a:srgbClr val="7030A0"/>
                </a:solidFill>
                <a:latin typeface="Times New Roman" panose="02020603050405020304" pitchFamily="18" charset="0"/>
              </a:rPr>
              <a:t>560 </a:t>
            </a:r>
            <a:r>
              <a:rPr lang="hu-HU" b="1" i="1" kern="1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hu-HU" b="1" i="1" kern="100" baseline="300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endParaRPr lang="hu-HU" b="1" kern="100" dirty="0">
              <a:solidFill>
                <a:srgbClr val="7030A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id="{231CE003-EEB5-F7AC-6C6C-D8E5494C95D0}"/>
              </a:ext>
            </a:extLst>
          </p:cNvPr>
          <p:cNvCxnSpPr/>
          <p:nvPr/>
        </p:nvCxnSpPr>
        <p:spPr>
          <a:xfrm>
            <a:off x="6643391" y="467311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7D0E3875-4E76-18DE-7865-0A96CC91748C}"/>
              </a:ext>
            </a:extLst>
          </p:cNvPr>
          <p:cNvCxnSpPr>
            <a:cxnSpLocks/>
          </p:cNvCxnSpPr>
          <p:nvPr/>
        </p:nvCxnSpPr>
        <p:spPr>
          <a:xfrm>
            <a:off x="5989196" y="4556918"/>
            <a:ext cx="17872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zövegdoboz 3">
            <a:extLst>
              <a:ext uri="{FF2B5EF4-FFF2-40B4-BE49-F238E27FC236}">
                <a16:creationId xmlns:a16="http://schemas.microsoft.com/office/drawing/2014/main" id="{3C253EB0-6604-D287-B062-FC3795D77BA4}"/>
              </a:ext>
            </a:extLst>
          </p:cNvPr>
          <p:cNvSpPr txBox="1"/>
          <p:nvPr/>
        </p:nvSpPr>
        <p:spPr>
          <a:xfrm>
            <a:off x="10504623" y="3355926"/>
            <a:ext cx="1327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MIE </a:t>
            </a:r>
            <a:r>
              <a:rPr lang="en-GB" altLang="hu-HU" b="1" dirty="0">
                <a:solidFill>
                  <a:srgbClr val="00B050"/>
                </a:solidFill>
              </a:rPr>
              <a:t>0,24 </a:t>
            </a:r>
            <a:r>
              <a:rPr lang="en-GB" altLang="hu-HU" b="1" dirty="0" err="1">
                <a:solidFill>
                  <a:srgbClr val="00B050"/>
                </a:solidFill>
              </a:rPr>
              <a:t>mJ</a:t>
            </a:r>
            <a:endParaRPr lang="hu-HU" altLang="hu-HU" b="1" dirty="0">
              <a:solidFill>
                <a:srgbClr val="00B050"/>
              </a:solidFill>
            </a:endParaRPr>
          </a:p>
          <a:p>
            <a:endParaRPr lang="hu-H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3E4C66-5358-3AE4-7175-D28BCCC41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b="1" dirty="0" err="1">
                <a:solidFill>
                  <a:srgbClr val="0070C0"/>
                </a:solidFill>
              </a:rPr>
              <a:t>Gázérzékelő</a:t>
            </a:r>
            <a:r>
              <a:rPr lang="en-GB" sz="2800" b="1" dirty="0">
                <a:solidFill>
                  <a:srgbClr val="0070C0"/>
                </a:solidFill>
              </a:rPr>
              <a:t> </a:t>
            </a:r>
            <a:r>
              <a:rPr lang="en-GB" sz="2800" b="1" dirty="0" err="1">
                <a:solidFill>
                  <a:srgbClr val="0070C0"/>
                </a:solidFill>
              </a:rPr>
              <a:t>jelzései</a:t>
            </a:r>
            <a:r>
              <a:rPr lang="en-GB" sz="2800" b="1" dirty="0">
                <a:solidFill>
                  <a:srgbClr val="0070C0"/>
                </a:solidFill>
              </a:rPr>
              <a:t> </a:t>
            </a:r>
            <a:r>
              <a:rPr lang="en-GB" sz="2800" b="1" dirty="0" err="1">
                <a:solidFill>
                  <a:srgbClr val="0070C0"/>
                </a:solidFill>
              </a:rPr>
              <a:t>propán</a:t>
            </a:r>
            <a:r>
              <a:rPr lang="en-GB" sz="2800" b="1" dirty="0">
                <a:solidFill>
                  <a:srgbClr val="0070C0"/>
                </a:solidFill>
              </a:rPr>
              <a:t> </a:t>
            </a:r>
            <a:r>
              <a:rPr lang="en-GB" sz="2800" b="1" dirty="0" err="1">
                <a:solidFill>
                  <a:srgbClr val="0070C0"/>
                </a:solidFill>
              </a:rPr>
              <a:t>esetén</a:t>
            </a:r>
            <a:endParaRPr lang="hu-HU" sz="2800" b="1" dirty="0">
              <a:solidFill>
                <a:srgbClr val="0070C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3DD8FEC-9B9B-AD18-9A8E-C815F69C1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MSZ EN 378-1 “E” </a:t>
            </a:r>
            <a:r>
              <a:rPr lang="en-GB" sz="2000" dirty="0" err="1"/>
              <a:t>melléklet</a:t>
            </a:r>
            <a:r>
              <a:rPr lang="en-GB" sz="2000" dirty="0"/>
              <a:t> :   R290  LFL = 0,038 kg/</a:t>
            </a:r>
            <a:r>
              <a:rPr lang="hu-HU" sz="2000" dirty="0"/>
              <a:t>m</a:t>
            </a:r>
            <a:r>
              <a:rPr lang="hu-HU" sz="2000" baseline="30000" dirty="0"/>
              <a:t>3</a:t>
            </a:r>
            <a:endParaRPr lang="hu-HU" sz="2000" dirty="0"/>
          </a:p>
        </p:txBody>
      </p: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77702A4F-FDE6-B7C8-A447-7BD600004CD7}"/>
              </a:ext>
            </a:extLst>
          </p:cNvPr>
          <p:cNvCxnSpPr>
            <a:cxnSpLocks/>
          </p:cNvCxnSpPr>
          <p:nvPr/>
        </p:nvCxnSpPr>
        <p:spPr>
          <a:xfrm>
            <a:off x="1580444" y="3883378"/>
            <a:ext cx="9030101" cy="18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9C365C16-22C2-8200-9B66-02279A2ABAA5}"/>
              </a:ext>
            </a:extLst>
          </p:cNvPr>
          <p:cNvCxnSpPr>
            <a:cxnSpLocks/>
          </p:cNvCxnSpPr>
          <p:nvPr/>
        </p:nvCxnSpPr>
        <p:spPr>
          <a:xfrm>
            <a:off x="1580444" y="4301067"/>
            <a:ext cx="90301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10200FE9-D1E3-8AA5-56D5-52A47552F330}"/>
              </a:ext>
            </a:extLst>
          </p:cNvPr>
          <p:cNvCxnSpPr/>
          <p:nvPr/>
        </p:nvCxnSpPr>
        <p:spPr>
          <a:xfrm>
            <a:off x="2528711" y="3804356"/>
            <a:ext cx="0" cy="632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712703B3-15DB-FEC9-7896-400FF0B4E38A}"/>
              </a:ext>
            </a:extLst>
          </p:cNvPr>
          <p:cNvCxnSpPr>
            <a:cxnSpLocks/>
          </p:cNvCxnSpPr>
          <p:nvPr/>
        </p:nvCxnSpPr>
        <p:spPr>
          <a:xfrm>
            <a:off x="3217333" y="3804356"/>
            <a:ext cx="0" cy="632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4C85C087-7C65-0DB0-FBB1-9257954C16A4}"/>
              </a:ext>
            </a:extLst>
          </p:cNvPr>
          <p:cNvCxnSpPr/>
          <p:nvPr/>
        </p:nvCxnSpPr>
        <p:spPr>
          <a:xfrm>
            <a:off x="4459111" y="3804356"/>
            <a:ext cx="0" cy="632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>
            <a:extLst>
              <a:ext uri="{FF2B5EF4-FFF2-40B4-BE49-F238E27FC236}">
                <a16:creationId xmlns:a16="http://schemas.microsoft.com/office/drawing/2014/main" id="{05C0C921-0908-C94B-C04F-597078078CC1}"/>
              </a:ext>
            </a:extLst>
          </p:cNvPr>
          <p:cNvCxnSpPr>
            <a:cxnSpLocks/>
          </p:cNvCxnSpPr>
          <p:nvPr/>
        </p:nvCxnSpPr>
        <p:spPr>
          <a:xfrm>
            <a:off x="8184444" y="3804356"/>
            <a:ext cx="0" cy="632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F04DAA4F-FC92-5AC3-8DB7-36FF5663D16F}"/>
              </a:ext>
            </a:extLst>
          </p:cNvPr>
          <p:cNvSpPr txBox="1"/>
          <p:nvPr/>
        </p:nvSpPr>
        <p:spPr>
          <a:xfrm>
            <a:off x="1580444" y="4662311"/>
            <a:ext cx="8489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0       </a:t>
            </a:r>
            <a:r>
              <a:rPr lang="en-GB" sz="1600" dirty="0">
                <a:solidFill>
                  <a:srgbClr val="7030A0"/>
                </a:solidFill>
              </a:rPr>
              <a:t>20% ARH  </a:t>
            </a:r>
            <a:r>
              <a:rPr lang="en-GB" sz="1600" b="1" dirty="0">
                <a:solidFill>
                  <a:srgbClr val="7030A0"/>
                </a:solidFill>
              </a:rPr>
              <a:t>40% ARH            </a:t>
            </a:r>
            <a:r>
              <a:rPr lang="en-GB" sz="1600" dirty="0" err="1">
                <a:solidFill>
                  <a:srgbClr val="FF0000"/>
                </a:solidFill>
              </a:rPr>
              <a:t>ARH</a:t>
            </a:r>
            <a:r>
              <a:rPr lang="en-GB" sz="1600" dirty="0">
                <a:solidFill>
                  <a:srgbClr val="FF0000"/>
                </a:solidFill>
              </a:rPr>
              <a:t>                                                                           FRH                            </a:t>
            </a:r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BFD0361A-2F60-1521-6E7B-4F156BD15904}"/>
              </a:ext>
            </a:extLst>
          </p:cNvPr>
          <p:cNvSpPr txBox="1"/>
          <p:nvPr/>
        </p:nvSpPr>
        <p:spPr>
          <a:xfrm>
            <a:off x="1095023" y="5362108"/>
            <a:ext cx="1283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100 % </a:t>
            </a:r>
            <a:r>
              <a:rPr lang="en-GB" sz="1600" dirty="0" err="1"/>
              <a:t>levegő</a:t>
            </a:r>
            <a:br>
              <a:rPr lang="en-GB" sz="1600" dirty="0"/>
            </a:br>
            <a:r>
              <a:rPr lang="en-GB" sz="1600" dirty="0"/>
              <a:t>0 % </a:t>
            </a:r>
            <a:r>
              <a:rPr lang="en-GB" sz="1600" dirty="0" err="1"/>
              <a:t>gáz</a:t>
            </a:r>
            <a:endParaRPr lang="hu-HU" sz="1600" dirty="0"/>
          </a:p>
        </p:txBody>
      </p:sp>
      <p:cxnSp>
        <p:nvCxnSpPr>
          <p:cNvPr id="28" name="Egyenes összekötő 27">
            <a:extLst>
              <a:ext uri="{FF2B5EF4-FFF2-40B4-BE49-F238E27FC236}">
                <a16:creationId xmlns:a16="http://schemas.microsoft.com/office/drawing/2014/main" id="{D4350D4C-46F5-AB1E-A2C5-B44586B5C41F}"/>
              </a:ext>
            </a:extLst>
          </p:cNvPr>
          <p:cNvCxnSpPr/>
          <p:nvPr/>
        </p:nvCxnSpPr>
        <p:spPr>
          <a:xfrm>
            <a:off x="1736577" y="3804356"/>
            <a:ext cx="0" cy="632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29">
            <a:extLst>
              <a:ext uri="{FF2B5EF4-FFF2-40B4-BE49-F238E27FC236}">
                <a16:creationId xmlns:a16="http://schemas.microsoft.com/office/drawing/2014/main" id="{974179E0-36C9-71A2-EAA3-95C3E78327DA}"/>
              </a:ext>
            </a:extLst>
          </p:cNvPr>
          <p:cNvCxnSpPr>
            <a:cxnSpLocks/>
          </p:cNvCxnSpPr>
          <p:nvPr/>
        </p:nvCxnSpPr>
        <p:spPr>
          <a:xfrm>
            <a:off x="10610542" y="3804356"/>
            <a:ext cx="1" cy="632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8A367788-F42E-5AF3-1556-A0D864F2FC30}"/>
              </a:ext>
            </a:extLst>
          </p:cNvPr>
          <p:cNvSpPr txBox="1"/>
          <p:nvPr/>
        </p:nvSpPr>
        <p:spPr>
          <a:xfrm>
            <a:off x="1736577" y="3429000"/>
            <a:ext cx="8873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          </a:t>
            </a:r>
            <a:r>
              <a:rPr lang="en-GB" sz="1600" b="1" dirty="0">
                <a:solidFill>
                  <a:srgbClr val="0070C0"/>
                </a:solidFill>
              </a:rPr>
              <a:t>0,38 %   0,76 %                1,9 %                                                                     10,9 </a:t>
            </a:r>
            <a:r>
              <a:rPr lang="en-GB" sz="1600" b="1">
                <a:solidFill>
                  <a:srgbClr val="0070C0"/>
                </a:solidFill>
              </a:rPr>
              <a:t>%            Koncentráció</a:t>
            </a:r>
            <a:r>
              <a:rPr lang="en-GB" sz="1600" b="1" dirty="0">
                <a:solidFill>
                  <a:srgbClr val="0070C0"/>
                </a:solidFill>
              </a:rPr>
              <a:t> V %</a:t>
            </a:r>
            <a:r>
              <a:rPr lang="en-GB" sz="1600" dirty="0"/>
              <a:t>                                                                          </a:t>
            </a:r>
            <a:endParaRPr lang="hu-HU" sz="1600" dirty="0"/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89A0CABB-DEC9-9182-7AF8-1078BFBA9657}"/>
              </a:ext>
            </a:extLst>
          </p:cNvPr>
          <p:cNvSpPr txBox="1"/>
          <p:nvPr/>
        </p:nvSpPr>
        <p:spPr>
          <a:xfrm>
            <a:off x="2551820" y="3913202"/>
            <a:ext cx="191652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4249B102-9C75-217D-A53C-910B346004EC}"/>
              </a:ext>
            </a:extLst>
          </p:cNvPr>
          <p:cNvSpPr txBox="1"/>
          <p:nvPr/>
        </p:nvSpPr>
        <p:spPr>
          <a:xfrm>
            <a:off x="4449883" y="3922469"/>
            <a:ext cx="3711455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35" name="Szövegdoboz 34">
            <a:extLst>
              <a:ext uri="{FF2B5EF4-FFF2-40B4-BE49-F238E27FC236}">
                <a16:creationId xmlns:a16="http://schemas.microsoft.com/office/drawing/2014/main" id="{7A74EA44-A68F-C01D-256A-910077B559A7}"/>
              </a:ext>
            </a:extLst>
          </p:cNvPr>
          <p:cNvSpPr txBox="1"/>
          <p:nvPr/>
        </p:nvSpPr>
        <p:spPr>
          <a:xfrm>
            <a:off x="8207550" y="3901913"/>
            <a:ext cx="2402993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endParaRPr lang="hu-HU" dirty="0">
              <a:highlight>
                <a:srgbClr val="00FFFF"/>
              </a:highlight>
            </a:endParaRPr>
          </a:p>
        </p:txBody>
      </p:sp>
      <p:sp>
        <p:nvSpPr>
          <p:cNvPr id="36" name="Szövegdoboz 35">
            <a:extLst>
              <a:ext uri="{FF2B5EF4-FFF2-40B4-BE49-F238E27FC236}">
                <a16:creationId xmlns:a16="http://schemas.microsoft.com/office/drawing/2014/main" id="{A65E0C88-EF21-0931-0DFE-EAFE9BFBD18F}"/>
              </a:ext>
            </a:extLst>
          </p:cNvPr>
          <p:cNvSpPr txBox="1"/>
          <p:nvPr/>
        </p:nvSpPr>
        <p:spPr>
          <a:xfrm>
            <a:off x="1759690" y="3903513"/>
            <a:ext cx="76901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37" name="Szövegdoboz 36">
            <a:extLst>
              <a:ext uri="{FF2B5EF4-FFF2-40B4-BE49-F238E27FC236}">
                <a16:creationId xmlns:a16="http://schemas.microsoft.com/office/drawing/2014/main" id="{661B51D8-4D3C-C4AA-EAA2-672E094A151F}"/>
              </a:ext>
            </a:extLst>
          </p:cNvPr>
          <p:cNvSpPr txBox="1"/>
          <p:nvPr/>
        </p:nvSpPr>
        <p:spPr>
          <a:xfrm>
            <a:off x="1580444" y="2724793"/>
            <a:ext cx="7699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LFL    7,6 g/</a:t>
            </a:r>
            <a:r>
              <a:rPr lang="hu-HU" sz="1600" b="1" dirty="0"/>
              <a:t>m</a:t>
            </a:r>
            <a:r>
              <a:rPr lang="hu-HU" sz="1600" b="1" baseline="30000" dirty="0"/>
              <a:t>3</a:t>
            </a:r>
            <a:r>
              <a:rPr lang="en-GB" sz="1600" b="1" baseline="30000" dirty="0"/>
              <a:t> </a:t>
            </a:r>
            <a:r>
              <a:rPr lang="en-GB" sz="1600" b="1" dirty="0"/>
              <a:t> 15,2 g/</a:t>
            </a:r>
            <a:r>
              <a:rPr lang="hu-HU" sz="1600" b="1" dirty="0"/>
              <a:t>m</a:t>
            </a:r>
            <a:r>
              <a:rPr lang="hu-HU" sz="1600" b="1" baseline="30000" dirty="0"/>
              <a:t>3</a:t>
            </a:r>
            <a:r>
              <a:rPr lang="en-GB" sz="1600" b="1" dirty="0"/>
              <a:t>         38 g/</a:t>
            </a:r>
            <a:r>
              <a:rPr lang="hu-HU" sz="1600" b="1" dirty="0"/>
              <a:t>m</a:t>
            </a:r>
            <a:r>
              <a:rPr lang="hu-HU" sz="1600" b="1" baseline="30000" dirty="0"/>
              <a:t>3</a:t>
            </a:r>
            <a:endParaRPr lang="hu-HU" sz="1600" b="1" dirty="0"/>
          </a:p>
        </p:txBody>
      </p:sp>
      <p:sp>
        <p:nvSpPr>
          <p:cNvPr id="38" name="Szövegdoboz 37">
            <a:extLst>
              <a:ext uri="{FF2B5EF4-FFF2-40B4-BE49-F238E27FC236}">
                <a16:creationId xmlns:a16="http://schemas.microsoft.com/office/drawing/2014/main" id="{7EE2E017-FF7A-77AC-9400-0AD159669C9E}"/>
              </a:ext>
            </a:extLst>
          </p:cNvPr>
          <p:cNvSpPr txBox="1"/>
          <p:nvPr/>
        </p:nvSpPr>
        <p:spPr>
          <a:xfrm>
            <a:off x="10070269" y="5362108"/>
            <a:ext cx="1028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100 % </a:t>
            </a:r>
            <a:r>
              <a:rPr lang="en-GB" sz="1600" dirty="0" err="1"/>
              <a:t>gáz</a:t>
            </a:r>
            <a:br>
              <a:rPr lang="en-GB" sz="1600" dirty="0"/>
            </a:br>
            <a:r>
              <a:rPr lang="en-GB" sz="1600" dirty="0"/>
              <a:t>0% </a:t>
            </a:r>
            <a:r>
              <a:rPr lang="en-GB" sz="1600" dirty="0" err="1"/>
              <a:t>levegő</a:t>
            </a:r>
            <a:endParaRPr lang="hu-HU" sz="1600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4B0CD14D-D6B9-65DF-F6C1-1A53875EF491}"/>
              </a:ext>
            </a:extLst>
          </p:cNvPr>
          <p:cNvSpPr txBox="1"/>
          <p:nvPr/>
        </p:nvSpPr>
        <p:spPr>
          <a:xfrm>
            <a:off x="2675467" y="5599289"/>
            <a:ext cx="7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7030A0"/>
                </a:solidFill>
              </a:rPr>
              <a:t>Jelzés</a:t>
            </a:r>
            <a:endParaRPr lang="hu-HU" dirty="0">
              <a:solidFill>
                <a:srgbClr val="7030A0"/>
              </a:solidFill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3764231A-9AFD-E008-5051-D1DFE9C5B9DB}"/>
              </a:ext>
            </a:extLst>
          </p:cNvPr>
          <p:cNvSpPr txBox="1"/>
          <p:nvPr/>
        </p:nvSpPr>
        <p:spPr>
          <a:xfrm>
            <a:off x="3537071" y="5599289"/>
            <a:ext cx="1356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rgbClr val="7030A0"/>
                </a:solidFill>
              </a:rPr>
              <a:t>Beavatkozás</a:t>
            </a:r>
            <a:endParaRPr lang="hu-HU" b="1" dirty="0">
              <a:solidFill>
                <a:srgbClr val="7030A0"/>
              </a:solidFill>
            </a:endParaRPr>
          </a:p>
        </p:txBody>
      </p: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E547C0DF-B64C-9FC1-C4E9-7C1BA772990F}"/>
              </a:ext>
            </a:extLst>
          </p:cNvPr>
          <p:cNvCxnSpPr>
            <a:cxnSpLocks/>
            <a:stCxn id="4" idx="0"/>
          </p:cNvCxnSpPr>
          <p:nvPr/>
        </p:nvCxnSpPr>
        <p:spPr>
          <a:xfrm flipH="1" flipV="1">
            <a:off x="2551820" y="4310334"/>
            <a:ext cx="487144" cy="1288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310E0BE9-6144-6015-08B1-BC77790882E0}"/>
              </a:ext>
            </a:extLst>
          </p:cNvPr>
          <p:cNvCxnSpPr>
            <a:cxnSpLocks/>
          </p:cNvCxnSpPr>
          <p:nvPr/>
        </p:nvCxnSpPr>
        <p:spPr>
          <a:xfrm flipH="1" flipV="1">
            <a:off x="3225422" y="4301067"/>
            <a:ext cx="555786" cy="1289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53DAB88A-FDC5-777F-B752-95CFF613929E}"/>
              </a:ext>
            </a:extLst>
          </p:cNvPr>
          <p:cNvSpPr txBox="1"/>
          <p:nvPr/>
        </p:nvSpPr>
        <p:spPr>
          <a:xfrm>
            <a:off x="5084849" y="4983510"/>
            <a:ext cx="2737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Tűz</a:t>
            </a:r>
            <a:r>
              <a:rPr lang="en-GB" b="1" dirty="0">
                <a:solidFill>
                  <a:srgbClr val="FF0000"/>
                </a:solidFill>
              </a:rPr>
              <a:t>- </a:t>
            </a:r>
            <a:r>
              <a:rPr lang="en-GB" b="1" dirty="0" err="1">
                <a:solidFill>
                  <a:srgbClr val="FF0000"/>
                </a:solidFill>
              </a:rPr>
              <a:t>és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robbanásveszély</a:t>
            </a:r>
            <a:endParaRPr lang="hu-H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746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31121E6-D2CC-D529-691F-55B6AE2A5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65125"/>
            <a:ext cx="10845800" cy="1325563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/>
              <a:t>PROPÁN KIBOCSÁTÁS VIZSGÁLATA ELTÉRŐ KIÁRAMLÁSI IRÁNYOK ÉS KÜLÖNBÖZŐ LÉGÁRAMLÁSOK FÜGGVÉNYÉBEN </a:t>
            </a:r>
            <a:endParaRPr lang="hu-HU" sz="3200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23B209A0-ABA7-DD0D-D074-C960083FCC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3611" y="1825625"/>
            <a:ext cx="6767169" cy="4351338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F7EFBEA3-B365-1D05-02EC-B9D67916EF30}"/>
              </a:ext>
            </a:extLst>
          </p:cNvPr>
          <p:cNvSpPr txBox="1"/>
          <p:nvPr/>
        </p:nvSpPr>
        <p:spPr>
          <a:xfrm>
            <a:off x="2249311" y="6311900"/>
            <a:ext cx="7495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/>
              <a:t>3.14. ábra: Propán-propilén kolonna geometriai modellje (szerző szerkesztése) </a:t>
            </a:r>
            <a:endParaRPr lang="hu-HU" dirty="0"/>
          </a:p>
        </p:txBody>
      </p:sp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9158B72F-DE6D-8FD0-619F-593C41F6E072}"/>
              </a:ext>
            </a:extLst>
          </p:cNvPr>
          <p:cNvCxnSpPr>
            <a:cxnSpLocks/>
          </p:cNvCxnSpPr>
          <p:nvPr/>
        </p:nvCxnSpPr>
        <p:spPr>
          <a:xfrm>
            <a:off x="4809066" y="4227072"/>
            <a:ext cx="620889" cy="311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>
            <a:extLst>
              <a:ext uri="{FF2B5EF4-FFF2-40B4-BE49-F238E27FC236}">
                <a16:creationId xmlns:a16="http://schemas.microsoft.com/office/drawing/2014/main" id="{AFD0346D-F12D-18CC-B82B-9F7E3B8E2D5D}"/>
              </a:ext>
            </a:extLst>
          </p:cNvPr>
          <p:cNvSpPr txBox="1"/>
          <p:nvPr/>
        </p:nvSpPr>
        <p:spPr>
          <a:xfrm>
            <a:off x="4449672" y="397493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1.</a:t>
            </a:r>
            <a:endParaRPr lang="hu-HU" dirty="0"/>
          </a:p>
        </p:txBody>
      </p: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F4E628BD-5445-E499-5CD2-F22F0FD439B0}"/>
              </a:ext>
            </a:extLst>
          </p:cNvPr>
          <p:cNvCxnSpPr>
            <a:cxnSpLocks/>
          </p:cNvCxnSpPr>
          <p:nvPr/>
        </p:nvCxnSpPr>
        <p:spPr>
          <a:xfrm flipH="1">
            <a:off x="5870222" y="4227072"/>
            <a:ext cx="869245" cy="785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11BBAD9E-99C0-EE43-F90D-C98F69778804}"/>
              </a:ext>
            </a:extLst>
          </p:cNvPr>
          <p:cNvSpPr txBox="1"/>
          <p:nvPr/>
        </p:nvSpPr>
        <p:spPr>
          <a:xfrm>
            <a:off x="6739467" y="399598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2.</a:t>
            </a:r>
            <a:endParaRPr lang="hu-HU" dirty="0"/>
          </a:p>
        </p:txBody>
      </p:sp>
      <p:cxnSp>
        <p:nvCxnSpPr>
          <p:cNvPr id="18" name="Egyenes összekötő nyíllal 17">
            <a:extLst>
              <a:ext uri="{FF2B5EF4-FFF2-40B4-BE49-F238E27FC236}">
                <a16:creationId xmlns:a16="http://schemas.microsoft.com/office/drawing/2014/main" id="{558EC5D5-6515-0923-36F3-1F750C0DEF08}"/>
              </a:ext>
            </a:extLst>
          </p:cNvPr>
          <p:cNvCxnSpPr>
            <a:cxnSpLocks/>
          </p:cNvCxnSpPr>
          <p:nvPr/>
        </p:nvCxnSpPr>
        <p:spPr>
          <a:xfrm flipH="1">
            <a:off x="6739467" y="4433051"/>
            <a:ext cx="508000" cy="407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9F101C8A-D310-15C1-8117-D999652A357C}"/>
              </a:ext>
            </a:extLst>
          </p:cNvPr>
          <p:cNvSpPr txBox="1"/>
          <p:nvPr/>
        </p:nvSpPr>
        <p:spPr>
          <a:xfrm>
            <a:off x="7247467" y="420700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3.</a:t>
            </a:r>
            <a:endParaRPr lang="hu-HU" dirty="0"/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C47A7132-5436-E173-15EF-0B80134E7DAC}"/>
              </a:ext>
            </a:extLst>
          </p:cNvPr>
          <p:cNvSpPr txBox="1"/>
          <p:nvPr/>
        </p:nvSpPr>
        <p:spPr>
          <a:xfrm>
            <a:off x="767646" y="2051560"/>
            <a:ext cx="32417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Forrás: </a:t>
            </a:r>
            <a:r>
              <a:rPr lang="en-GB" dirty="0">
                <a:solidFill>
                  <a:schemeClr val="accent1"/>
                </a:solidFill>
              </a:rPr>
              <a:t>( a </a:t>
            </a:r>
            <a:r>
              <a:rPr lang="en-GB" dirty="0" err="1">
                <a:solidFill>
                  <a:schemeClr val="accent1"/>
                </a:solidFill>
              </a:rPr>
              <a:t>következő</a:t>
            </a:r>
            <a:r>
              <a:rPr lang="en-GB" dirty="0">
                <a:solidFill>
                  <a:schemeClr val="accent1"/>
                </a:solidFill>
              </a:rPr>
              <a:t> 7 </a:t>
            </a:r>
            <a:r>
              <a:rPr lang="en-GB" dirty="0" err="1">
                <a:solidFill>
                  <a:schemeClr val="accent1"/>
                </a:solidFill>
              </a:rPr>
              <a:t>diakép</a:t>
            </a:r>
            <a:r>
              <a:rPr lang="en-GB" dirty="0">
                <a:solidFill>
                  <a:schemeClr val="accent1"/>
                </a:solidFill>
              </a:rPr>
              <a:t> )</a:t>
            </a:r>
            <a:br>
              <a:rPr lang="en-GB" dirty="0">
                <a:solidFill>
                  <a:schemeClr val="accent1"/>
                </a:solidFill>
              </a:rPr>
            </a:br>
            <a:endParaRPr lang="hu-HU" dirty="0">
              <a:solidFill>
                <a:schemeClr val="accent1"/>
              </a:solidFill>
            </a:endParaRPr>
          </a:p>
          <a:p>
            <a:r>
              <a:rPr lang="hu-HU" b="1" dirty="0">
                <a:solidFill>
                  <a:schemeClr val="accent1"/>
                </a:solidFill>
              </a:rPr>
              <a:t>ROBBANÁSVESZÉLYES KÖRNYEZETBEN KIALAKULÓ KIBOCSÁTÁSOK SZIMULÁCIÓS ÉS KÍSÉRLETI VIZSGÁLATA</a:t>
            </a:r>
            <a:endParaRPr lang="en-GB" b="1" dirty="0">
              <a:solidFill>
                <a:schemeClr val="accent1"/>
              </a:solidFill>
            </a:endParaRPr>
          </a:p>
          <a:p>
            <a:r>
              <a:rPr lang="hu-HU" b="1" dirty="0">
                <a:solidFill>
                  <a:schemeClr val="accent1"/>
                </a:solidFill>
              </a:rPr>
              <a:t> </a:t>
            </a:r>
            <a:endParaRPr lang="hu-HU" dirty="0">
              <a:solidFill>
                <a:schemeClr val="accent1"/>
              </a:solidFill>
            </a:endParaRPr>
          </a:p>
          <a:p>
            <a:pPr algn="ctr"/>
            <a:r>
              <a:rPr lang="hu-HU" dirty="0">
                <a:solidFill>
                  <a:schemeClr val="accent1"/>
                </a:solidFill>
              </a:rPr>
              <a:t>PHD ÉRTEKEZÉS </a:t>
            </a:r>
            <a:r>
              <a:rPr lang="en-GB" dirty="0">
                <a:solidFill>
                  <a:schemeClr val="accent1"/>
                </a:solidFill>
              </a:rPr>
              <a:t>2025.</a:t>
            </a:r>
          </a:p>
          <a:p>
            <a:pPr algn="ctr"/>
            <a:endParaRPr lang="hu-HU" dirty="0">
              <a:solidFill>
                <a:schemeClr val="accent1"/>
              </a:solidFill>
            </a:endParaRPr>
          </a:p>
          <a:p>
            <a:pPr algn="ctr"/>
            <a:r>
              <a:rPr lang="hu-HU" dirty="0">
                <a:solidFill>
                  <a:schemeClr val="accent1"/>
                </a:solidFill>
              </a:rPr>
              <a:t>KÉSZÍTETTE</a:t>
            </a:r>
            <a:r>
              <a:rPr lang="en-GB" dirty="0">
                <a:solidFill>
                  <a:schemeClr val="accent1"/>
                </a:solidFill>
              </a:rPr>
              <a:t>:</a:t>
            </a:r>
            <a:r>
              <a:rPr lang="hu-HU" dirty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hu-HU" b="1" dirty="0" err="1">
                <a:solidFill>
                  <a:schemeClr val="accent1"/>
                </a:solidFill>
              </a:rPr>
              <a:t>Tugyi</a:t>
            </a:r>
            <a:r>
              <a:rPr lang="hu-HU" b="1" dirty="0">
                <a:solidFill>
                  <a:schemeClr val="accent1"/>
                </a:solidFill>
              </a:rPr>
              <a:t> Levente </a:t>
            </a:r>
            <a:endParaRPr lang="hu-HU" dirty="0">
              <a:solidFill>
                <a:schemeClr val="accent1"/>
              </a:solidFill>
            </a:endParaRPr>
          </a:p>
          <a:p>
            <a:pPr algn="ctr"/>
            <a:r>
              <a:rPr lang="hu-HU" dirty="0">
                <a:solidFill>
                  <a:schemeClr val="accent1"/>
                </a:solidFill>
              </a:rPr>
              <a:t>Okleveles gépészmérnök </a:t>
            </a:r>
          </a:p>
        </p:txBody>
      </p:sp>
    </p:spTree>
    <p:extLst>
      <p:ext uri="{BB962C8B-B14F-4D97-AF65-F5344CB8AC3E}">
        <p14:creationId xmlns:p14="http://schemas.microsoft.com/office/powerpoint/2010/main" val="2390027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F12258-5263-CFD1-BE53-133C2A34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/>
              <a:t>H</a:t>
            </a:r>
            <a:r>
              <a:rPr lang="hu-HU" sz="3200" dirty="0" err="1"/>
              <a:t>árom</a:t>
            </a:r>
            <a:r>
              <a:rPr lang="hu-HU" sz="3200" dirty="0"/>
              <a:t> azonos méretű, 5 mm átmérőjű kibocsátó forrás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558F3D34-C6EF-2640-F37F-C04699407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660" y="2993263"/>
            <a:ext cx="3369924" cy="2151529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38C87614-FA20-B464-7AA2-D5E4BDFFC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220" y="3003726"/>
            <a:ext cx="3376402" cy="2151529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2419837D-B559-6602-6DBA-B9A783C68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3058776"/>
            <a:ext cx="3124200" cy="2096479"/>
          </a:xfrm>
          <a:prstGeom prst="rect">
            <a:avLst/>
          </a:prstGeom>
        </p:spPr>
      </p:pic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61B9E51E-3A6B-BC30-936A-0B55C45E10DA}"/>
              </a:ext>
            </a:extLst>
          </p:cNvPr>
          <p:cNvCxnSpPr/>
          <p:nvPr/>
        </p:nvCxnSpPr>
        <p:spPr>
          <a:xfrm flipH="1" flipV="1">
            <a:off x="1524000" y="3781778"/>
            <a:ext cx="462844" cy="248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Egyenes összekötő nyíllal 12">
            <a:extLst>
              <a:ext uri="{FF2B5EF4-FFF2-40B4-BE49-F238E27FC236}">
                <a16:creationId xmlns:a16="http://schemas.microsoft.com/office/drawing/2014/main" id="{3D174F2A-95B6-D059-9D7D-1747D69F2596}"/>
              </a:ext>
            </a:extLst>
          </p:cNvPr>
          <p:cNvCxnSpPr/>
          <p:nvPr/>
        </p:nvCxnSpPr>
        <p:spPr>
          <a:xfrm>
            <a:off x="6265333" y="4030133"/>
            <a:ext cx="519289" cy="214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id="{A2802A85-239B-1738-BEAB-2EC000DCA3B9}"/>
              </a:ext>
            </a:extLst>
          </p:cNvPr>
          <p:cNvCxnSpPr>
            <a:cxnSpLocks/>
          </p:cNvCxnSpPr>
          <p:nvPr/>
        </p:nvCxnSpPr>
        <p:spPr>
          <a:xfrm flipH="1">
            <a:off x="9144000" y="4120444"/>
            <a:ext cx="5418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050E71C3-54FA-CDFF-4A8B-4C38D29BDA7D}"/>
              </a:ext>
            </a:extLst>
          </p:cNvPr>
          <p:cNvSpPr txBox="1"/>
          <p:nvPr/>
        </p:nvSpPr>
        <p:spPr>
          <a:xfrm>
            <a:off x="522047" y="5847591"/>
            <a:ext cx="10606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/>
              <a:t>3.15. ábra:1. felfelé irányuló kiáramlás, </a:t>
            </a:r>
            <a:r>
              <a:rPr lang="en-GB" i="1" dirty="0"/>
              <a:t>         </a:t>
            </a:r>
            <a:r>
              <a:rPr lang="hu-HU" i="1" dirty="0"/>
              <a:t>2. lefelé irányuló kiáramlás, </a:t>
            </a:r>
            <a:r>
              <a:rPr lang="en-GB" i="1" dirty="0"/>
              <a:t>	         </a:t>
            </a:r>
            <a:r>
              <a:rPr lang="hu-HU" i="1" dirty="0"/>
              <a:t>3. normál irányú kiáramlás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67492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8234C1-AD6E-9CBA-C33A-385D4478B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200" b="1" dirty="0"/>
              <a:t>A 2 M/S SEBESSÉGŰ LÉGÁRAMLÁS HATÁSA A PROPÁN TERJEDÉSÉRE </a:t>
            </a:r>
            <a:endParaRPr lang="hu-HU" sz="3200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FC2B6303-0503-BAD7-738C-16DED76F50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7662" y="1690688"/>
            <a:ext cx="9776676" cy="4351338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651B43F2-442A-DA6E-0062-A627F6A76386}"/>
              </a:ext>
            </a:extLst>
          </p:cNvPr>
          <p:cNvSpPr txBox="1"/>
          <p:nvPr/>
        </p:nvSpPr>
        <p:spPr>
          <a:xfrm>
            <a:off x="1730022" y="6488668"/>
            <a:ext cx="8471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/>
              <a:t>3.16. ábra: 1,7 vol.% propán terjedése 2 m/s sebességű légáramlásnál 0,1 másodpercnél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30870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1267</Words>
  <Application>Microsoft Office PowerPoint</Application>
  <PresentationFormat>Szélesvásznú</PresentationFormat>
  <Paragraphs>168</Paragraphs>
  <Slides>26</Slides>
  <Notes>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Office-téma</vt:lpstr>
      <vt:lpstr>Dokumentum</vt:lpstr>
      <vt:lpstr>Szervíz ventilátor tűz- és robbanásveszélyes hűtőközeg elszívásra </vt:lpstr>
      <vt:lpstr>Miért nem alkalmas a normál légtechnika robbanásveszélyes hűtőközeg elszívására?</vt:lpstr>
      <vt:lpstr>Hűtőközeg szivárgás kockázatok</vt:lpstr>
      <vt:lpstr>GYSZM gyújtószikra mentes áramkör energiaviszonyai </vt:lpstr>
      <vt:lpstr>Gáz-levegő keverék minimális gyújtási energiája MIE </vt:lpstr>
      <vt:lpstr>Gázérzékelő jelzései propán esetén</vt:lpstr>
      <vt:lpstr>PROPÁN KIBOCSÁTÁS VIZSGÁLATA ELTÉRŐ KIÁRAMLÁSI IRÁNYOK ÉS KÜLÖNBÖZŐ LÉGÁRAMLÁSOK FÜGGVÉNYÉBEN </vt:lpstr>
      <vt:lpstr>Három azonos méretű, 5 mm átmérőjű kibocsátó forrás</vt:lpstr>
      <vt:lpstr>A 2 M/S SEBESSÉGŰ LÉGÁRAMLÁS HATÁSA A PROPÁN TERJEDÉSÉRE </vt:lpstr>
      <vt:lpstr>A 2 M/S SEBESSÉGŰ LÉGÁRAMLÁS HATÁSA A PROPÁN TERJEDÉSÉRE </vt:lpstr>
      <vt:lpstr>A 10 M/S SEBESSÉGŰ LÉGÁRAMLÁS HATÁSA A PROPÁN TERJEDÉSÉRE </vt:lpstr>
      <vt:lpstr>A 10 M/S SEBESSÉGŰ LÉGÁRAMLÁS HATÁSA A PROPÁN TERJEDÉSÉRE </vt:lpstr>
      <vt:lpstr>A 20 M/S SEBESSÉGŰ LÉGÁRAMLÁS HATÁSA A PROPÁN TERJEDÉSÉRE </vt:lpstr>
      <vt:lpstr> R600a (Izobután) töltőgépsor   </vt:lpstr>
      <vt:lpstr> R600a (Izobután) töltőgépsor   </vt:lpstr>
      <vt:lpstr> R600a (Izobután) töltőgépsor   </vt:lpstr>
      <vt:lpstr> R600a (Izobután) töltőgépsor   </vt:lpstr>
      <vt:lpstr>Szerver helyiség hűtése,  példa</vt:lpstr>
      <vt:lpstr>Adattábla a kültéri egységen</vt:lpstr>
      <vt:lpstr>Hűtőközeg töltet mennyiség</vt:lpstr>
      <vt:lpstr>Mi történik szivárgás esetén a helyiségben?</vt:lpstr>
      <vt:lpstr>Mit kell tennünk a veszély elhárítására?</vt:lpstr>
      <vt:lpstr>Kültéri kompakt hőszivattyú gyártói leírás / részlet 1. </vt:lpstr>
      <vt:lpstr>Kültéri kompakt hőszivattyú gyártói leírás / részlet 2. </vt:lpstr>
      <vt:lpstr>A2, A2L, A3 hűtőközeg érzékelésre alkalmas GÁZÉRZÉKELŐ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Zoli</dc:creator>
  <cp:lastModifiedBy>Zoli</cp:lastModifiedBy>
  <cp:revision>137</cp:revision>
  <dcterms:created xsi:type="dcterms:W3CDTF">2025-08-08T06:41:47Z</dcterms:created>
  <dcterms:modified xsi:type="dcterms:W3CDTF">2026-03-18T13:57:20Z</dcterms:modified>
</cp:coreProperties>
</file>