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8"/>
  </p:notesMasterIdLst>
  <p:sldIdLst>
    <p:sldId id="256" r:id="rId2"/>
    <p:sldId id="364" r:id="rId3"/>
    <p:sldId id="318" r:id="rId4"/>
    <p:sldId id="257" r:id="rId5"/>
    <p:sldId id="259" r:id="rId6"/>
    <p:sldId id="315" r:id="rId7"/>
    <p:sldId id="317" r:id="rId8"/>
    <p:sldId id="316" r:id="rId9"/>
    <p:sldId id="313" r:id="rId10"/>
    <p:sldId id="314" r:id="rId11"/>
    <p:sldId id="366" r:id="rId12"/>
    <p:sldId id="365" r:id="rId13"/>
    <p:sldId id="367" r:id="rId14"/>
    <p:sldId id="368" r:id="rId15"/>
    <p:sldId id="360" r:id="rId16"/>
    <p:sldId id="371" r:id="rId17"/>
    <p:sldId id="372" r:id="rId18"/>
    <p:sldId id="373" r:id="rId19"/>
    <p:sldId id="391" r:id="rId20"/>
    <p:sldId id="392" r:id="rId21"/>
    <p:sldId id="436" r:id="rId22"/>
    <p:sldId id="394" r:id="rId23"/>
    <p:sldId id="374" r:id="rId24"/>
    <p:sldId id="379" r:id="rId25"/>
    <p:sldId id="437" r:id="rId26"/>
    <p:sldId id="375" r:id="rId27"/>
    <p:sldId id="383" r:id="rId28"/>
    <p:sldId id="377" r:id="rId29"/>
    <p:sldId id="396" r:id="rId30"/>
    <p:sldId id="397" r:id="rId31"/>
    <p:sldId id="398" r:id="rId32"/>
    <p:sldId id="386" r:id="rId33"/>
    <p:sldId id="387" r:id="rId34"/>
    <p:sldId id="388" r:id="rId35"/>
    <p:sldId id="389" r:id="rId36"/>
    <p:sldId id="400" r:id="rId37"/>
    <p:sldId id="401" r:id="rId38"/>
    <p:sldId id="434" r:id="rId39"/>
    <p:sldId id="300" r:id="rId40"/>
    <p:sldId id="334" r:id="rId41"/>
    <p:sldId id="361" r:id="rId42"/>
    <p:sldId id="260" r:id="rId43"/>
    <p:sldId id="336" r:id="rId44"/>
    <p:sldId id="435" r:id="rId45"/>
    <p:sldId id="324" r:id="rId46"/>
    <p:sldId id="261" r:id="rId47"/>
    <p:sldId id="258" r:id="rId48"/>
    <p:sldId id="337" r:id="rId49"/>
    <p:sldId id="338" r:id="rId50"/>
    <p:sldId id="276" r:id="rId51"/>
    <p:sldId id="277" r:id="rId52"/>
    <p:sldId id="278" r:id="rId53"/>
    <p:sldId id="363" r:id="rId54"/>
    <p:sldId id="438" r:id="rId55"/>
    <p:sldId id="439" r:id="rId56"/>
    <p:sldId id="279" r:id="rId57"/>
    <p:sldId id="281" r:id="rId58"/>
    <p:sldId id="282" r:id="rId59"/>
    <p:sldId id="283" r:id="rId60"/>
    <p:sldId id="440" r:id="rId61"/>
    <p:sldId id="339" r:id="rId62"/>
    <p:sldId id="284" r:id="rId63"/>
    <p:sldId id="340" r:id="rId64"/>
    <p:sldId id="285" r:id="rId65"/>
    <p:sldId id="286" r:id="rId66"/>
    <p:sldId id="287" r:id="rId67"/>
    <p:sldId id="290" r:id="rId68"/>
    <p:sldId id="346" r:id="rId69"/>
    <p:sldId id="327" r:id="rId70"/>
    <p:sldId id="328" r:id="rId71"/>
    <p:sldId id="350" r:id="rId72"/>
    <p:sldId id="294" r:id="rId73"/>
    <p:sldId id="351" r:id="rId74"/>
    <p:sldId id="356" r:id="rId75"/>
    <p:sldId id="359" r:id="rId76"/>
    <p:sldId id="357" r:id="rId77"/>
    <p:sldId id="291" r:id="rId78"/>
    <p:sldId id="292" r:id="rId79"/>
    <p:sldId id="343" r:id="rId80"/>
    <p:sldId id="342" r:id="rId81"/>
    <p:sldId id="293" r:id="rId82"/>
    <p:sldId id="345" r:id="rId83"/>
    <p:sldId id="344" r:id="rId84"/>
    <p:sldId id="296" r:id="rId85"/>
    <p:sldId id="298" r:id="rId86"/>
    <p:sldId id="301" r:id="rId87"/>
    <p:sldId id="302" r:id="rId88"/>
    <p:sldId id="353" r:id="rId89"/>
    <p:sldId id="329" r:id="rId90"/>
    <p:sldId id="304" r:id="rId91"/>
    <p:sldId id="305" r:id="rId92"/>
    <p:sldId id="306" r:id="rId93"/>
    <p:sldId id="352" r:id="rId94"/>
    <p:sldId id="307" r:id="rId95"/>
    <p:sldId id="402" r:id="rId96"/>
    <p:sldId id="403" r:id="rId97"/>
    <p:sldId id="404" r:id="rId98"/>
    <p:sldId id="405" r:id="rId99"/>
    <p:sldId id="406" r:id="rId100"/>
    <p:sldId id="407" r:id="rId101"/>
    <p:sldId id="408" r:id="rId102"/>
    <p:sldId id="409" r:id="rId103"/>
    <p:sldId id="410" r:id="rId104"/>
    <p:sldId id="411" r:id="rId105"/>
    <p:sldId id="412" r:id="rId106"/>
    <p:sldId id="413" r:id="rId107"/>
    <p:sldId id="414" r:id="rId108"/>
    <p:sldId id="415" r:id="rId109"/>
    <p:sldId id="416" r:id="rId110"/>
    <p:sldId id="417" r:id="rId111"/>
    <p:sldId id="418" r:id="rId112"/>
    <p:sldId id="419" r:id="rId113"/>
    <p:sldId id="420" r:id="rId114"/>
    <p:sldId id="421" r:id="rId115"/>
    <p:sldId id="422" r:id="rId116"/>
    <p:sldId id="423" r:id="rId117"/>
    <p:sldId id="424" r:id="rId118"/>
    <p:sldId id="425" r:id="rId119"/>
    <p:sldId id="426" r:id="rId120"/>
    <p:sldId id="427" r:id="rId121"/>
    <p:sldId id="428" r:id="rId122"/>
    <p:sldId id="429" r:id="rId123"/>
    <p:sldId id="430" r:id="rId124"/>
    <p:sldId id="431" r:id="rId125"/>
    <p:sldId id="432" r:id="rId126"/>
    <p:sldId id="433" r:id="rId127"/>
  </p:sldIdLst>
  <p:sldSz cx="9144000" cy="6858000" type="screen4x3"/>
  <p:notesSz cx="6858000" cy="9144000"/>
  <p:defaultText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Közepesen sötét stílus 2 – 1. jelölőszín">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howGuides="1">
      <p:cViewPr>
        <p:scale>
          <a:sx n="60" d="100"/>
          <a:sy n="60" d="100"/>
        </p:scale>
        <p:origin x="1686" y="18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notesMaster" Target="notesMasters/notesMaster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13" Type="http://schemas.openxmlformats.org/officeDocument/2006/relationships/slide" Target="slides/slide112.xml"/><Relationship Id="rId118" Type="http://schemas.openxmlformats.org/officeDocument/2006/relationships/slide" Target="slides/slide117.xml"/><Relationship Id="rId126" Type="http://schemas.openxmlformats.org/officeDocument/2006/relationships/slide" Target="slides/slide125.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slide" Target="slides/slide115.xml"/><Relationship Id="rId124" Type="http://schemas.openxmlformats.org/officeDocument/2006/relationships/slide" Target="slides/slide123.xml"/><Relationship Id="rId129"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3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3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theme" Target="theme/theme1.xml"/><Relationship Id="rId61" Type="http://schemas.openxmlformats.org/officeDocument/2006/relationships/slide" Target="slides/slide60.xml"/><Relationship Id="rId82" Type="http://schemas.openxmlformats.org/officeDocument/2006/relationships/slide" Target="slides/slide8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Élőfej hely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hu-HU"/>
          </a:p>
        </p:txBody>
      </p:sp>
      <p:sp>
        <p:nvSpPr>
          <p:cNvPr id="3" name="Dátum hely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DDF702A-3BF4-4D17-8474-B319663464CE}" type="datetimeFigureOut">
              <a:rPr lang="hu-HU" smtClean="0"/>
              <a:t>2019.09.01.</a:t>
            </a:fld>
            <a:endParaRPr lang="hu-HU"/>
          </a:p>
        </p:txBody>
      </p:sp>
      <p:sp>
        <p:nvSpPr>
          <p:cNvPr id="4" name="Diakép helye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hu-HU"/>
          </a:p>
        </p:txBody>
      </p:sp>
      <p:sp>
        <p:nvSpPr>
          <p:cNvPr id="5" name="Jegyzetek helye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6" name="Élőláb hely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hu-HU"/>
          </a:p>
        </p:txBody>
      </p:sp>
      <p:sp>
        <p:nvSpPr>
          <p:cNvPr id="7" name="Dia számának hely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AEDFB29-20AA-4638-B949-FB6032521AF6}" type="slidenum">
              <a:rPr lang="hu-HU" smtClean="0"/>
              <a:t>‹#›</a:t>
            </a:fld>
            <a:endParaRPr lang="hu-HU"/>
          </a:p>
        </p:txBody>
      </p:sp>
    </p:spTree>
    <p:extLst>
      <p:ext uri="{BB962C8B-B14F-4D97-AF65-F5344CB8AC3E}">
        <p14:creationId xmlns:p14="http://schemas.microsoft.com/office/powerpoint/2010/main" val="167828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C86B605A-06A0-40EC-BA5D-00BA1F345ED6}" type="slidenum">
              <a:rPr lang="en-US" altLang="hu-HU"/>
              <a:pPr eaLnBrk="1" hangingPunct="1"/>
              <a:t>32</a:t>
            </a:fld>
            <a:endParaRPr lang="en-US" altLang="hu-HU"/>
          </a:p>
        </p:txBody>
      </p:sp>
      <p:sp>
        <p:nvSpPr>
          <p:cNvPr id="9219" name="Rectangle 2"/>
          <p:cNvSpPr>
            <a:spLocks noGrp="1" noRot="1" noChangeAspect="1" noChangeArrowheads="1" noTextEdit="1"/>
          </p:cNvSpPr>
          <p:nvPr>
            <p:ph type="sldImg"/>
          </p:nvPr>
        </p:nvSpPr>
        <p:spPr>
          <a:ln/>
        </p:spPr>
      </p:sp>
      <p:sp>
        <p:nvSpPr>
          <p:cNvPr id="9220" name="Rectangle 3"/>
          <p:cNvSpPr>
            <a:spLocks noGrp="1" noChangeArrowheads="1"/>
          </p:cNvSpPr>
          <p:nvPr>
            <p:ph type="body" idx="1"/>
          </p:nvPr>
        </p:nvSpPr>
        <p:spPr>
          <a:noFill/>
        </p:spPr>
        <p:txBody>
          <a:bodyPr/>
          <a:lstStyle/>
          <a:p>
            <a:pPr eaLnBrk="1" hangingPunct="1"/>
            <a:endParaRPr lang="hu-HU" altLang="hu-HU"/>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D75CBB7F-405B-4F6C-949B-C6B74D189C9C}" type="slidenum">
              <a:rPr lang="en-US" altLang="hu-HU"/>
              <a:pPr eaLnBrk="1" hangingPunct="1"/>
              <a:t>33</a:t>
            </a:fld>
            <a:endParaRPr lang="en-US" altLang="hu-HU"/>
          </a:p>
        </p:txBody>
      </p:sp>
      <p:sp>
        <p:nvSpPr>
          <p:cNvPr id="11267" name="Rectangle 2"/>
          <p:cNvSpPr>
            <a:spLocks noGrp="1" noRot="1" noChangeAspect="1" noChangeArrowheads="1" noTextEdit="1"/>
          </p:cNvSpPr>
          <p:nvPr>
            <p:ph type="sldImg"/>
          </p:nvPr>
        </p:nvSpPr>
        <p:spPr>
          <a:ln/>
        </p:spPr>
      </p:sp>
      <p:sp>
        <p:nvSpPr>
          <p:cNvPr id="11268" name="Rectangle 3"/>
          <p:cNvSpPr>
            <a:spLocks noGrp="1" noChangeArrowheads="1"/>
          </p:cNvSpPr>
          <p:nvPr>
            <p:ph type="body" idx="1"/>
          </p:nvPr>
        </p:nvSpPr>
        <p:spPr>
          <a:noFill/>
        </p:spPr>
        <p:txBody>
          <a:bodyPr/>
          <a:lstStyle/>
          <a:p>
            <a:pPr eaLnBrk="1" hangingPunct="1"/>
            <a:endParaRPr lang="hu-HU" altLang="hu-HU"/>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r>
              <a:rPr lang="hu-HU" dirty="0"/>
              <a:t>Nem tartalmazza a beépítésre kerülő betervezett és az üzemszerű használathoz szükséges beépítésre kerülő építési anyagok, szerkezetek és berendezések közvetlen költségeit, a közvetlen anyagok fuvarozási és rakodási költségeit, a közvetlen gépköltségeket, a kivitelezési dokumentáció tervezési díját, a hatósági eljárások díját, a szükségessé váló minőség-ellenőrzések díját, az üzempróba, beüzemelés szolgáltatási díját. </a:t>
            </a:r>
          </a:p>
          <a:p>
            <a:endParaRPr lang="hu-HU" dirty="0"/>
          </a:p>
          <a:p>
            <a:r>
              <a:rPr lang="hu-HU" dirty="0"/>
              <a:t>Az építőipari rezsióradíj tartalmazza a személyi jellegű költségeket, az ellátási költségeket, a fizikai dolgozók rezsi jellegű költségeit, az irányítási és az ügyviteli költségeket</a:t>
            </a:r>
          </a:p>
        </p:txBody>
      </p:sp>
      <p:sp>
        <p:nvSpPr>
          <p:cNvPr id="4" name="Dia számának helye 3"/>
          <p:cNvSpPr>
            <a:spLocks noGrp="1"/>
          </p:cNvSpPr>
          <p:nvPr>
            <p:ph type="sldNum" sz="quarter" idx="10"/>
          </p:nvPr>
        </p:nvSpPr>
        <p:spPr/>
        <p:txBody>
          <a:bodyPr/>
          <a:lstStyle/>
          <a:p>
            <a:fld id="{27C38BC0-0364-40DF-9675-0E2639769405}" type="slidenum">
              <a:rPr lang="hu-HU" smtClean="0"/>
              <a:t>52</a:t>
            </a:fld>
            <a:endParaRPr lang="hu-HU"/>
          </a:p>
        </p:txBody>
      </p:sp>
    </p:spTree>
    <p:extLst>
      <p:ext uri="{BB962C8B-B14F-4D97-AF65-F5344CB8AC3E}">
        <p14:creationId xmlns:p14="http://schemas.microsoft.com/office/powerpoint/2010/main" val="15424622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hu-HU" sz="1200" kern="1200" dirty="0">
                <a:solidFill>
                  <a:schemeClr val="tx1"/>
                </a:solidFill>
                <a:effectLst/>
                <a:latin typeface="+mn-lt"/>
                <a:ea typeface="+mn-ea"/>
                <a:cs typeface="+mn-cs"/>
              </a:rPr>
              <a:t>A lánctartozás kialakulását sokszor előidéző építtető és fővállalkozó kivitelező közötti vitahelyzetet megvizsgálva ki lehet jelenteni, hogy az építésügyi hatósági eljárás nem alkalmas az építési szerződés teljesítéséből eredő polgári jogi viták eldöntésére, így a használatbavételi eljárás eredményét sem lehet pénzügyi követelés rendezésétől függővé tenni. Figyelembe véve az építtető és a fővállalkozó kivitelező ellentétes érdekeit, olyan megoldást kínál ez az új szabályozási elem, ami egyfelől a rendeltetésszerű és biztonságos használatra alkalmas építmény esetén lehetőséget ad a használatbavételi engedély megszerzésére, másfelől a fővállalkozó kivitelezőnek is nagyobb esélyt ad arra, hogy a jogos követelésének érvényesítése érdekében lépéseket tegyen. A munkaterület átvételének igazolása hiányában a használatbavétel 60 napos időszak elteltével történő engedélyezése, illetve tudomásulvétele csak az előírt kötelezettség nem teljesítésével arányos korlátozást jelent az építtető számára. A 60 napos időszak lehetőséget ad a fővállalkozó kivitelezőnek arra, hogy a legcélravezetőbb módon, pl. a Teljesítésigazolási Szakértői Szerv eljárását (30+</a:t>
            </a:r>
            <a:r>
              <a:rPr lang="hu-HU" sz="1200" kern="1200" dirty="0" err="1">
                <a:solidFill>
                  <a:schemeClr val="tx1"/>
                </a:solidFill>
                <a:effectLst/>
                <a:latin typeface="+mn-lt"/>
                <a:ea typeface="+mn-ea"/>
                <a:cs typeface="+mn-cs"/>
              </a:rPr>
              <a:t>30</a:t>
            </a:r>
            <a:r>
              <a:rPr lang="hu-HU" sz="1200" kern="1200" dirty="0">
                <a:solidFill>
                  <a:schemeClr val="tx1"/>
                </a:solidFill>
                <a:effectLst/>
                <a:latin typeface="+mn-lt"/>
                <a:ea typeface="+mn-ea"/>
                <a:cs typeface="+mn-cs"/>
              </a:rPr>
              <a:t> nap) kezdeményezze és a bíróság az ehhez kapcsolódó ideiglenes vagy biztosítási intézkedést elrendelje, vagy egyéb jogorvoslati eljárás olyan stádiumba juttasson, amikor már lépések tehetők a követelés érvényesítésének biztosítására.</a:t>
            </a:r>
          </a:p>
          <a:p>
            <a:endParaRPr lang="hu-HU" dirty="0"/>
          </a:p>
        </p:txBody>
      </p:sp>
      <p:sp>
        <p:nvSpPr>
          <p:cNvPr id="4" name="Dia számának helye 3"/>
          <p:cNvSpPr>
            <a:spLocks noGrp="1"/>
          </p:cNvSpPr>
          <p:nvPr>
            <p:ph type="sldNum" sz="quarter" idx="10"/>
          </p:nvPr>
        </p:nvSpPr>
        <p:spPr/>
        <p:txBody>
          <a:bodyPr/>
          <a:lstStyle/>
          <a:p>
            <a:fld id="{27C38BC0-0364-40DF-9675-0E2639769405}" type="slidenum">
              <a:rPr lang="hu-HU" smtClean="0"/>
              <a:t>62</a:t>
            </a:fld>
            <a:endParaRPr lang="hu-HU"/>
          </a:p>
        </p:txBody>
      </p:sp>
    </p:spTree>
    <p:extLst>
      <p:ext uri="{BB962C8B-B14F-4D97-AF65-F5344CB8AC3E}">
        <p14:creationId xmlns:p14="http://schemas.microsoft.com/office/powerpoint/2010/main" val="40715730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069E4F1-968C-4CF0-9887-835D5E59CC0A}" type="slidenum">
              <a:rPr lang="hu-HU" altLang="hu-HU"/>
              <a:pPr/>
              <a:t>126</a:t>
            </a:fld>
            <a:endParaRPr lang="hu-HU" altLang="hu-HU"/>
          </a:p>
        </p:txBody>
      </p:sp>
      <p:sp>
        <p:nvSpPr>
          <p:cNvPr id="344066" name="Rectangle 2"/>
          <p:cNvSpPr>
            <a:spLocks noGrp="1" noRot="1" noChangeAspect="1" noChangeArrowheads="1" noTextEdit="1"/>
          </p:cNvSpPr>
          <p:nvPr>
            <p:ph type="sldImg"/>
          </p:nvPr>
        </p:nvSpPr>
        <p:spPr>
          <a:xfrm>
            <a:off x="1143000" y="685800"/>
            <a:ext cx="4573588" cy="3429000"/>
          </a:xfrm>
          <a:ln/>
        </p:spPr>
      </p:sp>
      <p:sp>
        <p:nvSpPr>
          <p:cNvPr id="344067" name="Rectangle 3"/>
          <p:cNvSpPr>
            <a:spLocks noGrp="1" noChangeArrowheads="1"/>
          </p:cNvSpPr>
          <p:nvPr>
            <p:ph type="body" idx="1"/>
          </p:nvPr>
        </p:nvSpPr>
        <p:spPr>
          <a:xfrm>
            <a:off x="685316" y="4343216"/>
            <a:ext cx="5487370" cy="4115168"/>
          </a:xfrm>
        </p:spPr>
        <p:txBody>
          <a:bodyPr/>
          <a:lstStyle/>
          <a:p>
            <a:endParaRPr lang="hu-HU" altLang="hu-H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Címdia">
    <p:spTree>
      <p:nvGrpSpPr>
        <p:cNvPr id="1" name=""/>
        <p:cNvGrpSpPr/>
        <p:nvPr/>
      </p:nvGrpSpPr>
      <p:grpSpPr>
        <a:xfrm>
          <a:off x="0" y="0"/>
          <a:ext cx="0" cy="0"/>
          <a:chOff x="0" y="0"/>
          <a:chExt cx="0" cy="0"/>
        </a:xfrm>
      </p:grpSpPr>
      <p:sp>
        <p:nvSpPr>
          <p:cNvPr id="2" name="Cím 1"/>
          <p:cNvSpPr>
            <a:spLocks noGrp="1"/>
          </p:cNvSpPr>
          <p:nvPr>
            <p:ph type="ctrTitle"/>
          </p:nvPr>
        </p:nvSpPr>
        <p:spPr>
          <a:xfrm>
            <a:off x="685800" y="2130425"/>
            <a:ext cx="7772400" cy="1470025"/>
          </a:xfrm>
        </p:spPr>
        <p:txBody>
          <a:bodyPr/>
          <a:lstStyle/>
          <a:p>
            <a:r>
              <a:rPr lang="hu-HU"/>
              <a:t>Mintacím szerkesztése</a:t>
            </a:r>
          </a:p>
        </p:txBody>
      </p:sp>
      <p:sp>
        <p:nvSpPr>
          <p:cNvPr id="3" name="Alcím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u-HU"/>
              <a:t>Alcím mintájának szerkesztése</a:t>
            </a:r>
          </a:p>
        </p:txBody>
      </p:sp>
      <p:sp>
        <p:nvSpPr>
          <p:cNvPr id="4" name="Dátum helye 3"/>
          <p:cNvSpPr>
            <a:spLocks noGrp="1"/>
          </p:cNvSpPr>
          <p:nvPr>
            <p:ph type="dt" sz="half" idx="10"/>
          </p:nvPr>
        </p:nvSpPr>
        <p:spPr/>
        <p:txBody>
          <a:bodyPr/>
          <a:lstStyle/>
          <a:p>
            <a:fld id="{44B51628-B903-428B-8044-E7B6E8B8549E}" type="datetimeFigureOut">
              <a:rPr lang="hu-HU" smtClean="0"/>
              <a:t>2019.09.01.</a:t>
            </a:fld>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42425179-E586-4132-9A36-D201E2BF4E3F}" type="slidenum">
              <a:rPr lang="hu-HU" smtClean="0"/>
              <a:t>‹#›</a:t>
            </a:fld>
            <a:endParaRPr lang="hu-HU"/>
          </a:p>
        </p:txBody>
      </p:sp>
    </p:spTree>
    <p:extLst>
      <p:ext uri="{BB962C8B-B14F-4D97-AF65-F5344CB8AC3E}">
        <p14:creationId xmlns:p14="http://schemas.microsoft.com/office/powerpoint/2010/main" val="4435044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Cím és függőleges szöveg">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a:t>Mintacím szerkesztése</a:t>
            </a:r>
          </a:p>
        </p:txBody>
      </p:sp>
      <p:sp>
        <p:nvSpPr>
          <p:cNvPr id="3" name="Függőleges szöveg helye 2"/>
          <p:cNvSpPr>
            <a:spLocks noGrp="1"/>
          </p:cNvSpPr>
          <p:nvPr>
            <p:ph type="body" orient="vert" idx="1"/>
          </p:nvPr>
        </p:nvSpPr>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Dátum helye 3"/>
          <p:cNvSpPr>
            <a:spLocks noGrp="1"/>
          </p:cNvSpPr>
          <p:nvPr>
            <p:ph type="dt" sz="half" idx="10"/>
          </p:nvPr>
        </p:nvSpPr>
        <p:spPr/>
        <p:txBody>
          <a:bodyPr/>
          <a:lstStyle/>
          <a:p>
            <a:fld id="{44B51628-B903-428B-8044-E7B6E8B8549E}" type="datetimeFigureOut">
              <a:rPr lang="hu-HU" smtClean="0"/>
              <a:t>2019.09.01.</a:t>
            </a:fld>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42425179-E586-4132-9A36-D201E2BF4E3F}" type="slidenum">
              <a:rPr lang="hu-HU" smtClean="0"/>
              <a:t>‹#›</a:t>
            </a:fld>
            <a:endParaRPr lang="hu-HU"/>
          </a:p>
        </p:txBody>
      </p:sp>
    </p:spTree>
    <p:extLst>
      <p:ext uri="{BB962C8B-B14F-4D97-AF65-F5344CB8AC3E}">
        <p14:creationId xmlns:p14="http://schemas.microsoft.com/office/powerpoint/2010/main" val="15858479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Függőleges cím és szöveg">
    <p:spTree>
      <p:nvGrpSpPr>
        <p:cNvPr id="1" name=""/>
        <p:cNvGrpSpPr/>
        <p:nvPr/>
      </p:nvGrpSpPr>
      <p:grpSpPr>
        <a:xfrm>
          <a:off x="0" y="0"/>
          <a:ext cx="0" cy="0"/>
          <a:chOff x="0" y="0"/>
          <a:chExt cx="0" cy="0"/>
        </a:xfrm>
      </p:grpSpPr>
      <p:sp>
        <p:nvSpPr>
          <p:cNvPr id="2" name="Függőleges cím 1"/>
          <p:cNvSpPr>
            <a:spLocks noGrp="1"/>
          </p:cNvSpPr>
          <p:nvPr>
            <p:ph type="title" orient="vert"/>
          </p:nvPr>
        </p:nvSpPr>
        <p:spPr>
          <a:xfrm>
            <a:off x="6629400" y="274638"/>
            <a:ext cx="2057400" cy="5851525"/>
          </a:xfrm>
        </p:spPr>
        <p:txBody>
          <a:bodyPr vert="eaVert"/>
          <a:lstStyle/>
          <a:p>
            <a:r>
              <a:rPr lang="hu-HU"/>
              <a:t>Mintacím szerkesztése</a:t>
            </a:r>
          </a:p>
        </p:txBody>
      </p:sp>
      <p:sp>
        <p:nvSpPr>
          <p:cNvPr id="3" name="Függőleges szöveg helye 2"/>
          <p:cNvSpPr>
            <a:spLocks noGrp="1"/>
          </p:cNvSpPr>
          <p:nvPr>
            <p:ph type="body" orient="vert" idx="1"/>
          </p:nvPr>
        </p:nvSpPr>
        <p:spPr>
          <a:xfrm>
            <a:off x="457200" y="274638"/>
            <a:ext cx="6019800" cy="5851525"/>
          </a:xfrm>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Dátum helye 3"/>
          <p:cNvSpPr>
            <a:spLocks noGrp="1"/>
          </p:cNvSpPr>
          <p:nvPr>
            <p:ph type="dt" sz="half" idx="10"/>
          </p:nvPr>
        </p:nvSpPr>
        <p:spPr/>
        <p:txBody>
          <a:bodyPr/>
          <a:lstStyle/>
          <a:p>
            <a:fld id="{44B51628-B903-428B-8044-E7B6E8B8549E}" type="datetimeFigureOut">
              <a:rPr lang="hu-HU" smtClean="0"/>
              <a:t>2019.09.01.</a:t>
            </a:fld>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42425179-E586-4132-9A36-D201E2BF4E3F}" type="slidenum">
              <a:rPr lang="hu-HU" smtClean="0"/>
              <a:t>‹#›</a:t>
            </a:fld>
            <a:endParaRPr lang="hu-HU"/>
          </a:p>
        </p:txBody>
      </p:sp>
    </p:spTree>
    <p:extLst>
      <p:ext uri="{BB962C8B-B14F-4D97-AF65-F5344CB8AC3E}">
        <p14:creationId xmlns:p14="http://schemas.microsoft.com/office/powerpoint/2010/main" val="1632750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Cím, szöveg és tartalom">
    <p:spTree>
      <p:nvGrpSpPr>
        <p:cNvPr id="1" name=""/>
        <p:cNvGrpSpPr/>
        <p:nvPr/>
      </p:nvGrpSpPr>
      <p:grpSpPr>
        <a:xfrm>
          <a:off x="0" y="0"/>
          <a:ext cx="0" cy="0"/>
          <a:chOff x="0" y="0"/>
          <a:chExt cx="0" cy="0"/>
        </a:xfrm>
      </p:grpSpPr>
      <p:sp>
        <p:nvSpPr>
          <p:cNvPr id="2" name="Cím 1"/>
          <p:cNvSpPr>
            <a:spLocks noGrp="1"/>
          </p:cNvSpPr>
          <p:nvPr>
            <p:ph type="title"/>
          </p:nvPr>
        </p:nvSpPr>
        <p:spPr>
          <a:xfrm>
            <a:off x="457200" y="274638"/>
            <a:ext cx="8229600" cy="1143000"/>
          </a:xfrm>
        </p:spPr>
        <p:txBody>
          <a:bodyPr/>
          <a:lstStyle/>
          <a:p>
            <a:r>
              <a:rPr lang="hu-HU"/>
              <a:t>Mintacím szerkesztése</a:t>
            </a:r>
          </a:p>
        </p:txBody>
      </p:sp>
      <p:sp>
        <p:nvSpPr>
          <p:cNvPr id="3" name="Szöveg helye 2"/>
          <p:cNvSpPr>
            <a:spLocks noGrp="1"/>
          </p:cNvSpPr>
          <p:nvPr>
            <p:ph type="body" sz="half" idx="1"/>
          </p:nvPr>
        </p:nvSpPr>
        <p:spPr>
          <a:xfrm>
            <a:off x="457200" y="1600200"/>
            <a:ext cx="4038600" cy="3700463"/>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Tartalom helye 3"/>
          <p:cNvSpPr>
            <a:spLocks noGrp="1"/>
          </p:cNvSpPr>
          <p:nvPr>
            <p:ph sz="half" idx="2"/>
          </p:nvPr>
        </p:nvSpPr>
        <p:spPr>
          <a:xfrm>
            <a:off x="4648200" y="1600200"/>
            <a:ext cx="4038600" cy="3700463"/>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hu-HU"/>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hu-HU"/>
          </a:p>
        </p:txBody>
      </p:sp>
      <p:sp>
        <p:nvSpPr>
          <p:cNvPr id="7" name="Rectangle 6"/>
          <p:cNvSpPr>
            <a:spLocks noGrp="1" noChangeArrowheads="1"/>
          </p:cNvSpPr>
          <p:nvPr>
            <p:ph type="sldNum" sz="quarter" idx="12"/>
          </p:nvPr>
        </p:nvSpPr>
        <p:spPr>
          <a:ln/>
        </p:spPr>
        <p:txBody>
          <a:bodyPr/>
          <a:lstStyle>
            <a:lvl1pPr>
              <a:defRPr/>
            </a:lvl1pPr>
          </a:lstStyle>
          <a:p>
            <a:pPr>
              <a:defRPr/>
            </a:pPr>
            <a:fld id="{412B985E-AA03-4053-A065-151D98321C17}" type="slidenum">
              <a:rPr lang="en-US" altLang="hu-HU"/>
              <a:pPr>
                <a:defRPr/>
              </a:pPr>
              <a:t>‹#›</a:t>
            </a:fld>
            <a:endParaRPr lang="en-US" altLang="hu-HU"/>
          </a:p>
        </p:txBody>
      </p:sp>
    </p:spTree>
    <p:extLst>
      <p:ext uri="{BB962C8B-B14F-4D97-AF65-F5344CB8AC3E}">
        <p14:creationId xmlns:p14="http://schemas.microsoft.com/office/powerpoint/2010/main" val="14047856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ím és tartalom">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a:t>Mintacím szerkesztése</a:t>
            </a:r>
          </a:p>
        </p:txBody>
      </p:sp>
      <p:sp>
        <p:nvSpPr>
          <p:cNvPr id="3" name="Tartalom helye 2"/>
          <p:cNvSpPr>
            <a:spLocks noGrp="1"/>
          </p:cNvSpPr>
          <p:nvPr>
            <p:ph idx="1"/>
          </p:nvPr>
        </p:nvSpPr>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Dátum helye 3"/>
          <p:cNvSpPr>
            <a:spLocks noGrp="1"/>
          </p:cNvSpPr>
          <p:nvPr>
            <p:ph type="dt" sz="half" idx="10"/>
          </p:nvPr>
        </p:nvSpPr>
        <p:spPr/>
        <p:txBody>
          <a:bodyPr/>
          <a:lstStyle/>
          <a:p>
            <a:fld id="{44B51628-B903-428B-8044-E7B6E8B8549E}" type="datetimeFigureOut">
              <a:rPr lang="hu-HU" smtClean="0"/>
              <a:t>2019.09.01.</a:t>
            </a:fld>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42425179-E586-4132-9A36-D201E2BF4E3F}" type="slidenum">
              <a:rPr lang="hu-HU" smtClean="0"/>
              <a:t>‹#›</a:t>
            </a:fld>
            <a:endParaRPr lang="hu-HU"/>
          </a:p>
        </p:txBody>
      </p:sp>
    </p:spTree>
    <p:extLst>
      <p:ext uri="{BB962C8B-B14F-4D97-AF65-F5344CB8AC3E}">
        <p14:creationId xmlns:p14="http://schemas.microsoft.com/office/powerpoint/2010/main" val="13588164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zakaszfejléc">
    <p:spTree>
      <p:nvGrpSpPr>
        <p:cNvPr id="1" name=""/>
        <p:cNvGrpSpPr/>
        <p:nvPr/>
      </p:nvGrpSpPr>
      <p:grpSpPr>
        <a:xfrm>
          <a:off x="0" y="0"/>
          <a:ext cx="0" cy="0"/>
          <a:chOff x="0" y="0"/>
          <a:chExt cx="0" cy="0"/>
        </a:xfrm>
      </p:grpSpPr>
      <p:sp>
        <p:nvSpPr>
          <p:cNvPr id="2" name="Cím 1"/>
          <p:cNvSpPr>
            <a:spLocks noGrp="1"/>
          </p:cNvSpPr>
          <p:nvPr>
            <p:ph type="title"/>
          </p:nvPr>
        </p:nvSpPr>
        <p:spPr>
          <a:xfrm>
            <a:off x="722313" y="4406900"/>
            <a:ext cx="7772400" cy="1362075"/>
          </a:xfrm>
        </p:spPr>
        <p:txBody>
          <a:bodyPr anchor="t"/>
          <a:lstStyle>
            <a:lvl1pPr algn="l">
              <a:defRPr sz="4000" b="1" cap="all"/>
            </a:lvl1pPr>
          </a:lstStyle>
          <a:p>
            <a:r>
              <a:rPr lang="hu-HU"/>
              <a:t>Mintacím szerkesztése</a:t>
            </a:r>
          </a:p>
        </p:txBody>
      </p:sp>
      <p:sp>
        <p:nvSpPr>
          <p:cNvPr id="3" name="Szöveg hely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u-HU"/>
              <a:t>Mintaszöveg szerkesztése</a:t>
            </a:r>
          </a:p>
        </p:txBody>
      </p:sp>
      <p:sp>
        <p:nvSpPr>
          <p:cNvPr id="4" name="Dátum helye 3"/>
          <p:cNvSpPr>
            <a:spLocks noGrp="1"/>
          </p:cNvSpPr>
          <p:nvPr>
            <p:ph type="dt" sz="half" idx="10"/>
          </p:nvPr>
        </p:nvSpPr>
        <p:spPr/>
        <p:txBody>
          <a:bodyPr/>
          <a:lstStyle/>
          <a:p>
            <a:fld id="{44B51628-B903-428B-8044-E7B6E8B8549E}" type="datetimeFigureOut">
              <a:rPr lang="hu-HU" smtClean="0"/>
              <a:t>2019.09.01.</a:t>
            </a:fld>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42425179-E586-4132-9A36-D201E2BF4E3F}" type="slidenum">
              <a:rPr lang="hu-HU" smtClean="0"/>
              <a:t>‹#›</a:t>
            </a:fld>
            <a:endParaRPr lang="hu-HU"/>
          </a:p>
        </p:txBody>
      </p:sp>
    </p:spTree>
    <p:extLst>
      <p:ext uri="{BB962C8B-B14F-4D97-AF65-F5344CB8AC3E}">
        <p14:creationId xmlns:p14="http://schemas.microsoft.com/office/powerpoint/2010/main" val="22517572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tartalomrész">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a:t>Mintacím szerkesztése</a:t>
            </a:r>
          </a:p>
        </p:txBody>
      </p:sp>
      <p:sp>
        <p:nvSpPr>
          <p:cNvPr id="3" name="Tartalom helye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Tartalom helye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5" name="Dátum helye 4"/>
          <p:cNvSpPr>
            <a:spLocks noGrp="1"/>
          </p:cNvSpPr>
          <p:nvPr>
            <p:ph type="dt" sz="half" idx="10"/>
          </p:nvPr>
        </p:nvSpPr>
        <p:spPr/>
        <p:txBody>
          <a:bodyPr/>
          <a:lstStyle/>
          <a:p>
            <a:fld id="{44B51628-B903-428B-8044-E7B6E8B8549E}" type="datetimeFigureOut">
              <a:rPr lang="hu-HU" smtClean="0"/>
              <a:t>2019.09.01.</a:t>
            </a:fld>
            <a:endParaRPr lang="hu-HU"/>
          </a:p>
        </p:txBody>
      </p:sp>
      <p:sp>
        <p:nvSpPr>
          <p:cNvPr id="6" name="Élőláb helye 5"/>
          <p:cNvSpPr>
            <a:spLocks noGrp="1"/>
          </p:cNvSpPr>
          <p:nvPr>
            <p:ph type="ftr" sz="quarter" idx="11"/>
          </p:nvPr>
        </p:nvSpPr>
        <p:spPr/>
        <p:txBody>
          <a:bodyPr/>
          <a:lstStyle/>
          <a:p>
            <a:endParaRPr lang="hu-HU"/>
          </a:p>
        </p:txBody>
      </p:sp>
      <p:sp>
        <p:nvSpPr>
          <p:cNvPr id="7" name="Dia számának helye 6"/>
          <p:cNvSpPr>
            <a:spLocks noGrp="1"/>
          </p:cNvSpPr>
          <p:nvPr>
            <p:ph type="sldNum" sz="quarter" idx="12"/>
          </p:nvPr>
        </p:nvSpPr>
        <p:spPr/>
        <p:txBody>
          <a:bodyPr/>
          <a:lstStyle/>
          <a:p>
            <a:fld id="{42425179-E586-4132-9A36-D201E2BF4E3F}" type="slidenum">
              <a:rPr lang="hu-HU" smtClean="0"/>
              <a:t>‹#›</a:t>
            </a:fld>
            <a:endParaRPr lang="hu-HU"/>
          </a:p>
        </p:txBody>
      </p:sp>
    </p:spTree>
    <p:extLst>
      <p:ext uri="{BB962C8B-B14F-4D97-AF65-F5344CB8AC3E}">
        <p14:creationId xmlns:p14="http://schemas.microsoft.com/office/powerpoint/2010/main" val="34250441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Összehasonlítás">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lvl1pPr>
              <a:defRPr/>
            </a:lvl1pPr>
          </a:lstStyle>
          <a:p>
            <a:r>
              <a:rPr lang="hu-HU"/>
              <a:t>Mintacím szerkesztése</a:t>
            </a:r>
          </a:p>
        </p:txBody>
      </p:sp>
      <p:sp>
        <p:nvSpPr>
          <p:cNvPr id="3" name="Szöveg hely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a:t>Mintaszöveg szerkesztése</a:t>
            </a:r>
          </a:p>
        </p:txBody>
      </p:sp>
      <p:sp>
        <p:nvSpPr>
          <p:cNvPr id="4" name="Tartalom helye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5" name="Szöveg hely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a:t>Mintaszöveg szerkesztése</a:t>
            </a:r>
          </a:p>
        </p:txBody>
      </p:sp>
      <p:sp>
        <p:nvSpPr>
          <p:cNvPr id="6" name="Tartalom helye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7" name="Dátum helye 6"/>
          <p:cNvSpPr>
            <a:spLocks noGrp="1"/>
          </p:cNvSpPr>
          <p:nvPr>
            <p:ph type="dt" sz="half" idx="10"/>
          </p:nvPr>
        </p:nvSpPr>
        <p:spPr/>
        <p:txBody>
          <a:bodyPr/>
          <a:lstStyle/>
          <a:p>
            <a:fld id="{44B51628-B903-428B-8044-E7B6E8B8549E}" type="datetimeFigureOut">
              <a:rPr lang="hu-HU" smtClean="0"/>
              <a:t>2019.09.01.</a:t>
            </a:fld>
            <a:endParaRPr lang="hu-HU"/>
          </a:p>
        </p:txBody>
      </p:sp>
      <p:sp>
        <p:nvSpPr>
          <p:cNvPr id="8" name="Élőláb helye 7"/>
          <p:cNvSpPr>
            <a:spLocks noGrp="1"/>
          </p:cNvSpPr>
          <p:nvPr>
            <p:ph type="ftr" sz="quarter" idx="11"/>
          </p:nvPr>
        </p:nvSpPr>
        <p:spPr/>
        <p:txBody>
          <a:bodyPr/>
          <a:lstStyle/>
          <a:p>
            <a:endParaRPr lang="hu-HU"/>
          </a:p>
        </p:txBody>
      </p:sp>
      <p:sp>
        <p:nvSpPr>
          <p:cNvPr id="9" name="Dia számának helye 8"/>
          <p:cNvSpPr>
            <a:spLocks noGrp="1"/>
          </p:cNvSpPr>
          <p:nvPr>
            <p:ph type="sldNum" sz="quarter" idx="12"/>
          </p:nvPr>
        </p:nvSpPr>
        <p:spPr/>
        <p:txBody>
          <a:bodyPr/>
          <a:lstStyle/>
          <a:p>
            <a:fld id="{42425179-E586-4132-9A36-D201E2BF4E3F}" type="slidenum">
              <a:rPr lang="hu-HU" smtClean="0"/>
              <a:t>‹#›</a:t>
            </a:fld>
            <a:endParaRPr lang="hu-HU"/>
          </a:p>
        </p:txBody>
      </p:sp>
    </p:spTree>
    <p:extLst>
      <p:ext uri="{BB962C8B-B14F-4D97-AF65-F5344CB8AC3E}">
        <p14:creationId xmlns:p14="http://schemas.microsoft.com/office/powerpoint/2010/main" val="11608282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sak cím">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a:t>Mintacím szerkesztése</a:t>
            </a:r>
          </a:p>
        </p:txBody>
      </p:sp>
      <p:sp>
        <p:nvSpPr>
          <p:cNvPr id="3" name="Dátum helye 2"/>
          <p:cNvSpPr>
            <a:spLocks noGrp="1"/>
          </p:cNvSpPr>
          <p:nvPr>
            <p:ph type="dt" sz="half" idx="10"/>
          </p:nvPr>
        </p:nvSpPr>
        <p:spPr/>
        <p:txBody>
          <a:bodyPr/>
          <a:lstStyle/>
          <a:p>
            <a:fld id="{44B51628-B903-428B-8044-E7B6E8B8549E}" type="datetimeFigureOut">
              <a:rPr lang="hu-HU" smtClean="0"/>
              <a:t>2019.09.01.</a:t>
            </a:fld>
            <a:endParaRPr lang="hu-HU"/>
          </a:p>
        </p:txBody>
      </p:sp>
      <p:sp>
        <p:nvSpPr>
          <p:cNvPr id="4" name="Élőláb helye 3"/>
          <p:cNvSpPr>
            <a:spLocks noGrp="1"/>
          </p:cNvSpPr>
          <p:nvPr>
            <p:ph type="ftr" sz="quarter" idx="11"/>
          </p:nvPr>
        </p:nvSpPr>
        <p:spPr/>
        <p:txBody>
          <a:bodyPr/>
          <a:lstStyle/>
          <a:p>
            <a:endParaRPr lang="hu-HU"/>
          </a:p>
        </p:txBody>
      </p:sp>
      <p:sp>
        <p:nvSpPr>
          <p:cNvPr id="5" name="Dia számának helye 4"/>
          <p:cNvSpPr>
            <a:spLocks noGrp="1"/>
          </p:cNvSpPr>
          <p:nvPr>
            <p:ph type="sldNum" sz="quarter" idx="12"/>
          </p:nvPr>
        </p:nvSpPr>
        <p:spPr/>
        <p:txBody>
          <a:bodyPr/>
          <a:lstStyle/>
          <a:p>
            <a:fld id="{42425179-E586-4132-9A36-D201E2BF4E3F}" type="slidenum">
              <a:rPr lang="hu-HU" smtClean="0"/>
              <a:t>‹#›</a:t>
            </a:fld>
            <a:endParaRPr lang="hu-HU"/>
          </a:p>
        </p:txBody>
      </p:sp>
    </p:spTree>
    <p:extLst>
      <p:ext uri="{BB962C8B-B14F-4D97-AF65-F5344CB8AC3E}">
        <p14:creationId xmlns:p14="http://schemas.microsoft.com/office/powerpoint/2010/main" val="13346524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Üres">
    <p:spTree>
      <p:nvGrpSpPr>
        <p:cNvPr id="1" name=""/>
        <p:cNvGrpSpPr/>
        <p:nvPr/>
      </p:nvGrpSpPr>
      <p:grpSpPr>
        <a:xfrm>
          <a:off x="0" y="0"/>
          <a:ext cx="0" cy="0"/>
          <a:chOff x="0" y="0"/>
          <a:chExt cx="0" cy="0"/>
        </a:xfrm>
      </p:grpSpPr>
      <p:sp>
        <p:nvSpPr>
          <p:cNvPr id="2" name="Dátum helye 1"/>
          <p:cNvSpPr>
            <a:spLocks noGrp="1"/>
          </p:cNvSpPr>
          <p:nvPr>
            <p:ph type="dt" sz="half" idx="10"/>
          </p:nvPr>
        </p:nvSpPr>
        <p:spPr/>
        <p:txBody>
          <a:bodyPr/>
          <a:lstStyle/>
          <a:p>
            <a:fld id="{44B51628-B903-428B-8044-E7B6E8B8549E}" type="datetimeFigureOut">
              <a:rPr lang="hu-HU" smtClean="0"/>
              <a:t>2019.09.01.</a:t>
            </a:fld>
            <a:endParaRPr lang="hu-HU"/>
          </a:p>
        </p:txBody>
      </p:sp>
      <p:sp>
        <p:nvSpPr>
          <p:cNvPr id="3" name="Élőláb helye 2"/>
          <p:cNvSpPr>
            <a:spLocks noGrp="1"/>
          </p:cNvSpPr>
          <p:nvPr>
            <p:ph type="ftr" sz="quarter" idx="11"/>
          </p:nvPr>
        </p:nvSpPr>
        <p:spPr/>
        <p:txBody>
          <a:bodyPr/>
          <a:lstStyle/>
          <a:p>
            <a:endParaRPr lang="hu-HU"/>
          </a:p>
        </p:txBody>
      </p:sp>
      <p:sp>
        <p:nvSpPr>
          <p:cNvPr id="4" name="Dia számának helye 3"/>
          <p:cNvSpPr>
            <a:spLocks noGrp="1"/>
          </p:cNvSpPr>
          <p:nvPr>
            <p:ph type="sldNum" sz="quarter" idx="12"/>
          </p:nvPr>
        </p:nvSpPr>
        <p:spPr/>
        <p:txBody>
          <a:bodyPr/>
          <a:lstStyle/>
          <a:p>
            <a:fld id="{42425179-E586-4132-9A36-D201E2BF4E3F}" type="slidenum">
              <a:rPr lang="hu-HU" smtClean="0"/>
              <a:t>‹#›</a:t>
            </a:fld>
            <a:endParaRPr lang="hu-HU"/>
          </a:p>
        </p:txBody>
      </p:sp>
    </p:spTree>
    <p:extLst>
      <p:ext uri="{BB962C8B-B14F-4D97-AF65-F5344CB8AC3E}">
        <p14:creationId xmlns:p14="http://schemas.microsoft.com/office/powerpoint/2010/main" val="31741158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artalomrész képaláírással">
    <p:spTree>
      <p:nvGrpSpPr>
        <p:cNvPr id="1" name=""/>
        <p:cNvGrpSpPr/>
        <p:nvPr/>
      </p:nvGrpSpPr>
      <p:grpSpPr>
        <a:xfrm>
          <a:off x="0" y="0"/>
          <a:ext cx="0" cy="0"/>
          <a:chOff x="0" y="0"/>
          <a:chExt cx="0" cy="0"/>
        </a:xfrm>
      </p:grpSpPr>
      <p:sp>
        <p:nvSpPr>
          <p:cNvPr id="2" name="Cím 1"/>
          <p:cNvSpPr>
            <a:spLocks noGrp="1"/>
          </p:cNvSpPr>
          <p:nvPr>
            <p:ph type="title"/>
          </p:nvPr>
        </p:nvSpPr>
        <p:spPr>
          <a:xfrm>
            <a:off x="457200" y="273050"/>
            <a:ext cx="3008313" cy="1162050"/>
          </a:xfrm>
        </p:spPr>
        <p:txBody>
          <a:bodyPr anchor="b"/>
          <a:lstStyle>
            <a:lvl1pPr algn="l">
              <a:defRPr sz="2000" b="1"/>
            </a:lvl1pPr>
          </a:lstStyle>
          <a:p>
            <a:r>
              <a:rPr lang="hu-HU"/>
              <a:t>Mintacím szerkesztése</a:t>
            </a:r>
          </a:p>
        </p:txBody>
      </p:sp>
      <p:sp>
        <p:nvSpPr>
          <p:cNvPr id="3" name="Tartalom helye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Szöveg hely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u-HU"/>
              <a:t>Mintaszöveg szerkesztése</a:t>
            </a:r>
          </a:p>
        </p:txBody>
      </p:sp>
      <p:sp>
        <p:nvSpPr>
          <p:cNvPr id="5" name="Dátum helye 4"/>
          <p:cNvSpPr>
            <a:spLocks noGrp="1"/>
          </p:cNvSpPr>
          <p:nvPr>
            <p:ph type="dt" sz="half" idx="10"/>
          </p:nvPr>
        </p:nvSpPr>
        <p:spPr/>
        <p:txBody>
          <a:bodyPr/>
          <a:lstStyle/>
          <a:p>
            <a:fld id="{44B51628-B903-428B-8044-E7B6E8B8549E}" type="datetimeFigureOut">
              <a:rPr lang="hu-HU" smtClean="0"/>
              <a:t>2019.09.01.</a:t>
            </a:fld>
            <a:endParaRPr lang="hu-HU"/>
          </a:p>
        </p:txBody>
      </p:sp>
      <p:sp>
        <p:nvSpPr>
          <p:cNvPr id="6" name="Élőláb helye 5"/>
          <p:cNvSpPr>
            <a:spLocks noGrp="1"/>
          </p:cNvSpPr>
          <p:nvPr>
            <p:ph type="ftr" sz="quarter" idx="11"/>
          </p:nvPr>
        </p:nvSpPr>
        <p:spPr/>
        <p:txBody>
          <a:bodyPr/>
          <a:lstStyle/>
          <a:p>
            <a:endParaRPr lang="hu-HU"/>
          </a:p>
        </p:txBody>
      </p:sp>
      <p:sp>
        <p:nvSpPr>
          <p:cNvPr id="7" name="Dia számának helye 6"/>
          <p:cNvSpPr>
            <a:spLocks noGrp="1"/>
          </p:cNvSpPr>
          <p:nvPr>
            <p:ph type="sldNum" sz="quarter" idx="12"/>
          </p:nvPr>
        </p:nvSpPr>
        <p:spPr/>
        <p:txBody>
          <a:bodyPr/>
          <a:lstStyle/>
          <a:p>
            <a:fld id="{42425179-E586-4132-9A36-D201E2BF4E3F}" type="slidenum">
              <a:rPr lang="hu-HU" smtClean="0"/>
              <a:t>‹#›</a:t>
            </a:fld>
            <a:endParaRPr lang="hu-HU"/>
          </a:p>
        </p:txBody>
      </p:sp>
    </p:spTree>
    <p:extLst>
      <p:ext uri="{BB962C8B-B14F-4D97-AF65-F5344CB8AC3E}">
        <p14:creationId xmlns:p14="http://schemas.microsoft.com/office/powerpoint/2010/main" val="12111329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ép képaláírással">
    <p:spTree>
      <p:nvGrpSpPr>
        <p:cNvPr id="1" name=""/>
        <p:cNvGrpSpPr/>
        <p:nvPr/>
      </p:nvGrpSpPr>
      <p:grpSpPr>
        <a:xfrm>
          <a:off x="0" y="0"/>
          <a:ext cx="0" cy="0"/>
          <a:chOff x="0" y="0"/>
          <a:chExt cx="0" cy="0"/>
        </a:xfrm>
      </p:grpSpPr>
      <p:sp>
        <p:nvSpPr>
          <p:cNvPr id="2" name="Cím 1"/>
          <p:cNvSpPr>
            <a:spLocks noGrp="1"/>
          </p:cNvSpPr>
          <p:nvPr>
            <p:ph type="title"/>
          </p:nvPr>
        </p:nvSpPr>
        <p:spPr>
          <a:xfrm>
            <a:off x="1792288" y="4800600"/>
            <a:ext cx="5486400" cy="566738"/>
          </a:xfrm>
        </p:spPr>
        <p:txBody>
          <a:bodyPr anchor="b"/>
          <a:lstStyle>
            <a:lvl1pPr algn="l">
              <a:defRPr sz="2000" b="1"/>
            </a:lvl1pPr>
          </a:lstStyle>
          <a:p>
            <a:r>
              <a:rPr lang="hu-HU"/>
              <a:t>Mintacím szerkesztése</a:t>
            </a:r>
          </a:p>
        </p:txBody>
      </p:sp>
      <p:sp>
        <p:nvSpPr>
          <p:cNvPr id="3" name="Kép hely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u-HU"/>
          </a:p>
        </p:txBody>
      </p:sp>
      <p:sp>
        <p:nvSpPr>
          <p:cNvPr id="4" name="Szöveg hely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u-HU"/>
              <a:t>Mintaszöveg szerkesztése</a:t>
            </a:r>
          </a:p>
        </p:txBody>
      </p:sp>
      <p:sp>
        <p:nvSpPr>
          <p:cNvPr id="5" name="Dátum helye 4"/>
          <p:cNvSpPr>
            <a:spLocks noGrp="1"/>
          </p:cNvSpPr>
          <p:nvPr>
            <p:ph type="dt" sz="half" idx="10"/>
          </p:nvPr>
        </p:nvSpPr>
        <p:spPr/>
        <p:txBody>
          <a:bodyPr/>
          <a:lstStyle/>
          <a:p>
            <a:fld id="{44B51628-B903-428B-8044-E7B6E8B8549E}" type="datetimeFigureOut">
              <a:rPr lang="hu-HU" smtClean="0"/>
              <a:t>2019.09.01.</a:t>
            </a:fld>
            <a:endParaRPr lang="hu-HU"/>
          </a:p>
        </p:txBody>
      </p:sp>
      <p:sp>
        <p:nvSpPr>
          <p:cNvPr id="6" name="Élőláb helye 5"/>
          <p:cNvSpPr>
            <a:spLocks noGrp="1"/>
          </p:cNvSpPr>
          <p:nvPr>
            <p:ph type="ftr" sz="quarter" idx="11"/>
          </p:nvPr>
        </p:nvSpPr>
        <p:spPr/>
        <p:txBody>
          <a:bodyPr/>
          <a:lstStyle/>
          <a:p>
            <a:endParaRPr lang="hu-HU"/>
          </a:p>
        </p:txBody>
      </p:sp>
      <p:sp>
        <p:nvSpPr>
          <p:cNvPr id="7" name="Dia számának helye 6"/>
          <p:cNvSpPr>
            <a:spLocks noGrp="1"/>
          </p:cNvSpPr>
          <p:nvPr>
            <p:ph type="sldNum" sz="quarter" idx="12"/>
          </p:nvPr>
        </p:nvSpPr>
        <p:spPr/>
        <p:txBody>
          <a:bodyPr/>
          <a:lstStyle/>
          <a:p>
            <a:fld id="{42425179-E586-4132-9A36-D201E2BF4E3F}" type="slidenum">
              <a:rPr lang="hu-HU" smtClean="0"/>
              <a:t>‹#›</a:t>
            </a:fld>
            <a:endParaRPr lang="hu-HU"/>
          </a:p>
        </p:txBody>
      </p:sp>
    </p:spTree>
    <p:extLst>
      <p:ext uri="{BB962C8B-B14F-4D97-AF65-F5344CB8AC3E}">
        <p14:creationId xmlns:p14="http://schemas.microsoft.com/office/powerpoint/2010/main" val="24733898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3">
            <a:lumMod val="40000"/>
            <a:lumOff val="60000"/>
          </a:schemeClr>
        </a:solidFill>
        <a:effectLst/>
      </p:bgPr>
    </p:bg>
    <p:spTree>
      <p:nvGrpSpPr>
        <p:cNvPr id="1" name=""/>
        <p:cNvGrpSpPr/>
        <p:nvPr/>
      </p:nvGrpSpPr>
      <p:grpSpPr>
        <a:xfrm>
          <a:off x="0" y="0"/>
          <a:ext cx="0" cy="0"/>
          <a:chOff x="0" y="0"/>
          <a:chExt cx="0" cy="0"/>
        </a:xfrm>
      </p:grpSpPr>
      <p:sp>
        <p:nvSpPr>
          <p:cNvPr id="2" name="Cím hely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hu-HU"/>
              <a:t>Mintacím szerkesztése</a:t>
            </a:r>
          </a:p>
        </p:txBody>
      </p:sp>
      <p:sp>
        <p:nvSpPr>
          <p:cNvPr id="3" name="Szöveg hely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Dátum hely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4B51628-B903-428B-8044-E7B6E8B8549E}" type="datetimeFigureOut">
              <a:rPr lang="hu-HU" smtClean="0"/>
              <a:t>2019.09.01.</a:t>
            </a:fld>
            <a:endParaRPr lang="hu-HU"/>
          </a:p>
        </p:txBody>
      </p:sp>
      <p:sp>
        <p:nvSpPr>
          <p:cNvPr id="5" name="Élőláb hely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hu-HU"/>
          </a:p>
        </p:txBody>
      </p:sp>
      <p:sp>
        <p:nvSpPr>
          <p:cNvPr id="6" name="Dia számának hely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2425179-E586-4132-9A36-D201E2BF4E3F}" type="slidenum">
              <a:rPr lang="hu-HU" smtClean="0"/>
              <a:t>‹#›</a:t>
            </a:fld>
            <a:endParaRPr lang="hu-HU"/>
          </a:p>
        </p:txBody>
      </p:sp>
    </p:spTree>
    <p:extLst>
      <p:ext uri="{BB962C8B-B14F-4D97-AF65-F5344CB8AC3E}">
        <p14:creationId xmlns:p14="http://schemas.microsoft.com/office/powerpoint/2010/main" val="35910339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cid:image002.png@01D122D9.F0A83C60"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9.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emf"/><Relationship Id="rId7" Type="http://schemas.openxmlformats.org/officeDocument/2006/relationships/image" Target="../media/image8.png"/><Relationship Id="rId2" Type="http://schemas.openxmlformats.org/officeDocument/2006/relationships/image" Target="../media/image3.wmf"/><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10" Type="http://schemas.openxmlformats.org/officeDocument/2006/relationships/image" Target="../media/image11.emf"/><Relationship Id="rId4" Type="http://schemas.openxmlformats.org/officeDocument/2006/relationships/image" Target="../media/image5.png"/><Relationship Id="rId9" Type="http://schemas.openxmlformats.org/officeDocument/2006/relationships/image" Target="../media/image10.jpeg"/></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6.png"/><Relationship Id="rId7" Type="http://schemas.openxmlformats.org/officeDocument/2006/relationships/image" Target="../media/image5.png"/><Relationship Id="rId2" Type="http://schemas.openxmlformats.org/officeDocument/2006/relationships/image" Target="../media/image12.png"/><Relationship Id="rId1" Type="http://schemas.openxmlformats.org/officeDocument/2006/relationships/slideLayout" Target="../slideLayouts/slideLayout2.xml"/><Relationship Id="rId6" Type="http://schemas.openxmlformats.org/officeDocument/2006/relationships/image" Target="../media/image14.wmf"/><Relationship Id="rId11" Type="http://schemas.openxmlformats.org/officeDocument/2006/relationships/image" Target="../media/image11.emf"/><Relationship Id="rId5" Type="http://schemas.openxmlformats.org/officeDocument/2006/relationships/image" Target="../media/image7.png"/><Relationship Id="rId10" Type="http://schemas.openxmlformats.org/officeDocument/2006/relationships/image" Target="../media/image16.png"/><Relationship Id="rId4" Type="http://schemas.openxmlformats.org/officeDocument/2006/relationships/image" Target="../media/image13.png"/><Relationship Id="rId9" Type="http://schemas.openxmlformats.org/officeDocument/2006/relationships/image" Target="../media/image15.png"/></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image" Target="../media/image17.wmf"/><Relationship Id="rId1" Type="http://schemas.openxmlformats.org/officeDocument/2006/relationships/slideLayout" Target="../slideLayouts/slideLayout7.xml"/><Relationship Id="rId4" Type="http://schemas.openxmlformats.org/officeDocument/2006/relationships/image" Target="../media/image19.wmf"/></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image" Target="../media/image20.wmf"/><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4.xml.rels><?xml version="1.0" encoding="UTF-8" standalone="yes"?>
<Relationships xmlns="http://schemas.openxmlformats.org/package/2006/relationships"><Relationship Id="rId2" Type="http://schemas.openxmlformats.org/officeDocument/2006/relationships/image" Target="../media/image21.wmf"/><Relationship Id="rId1" Type="http://schemas.openxmlformats.org/officeDocument/2006/relationships/slideLayout" Target="../slideLayouts/slideLayout7.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ctrTitle"/>
          </p:nvPr>
        </p:nvSpPr>
        <p:spPr>
          <a:xfrm>
            <a:off x="250246" y="2276872"/>
            <a:ext cx="8643505" cy="2691730"/>
          </a:xfrm>
        </p:spPr>
        <p:txBody>
          <a:bodyPr>
            <a:noAutofit/>
          </a:bodyPr>
          <a:lstStyle/>
          <a:p>
            <a:pPr algn="l"/>
            <a:r>
              <a:rPr lang="hu-HU" sz="6600" b="1" dirty="0">
                <a:latin typeface="Times New Roman" panose="02020603050405020304" pitchFamily="18" charset="0"/>
                <a:cs typeface="Times New Roman" panose="02020603050405020304" pitchFamily="18" charset="0"/>
              </a:rPr>
              <a:t>Építési beruházás </a:t>
            </a:r>
            <a:br>
              <a:rPr lang="hu-HU" sz="6600" b="1" dirty="0">
                <a:latin typeface="Times New Roman" panose="02020603050405020304" pitchFamily="18" charset="0"/>
                <a:cs typeface="Times New Roman" panose="02020603050405020304" pitchFamily="18" charset="0"/>
              </a:rPr>
            </a:br>
            <a:r>
              <a:rPr lang="hu-HU" sz="6600" b="1" dirty="0">
                <a:latin typeface="Times New Roman" panose="02020603050405020304" pitchFamily="18" charset="0"/>
                <a:cs typeface="Times New Roman" panose="02020603050405020304" pitchFamily="18" charset="0"/>
              </a:rPr>
              <a:t>				teljesítés </a:t>
            </a:r>
            <a:br>
              <a:rPr lang="hu-HU" sz="6600" b="1" dirty="0">
                <a:latin typeface="Times New Roman" panose="02020603050405020304" pitchFamily="18" charset="0"/>
                <a:cs typeface="Times New Roman" panose="02020603050405020304" pitchFamily="18" charset="0"/>
              </a:rPr>
            </a:br>
            <a:r>
              <a:rPr lang="hu-HU" sz="6600" b="1" dirty="0">
                <a:latin typeface="Times New Roman" panose="02020603050405020304" pitchFamily="18" charset="0"/>
                <a:cs typeface="Times New Roman" panose="02020603050405020304" pitchFamily="18" charset="0"/>
              </a:rPr>
              <a:t>						kifizetés</a:t>
            </a:r>
          </a:p>
        </p:txBody>
      </p:sp>
      <p:sp>
        <p:nvSpPr>
          <p:cNvPr id="3" name="Alcím 2"/>
          <p:cNvSpPr>
            <a:spLocks noGrp="1"/>
          </p:cNvSpPr>
          <p:nvPr>
            <p:ph type="subTitle" idx="1"/>
          </p:nvPr>
        </p:nvSpPr>
        <p:spPr>
          <a:xfrm>
            <a:off x="251520" y="5661248"/>
            <a:ext cx="3672408" cy="1196752"/>
          </a:xfrm>
        </p:spPr>
        <p:txBody>
          <a:bodyPr>
            <a:normAutofit/>
          </a:bodyPr>
          <a:lstStyle/>
          <a:p>
            <a:pPr algn="l"/>
            <a:r>
              <a:rPr lang="hu-HU" sz="2000" b="1" dirty="0">
                <a:solidFill>
                  <a:schemeClr val="tx1"/>
                </a:solidFill>
                <a:latin typeface="Times New Roman" panose="02020603050405020304" pitchFamily="18" charset="0"/>
                <a:cs typeface="Times New Roman" panose="02020603050405020304" pitchFamily="18" charset="0"/>
              </a:rPr>
              <a:t>Magyar Mária</a:t>
            </a:r>
          </a:p>
          <a:p>
            <a:pPr algn="l"/>
            <a:r>
              <a:rPr lang="hu-HU" sz="2000" dirty="0">
                <a:solidFill>
                  <a:schemeClr val="tx1"/>
                </a:solidFill>
                <a:latin typeface="Times New Roman" panose="02020603050405020304" pitchFamily="18" charset="0"/>
                <a:cs typeface="Times New Roman" panose="02020603050405020304" pitchFamily="18" charset="0"/>
              </a:rPr>
              <a:t>jogi szakokleveles építészmérnök</a:t>
            </a:r>
          </a:p>
          <a:p>
            <a:pPr algn="l"/>
            <a:r>
              <a:rPr lang="hu-HU" sz="2000" b="1" dirty="0">
                <a:solidFill>
                  <a:schemeClr val="tx1"/>
                </a:solidFill>
                <a:latin typeface="Times New Roman" panose="02020603050405020304" pitchFamily="18" charset="0"/>
                <a:cs typeface="Times New Roman" panose="02020603050405020304" pitchFamily="18" charset="0"/>
              </a:rPr>
              <a:t>építésügyi tanácsadó</a:t>
            </a:r>
          </a:p>
        </p:txBody>
      </p:sp>
      <p:sp>
        <p:nvSpPr>
          <p:cNvPr id="4" name="Szövegdoboz 3"/>
          <p:cNvSpPr txBox="1"/>
          <p:nvPr/>
        </p:nvSpPr>
        <p:spPr>
          <a:xfrm>
            <a:off x="0" y="0"/>
            <a:ext cx="9143999" cy="1661993"/>
          </a:xfrm>
          <a:prstGeom prst="rect">
            <a:avLst/>
          </a:prstGeom>
          <a:noFill/>
        </p:spPr>
        <p:txBody>
          <a:bodyPr wrap="square" rtlCol="0">
            <a:spAutoFit/>
          </a:bodyPr>
          <a:lstStyle/>
          <a:p>
            <a:pPr algn="ctr"/>
            <a:r>
              <a:rPr lang="hu-HU" altLang="hu-HU" sz="2800" b="1" dirty="0">
                <a:latin typeface="Times New Roman" pitchFamily="18" charset="0"/>
                <a:cs typeface="Times New Roman" pitchFamily="18" charset="0"/>
              </a:rPr>
              <a:t>Felelős műszaki vezetői – építési műszaki ellenőri</a:t>
            </a:r>
          </a:p>
          <a:p>
            <a:pPr algn="ctr"/>
            <a:r>
              <a:rPr lang="hu-HU" altLang="hu-HU" sz="2800" b="1" dirty="0">
                <a:latin typeface="Times New Roman" pitchFamily="18" charset="0"/>
                <a:cs typeface="Times New Roman" pitchFamily="18" charset="0"/>
              </a:rPr>
              <a:t>szakmai továbbképzés</a:t>
            </a:r>
          </a:p>
          <a:p>
            <a:pPr algn="ctr"/>
            <a:r>
              <a:rPr lang="hu-HU" altLang="hu-HU" sz="2800" b="1" dirty="0">
                <a:latin typeface="Times New Roman" pitchFamily="18" charset="0"/>
                <a:cs typeface="Times New Roman" pitchFamily="18" charset="0"/>
              </a:rPr>
              <a:t>2019 Debrecen</a:t>
            </a:r>
          </a:p>
          <a:p>
            <a:endParaRPr lang="hu-HU" dirty="0"/>
          </a:p>
        </p:txBody>
      </p:sp>
    </p:spTree>
    <p:extLst>
      <p:ext uri="{BB962C8B-B14F-4D97-AF65-F5344CB8AC3E}">
        <p14:creationId xmlns:p14="http://schemas.microsoft.com/office/powerpoint/2010/main" val="7539360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35496" y="14476"/>
            <a:ext cx="9073008" cy="750228"/>
          </a:xfrm>
          <a:solidFill>
            <a:schemeClr val="bg2">
              <a:lumMod val="75000"/>
            </a:schemeClr>
          </a:solidFill>
        </p:spPr>
        <p:txBody>
          <a:bodyPr>
            <a:normAutofit/>
          </a:bodyPr>
          <a:lstStyle/>
          <a:p>
            <a:r>
              <a:rPr lang="hu-HU" sz="4000" b="1" dirty="0">
                <a:latin typeface="Times New Roman" panose="02020603050405020304" pitchFamily="18" charset="0"/>
                <a:cs typeface="Times New Roman" panose="02020603050405020304" pitchFamily="18" charset="0"/>
              </a:rPr>
              <a:t>Építési beruházás definíciói</a:t>
            </a:r>
            <a:endParaRPr lang="hu-HU" sz="4000" dirty="0"/>
          </a:p>
        </p:txBody>
      </p:sp>
      <p:sp>
        <p:nvSpPr>
          <p:cNvPr id="3" name="Tartalom helye 2"/>
          <p:cNvSpPr>
            <a:spLocks noGrp="1"/>
          </p:cNvSpPr>
          <p:nvPr>
            <p:ph idx="1"/>
          </p:nvPr>
        </p:nvSpPr>
        <p:spPr>
          <a:xfrm>
            <a:off x="457200" y="764704"/>
            <a:ext cx="8651304" cy="6093296"/>
          </a:xfrm>
        </p:spPr>
        <p:txBody>
          <a:bodyPr>
            <a:normAutofit/>
          </a:bodyPr>
          <a:lstStyle/>
          <a:p>
            <a:pPr marL="0" indent="0">
              <a:buNone/>
            </a:pPr>
            <a:r>
              <a:rPr lang="hu-HU" sz="3600" b="1" dirty="0">
                <a:solidFill>
                  <a:schemeClr val="accent5">
                    <a:lumMod val="7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1997. évi LXXVIII. törvény </a:t>
            </a:r>
            <a:r>
              <a:rPr lang="hu-HU" sz="3600" b="1" dirty="0">
                <a:latin typeface="Times New Roman" panose="02020603050405020304" pitchFamily="18" charset="0"/>
                <a:cs typeface="Times New Roman" panose="02020603050405020304" pitchFamily="18" charset="0"/>
              </a:rPr>
              <a:t>az épített környezet alakításáról és védelméről</a:t>
            </a:r>
          </a:p>
          <a:p>
            <a:pPr marL="0" indent="0">
              <a:buNone/>
            </a:pPr>
            <a:endParaRPr lang="hu-HU" sz="1400" b="1" i="1" dirty="0">
              <a:solidFill>
                <a:srgbClr val="FF0000"/>
              </a:solidFill>
              <a:latin typeface="Times New Roman" panose="02020603050405020304" pitchFamily="18" charset="0"/>
              <a:cs typeface="Times New Roman" panose="02020603050405020304" pitchFamily="18" charset="0"/>
            </a:endParaRPr>
          </a:p>
          <a:p>
            <a:pPr marL="0" indent="0">
              <a:buNone/>
            </a:pPr>
            <a:r>
              <a:rPr lang="hu-HU" b="1" i="1" dirty="0">
                <a:solidFill>
                  <a:srgbClr val="FF0000"/>
                </a:solidFill>
                <a:latin typeface="Times New Roman" panose="02020603050405020304" pitchFamily="18" charset="0"/>
                <a:cs typeface="Times New Roman" panose="02020603050405020304" pitchFamily="18" charset="0"/>
              </a:rPr>
              <a:t>Építési beruházás</a:t>
            </a:r>
            <a:r>
              <a:rPr lang="hu-HU" i="1" dirty="0">
                <a:latin typeface="Times New Roman" panose="02020603050405020304" pitchFamily="18" charset="0"/>
                <a:cs typeface="Times New Roman" panose="02020603050405020304" pitchFamily="18" charset="0"/>
              </a:rPr>
              <a:t>: </a:t>
            </a:r>
            <a:r>
              <a:rPr lang="hu-HU" dirty="0">
                <a:latin typeface="Times New Roman" panose="02020603050405020304" pitchFamily="18" charset="0"/>
                <a:cs typeface="Times New Roman" panose="02020603050405020304" pitchFamily="18" charset="0"/>
              </a:rPr>
              <a:t>az építési tevékenység megvalósításával összefüggésben végzett </a:t>
            </a:r>
            <a:r>
              <a:rPr lang="hu-HU" u="sng" dirty="0">
                <a:latin typeface="Times New Roman" panose="02020603050405020304" pitchFamily="18" charset="0"/>
                <a:cs typeface="Times New Roman" panose="02020603050405020304" pitchFamily="18" charset="0"/>
              </a:rPr>
              <a:t>gazdasági, és építésügyi tevékenységek összessége</a:t>
            </a:r>
            <a:r>
              <a:rPr lang="hu-HU" dirty="0">
                <a:latin typeface="Times New Roman" panose="02020603050405020304" pitchFamily="18" charset="0"/>
                <a:cs typeface="Times New Roman" panose="02020603050405020304" pitchFamily="18" charset="0"/>
              </a:rPr>
              <a:t>.</a:t>
            </a:r>
          </a:p>
          <a:p>
            <a:pPr marL="0" indent="0">
              <a:buNone/>
            </a:pPr>
            <a:endParaRPr lang="hu-HU" sz="1400" i="1" dirty="0">
              <a:latin typeface="Times New Roman" panose="02020603050405020304" pitchFamily="18" charset="0"/>
              <a:cs typeface="Times New Roman" panose="02020603050405020304" pitchFamily="18" charset="0"/>
            </a:endParaRPr>
          </a:p>
          <a:p>
            <a:pPr marL="0" indent="0">
              <a:buNone/>
            </a:pPr>
            <a:r>
              <a:rPr lang="hu-HU" sz="2800" i="1" u="sng" dirty="0">
                <a:latin typeface="Times New Roman" panose="02020603050405020304" pitchFamily="18" charset="0"/>
                <a:cs typeface="Times New Roman" panose="02020603050405020304" pitchFamily="18" charset="0"/>
              </a:rPr>
              <a:t>Építési tevékenység</a:t>
            </a:r>
            <a:r>
              <a:rPr lang="hu-HU" sz="2800" i="1" dirty="0">
                <a:latin typeface="Times New Roman" panose="02020603050405020304" pitchFamily="18" charset="0"/>
                <a:cs typeface="Times New Roman" panose="02020603050405020304" pitchFamily="18" charset="0"/>
              </a:rPr>
              <a:t>: építmény, építményrész, épületegyüttes megépítése, átalakítása, bővítése, felújítása, helyreállítása, korszerűsítése, karbantartása, javítása, lebontása, elmozdítása érdekében végzett </a:t>
            </a:r>
            <a:r>
              <a:rPr lang="hu-HU" sz="2800" dirty="0">
                <a:latin typeface="Times New Roman" panose="02020603050405020304" pitchFamily="18" charset="0"/>
                <a:cs typeface="Times New Roman" panose="02020603050405020304" pitchFamily="18" charset="0"/>
              </a:rPr>
              <a:t>építési-szerelési vagy bontási munka végzése</a:t>
            </a:r>
            <a:r>
              <a:rPr lang="hu-HU" sz="2400" i="1"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912796905"/>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zöveg helye 2"/>
          <p:cNvSpPr>
            <a:spLocks noGrp="1"/>
          </p:cNvSpPr>
          <p:nvPr>
            <p:ph type="body" sz="half" idx="1"/>
          </p:nvPr>
        </p:nvSpPr>
        <p:spPr>
          <a:xfrm>
            <a:off x="0" y="0"/>
            <a:ext cx="9108504" cy="6858000"/>
          </a:xfrm>
        </p:spPr>
        <p:txBody>
          <a:bodyPr/>
          <a:lstStyle/>
          <a:p>
            <a:pPr marL="0" indent="0">
              <a:buNone/>
            </a:pPr>
            <a:r>
              <a:rPr lang="hu-HU" b="1" dirty="0">
                <a:latin typeface="Times New Roman" panose="02020603050405020304" pitchFamily="18" charset="0"/>
                <a:cs typeface="Times New Roman" panose="02020603050405020304" pitchFamily="18" charset="0"/>
              </a:rPr>
              <a:t>Szankcionálási elvek</a:t>
            </a:r>
          </a:p>
          <a:p>
            <a:pPr marL="0" indent="0">
              <a:buNone/>
            </a:pPr>
            <a:endParaRPr lang="hu-HU" sz="1000" b="1" dirty="0">
              <a:latin typeface="Times New Roman" panose="02020603050405020304" pitchFamily="18" charset="0"/>
              <a:cs typeface="Times New Roman" panose="02020603050405020304" pitchFamily="18" charset="0"/>
            </a:endParaRPr>
          </a:p>
          <a:p>
            <a:pPr marL="0" indent="0">
              <a:buNone/>
            </a:pPr>
            <a:r>
              <a:rPr lang="hu-HU" sz="2400" dirty="0">
                <a:latin typeface="Times New Roman" panose="02020603050405020304" pitchFamily="18" charset="0"/>
                <a:cs typeface="Times New Roman" panose="02020603050405020304" pitchFamily="18" charset="0"/>
              </a:rPr>
              <a:t>A jogkövetkezményt úgy kell megállapítani, hogy</a:t>
            </a:r>
          </a:p>
          <a:p>
            <a:r>
              <a:rPr lang="hu-HU" sz="2800" b="1" dirty="0">
                <a:latin typeface="Times New Roman" panose="02020603050405020304" pitchFamily="18" charset="0"/>
                <a:cs typeface="Times New Roman" panose="02020603050405020304" pitchFamily="18" charset="0"/>
              </a:rPr>
              <a:t>fokozatosság elve:</a:t>
            </a:r>
            <a:r>
              <a:rPr lang="hu-HU" sz="2400" dirty="0">
                <a:latin typeface="Times New Roman" panose="02020603050405020304" pitchFamily="18" charset="0"/>
                <a:cs typeface="Times New Roman" panose="02020603050405020304" pitchFamily="18" charset="0"/>
              </a:rPr>
              <a:t> a szabályok ismételt vagy halmozott megsértése esetén súlyosabb jogkövetkezményt kell alkalmazni,</a:t>
            </a:r>
          </a:p>
          <a:p>
            <a:r>
              <a:rPr lang="hu-HU" sz="2800" b="1" dirty="0">
                <a:latin typeface="Times New Roman" panose="02020603050405020304" pitchFamily="18" charset="0"/>
                <a:cs typeface="Times New Roman" panose="02020603050405020304" pitchFamily="18" charset="0"/>
              </a:rPr>
              <a:t>arányosság</a:t>
            </a:r>
            <a:r>
              <a:rPr lang="hu-HU" sz="2400" dirty="0">
                <a:latin typeface="Times New Roman" panose="02020603050405020304" pitchFamily="18" charset="0"/>
                <a:cs typeface="Times New Roman" panose="02020603050405020304" pitchFamily="18" charset="0"/>
              </a:rPr>
              <a:t> a szabálytalanság súlyával, következményeivel,</a:t>
            </a:r>
          </a:p>
          <a:p>
            <a:r>
              <a:rPr lang="hu-HU" sz="2400" b="1" dirty="0">
                <a:latin typeface="Times New Roman" panose="02020603050405020304" pitchFamily="18" charset="0"/>
                <a:cs typeface="Times New Roman" panose="02020603050405020304" pitchFamily="18" charset="0"/>
              </a:rPr>
              <a:t>kerülni </a:t>
            </a:r>
            <a:r>
              <a:rPr lang="hu-HU" sz="2400" dirty="0">
                <a:latin typeface="Times New Roman" panose="02020603050405020304" pitchFamily="18" charset="0"/>
                <a:cs typeface="Times New Roman" panose="02020603050405020304" pitchFamily="18" charset="0"/>
              </a:rPr>
              <a:t>a </a:t>
            </a:r>
            <a:r>
              <a:rPr lang="hu-HU" sz="2800" b="1" dirty="0">
                <a:latin typeface="Times New Roman" panose="02020603050405020304" pitchFamily="18" charset="0"/>
                <a:cs typeface="Times New Roman" panose="02020603050405020304" pitchFamily="18" charset="0"/>
              </a:rPr>
              <a:t>párhuzamos</a:t>
            </a:r>
            <a:r>
              <a:rPr lang="hu-HU" sz="2400" b="1" dirty="0">
                <a:latin typeface="Times New Roman" panose="02020603050405020304" pitchFamily="18" charset="0"/>
                <a:cs typeface="Times New Roman" panose="02020603050405020304" pitchFamily="18" charset="0"/>
              </a:rPr>
              <a:t> jogkövetkezményt</a:t>
            </a:r>
            <a:r>
              <a:rPr lang="hu-HU" sz="2400" dirty="0">
                <a:latin typeface="Times New Roman" panose="02020603050405020304" pitchFamily="18" charset="0"/>
                <a:cs typeface="Times New Roman" panose="02020603050405020304" pitchFamily="18" charset="0"/>
              </a:rPr>
              <a:t>,</a:t>
            </a:r>
          </a:p>
          <a:p>
            <a:r>
              <a:rPr lang="hu-HU" sz="2800" b="1" dirty="0">
                <a:latin typeface="Times New Roman" panose="02020603050405020304" pitchFamily="18" charset="0"/>
                <a:cs typeface="Times New Roman" panose="02020603050405020304" pitchFamily="18" charset="0"/>
              </a:rPr>
              <a:t>felelősség mértéke: </a:t>
            </a:r>
            <a:r>
              <a:rPr lang="hu-HU" sz="2400" dirty="0">
                <a:latin typeface="Times New Roman" panose="02020603050405020304" pitchFamily="18" charset="0"/>
                <a:cs typeface="Times New Roman" panose="02020603050405020304" pitchFamily="18" charset="0"/>
              </a:rPr>
              <a:t>figyelembe kell venni a részt vevő személyek felelősségét,</a:t>
            </a:r>
          </a:p>
          <a:p>
            <a:r>
              <a:rPr lang="hu-HU" sz="2800" b="1" dirty="0">
                <a:latin typeface="Times New Roman" panose="02020603050405020304" pitchFamily="18" charset="0"/>
                <a:cs typeface="Times New Roman" panose="02020603050405020304" pitchFamily="18" charset="0"/>
              </a:rPr>
              <a:t>figyelembe kell venni </a:t>
            </a:r>
            <a:r>
              <a:rPr lang="hu-HU" sz="2400" dirty="0">
                <a:latin typeface="Times New Roman" panose="02020603050405020304" pitchFamily="18" charset="0"/>
                <a:cs typeface="Times New Roman" panose="02020603050405020304" pitchFamily="18" charset="0"/>
              </a:rPr>
              <a:t>az építmény jellegét és rendeltetését, a szabálytalanság mértékét, a veszélyeztetés módját, nagyságát és a természetes és épített környezetre gyakorolt hatását.</a:t>
            </a:r>
          </a:p>
          <a:p>
            <a:pPr marL="0" indent="0">
              <a:buNone/>
            </a:pPr>
            <a:r>
              <a:rPr lang="hu-HU" sz="2400" dirty="0">
                <a:latin typeface="Times New Roman" panose="02020603050405020304" pitchFamily="18" charset="0"/>
                <a:cs typeface="Times New Roman" panose="02020603050405020304" pitchFamily="18" charset="0"/>
              </a:rPr>
              <a:t>Az építésügyi szabályok megsértése miatt a természetes személlyel szemben alkalmazott büntetést az Országos Építésügyi Nyilvántartás (</a:t>
            </a:r>
            <a:r>
              <a:rPr lang="hu-HU" sz="2400" b="1" dirty="0">
                <a:latin typeface="Times New Roman" panose="02020603050405020304" pitchFamily="18" charset="0"/>
                <a:cs typeface="Times New Roman" panose="02020603050405020304" pitchFamily="18" charset="0"/>
              </a:rPr>
              <a:t>OÉNY</a:t>
            </a:r>
            <a:r>
              <a:rPr lang="hu-HU" sz="2400" dirty="0">
                <a:latin typeface="Times New Roman" panose="02020603050405020304" pitchFamily="18" charset="0"/>
                <a:cs typeface="Times New Roman" panose="02020603050405020304" pitchFamily="18" charset="0"/>
              </a:rPr>
              <a:t>) bírság és szankció adatállományában (</a:t>
            </a:r>
            <a:r>
              <a:rPr lang="hu-HU" sz="2400" b="1" dirty="0">
                <a:latin typeface="Times New Roman" panose="02020603050405020304" pitchFamily="18" charset="0"/>
                <a:cs typeface="Times New Roman" panose="02020603050405020304" pitchFamily="18" charset="0"/>
              </a:rPr>
              <a:t>e-szankció</a:t>
            </a:r>
            <a:r>
              <a:rPr lang="hu-HU" sz="2400" dirty="0">
                <a:latin typeface="Times New Roman" panose="02020603050405020304" pitchFamily="18" charset="0"/>
                <a:cs typeface="Times New Roman" panose="02020603050405020304" pitchFamily="18" charset="0"/>
              </a:rPr>
              <a:t>) kell rögzíteni.</a:t>
            </a:r>
          </a:p>
          <a:p>
            <a:pPr marL="0" indent="0">
              <a:buNone/>
            </a:pPr>
            <a:endParaRPr lang="hu-HU"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18384899"/>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38456" y="-2038"/>
            <a:ext cx="9070048" cy="622726"/>
          </a:xfrm>
          <a:solidFill>
            <a:schemeClr val="bg2">
              <a:lumMod val="75000"/>
            </a:schemeClr>
          </a:solidFill>
        </p:spPr>
        <p:txBody>
          <a:bodyPr>
            <a:noAutofit/>
          </a:bodyPr>
          <a:lstStyle/>
          <a:p>
            <a:r>
              <a:rPr lang="hu-HU" sz="4000" b="1" dirty="0">
                <a:solidFill>
                  <a:schemeClr val="tx1"/>
                </a:solidFill>
                <a:latin typeface="Times New Roman" panose="02020603050405020304" pitchFamily="18" charset="0"/>
                <a:cs typeface="Times New Roman" panose="02020603050405020304" pitchFamily="18" charset="0"/>
              </a:rPr>
              <a:t>Figyelmeztetés</a:t>
            </a:r>
            <a:endParaRPr lang="hu-HU" sz="4000" b="1" dirty="0">
              <a:solidFill>
                <a:schemeClr val="tx1"/>
              </a:solidFill>
            </a:endParaRPr>
          </a:p>
        </p:txBody>
      </p:sp>
      <p:sp>
        <p:nvSpPr>
          <p:cNvPr id="3" name="Szöveg helye 2"/>
          <p:cNvSpPr>
            <a:spLocks noGrp="1"/>
          </p:cNvSpPr>
          <p:nvPr>
            <p:ph type="body" sz="half" idx="1"/>
          </p:nvPr>
        </p:nvSpPr>
        <p:spPr>
          <a:xfrm>
            <a:off x="0" y="620688"/>
            <a:ext cx="9108504" cy="6237312"/>
          </a:xfrm>
        </p:spPr>
        <p:txBody>
          <a:bodyPr/>
          <a:lstStyle/>
          <a:p>
            <a:pPr marL="0" indent="0">
              <a:spcBef>
                <a:spcPts val="0"/>
              </a:spcBef>
              <a:buNone/>
            </a:pPr>
            <a:r>
              <a:rPr lang="hu-HU" sz="2000" dirty="0">
                <a:latin typeface="Times New Roman" panose="02020603050405020304" pitchFamily="18" charset="0"/>
                <a:cs typeface="Times New Roman" panose="02020603050405020304" pitchFamily="18" charset="0"/>
              </a:rPr>
              <a:t>Szabálytalanság esetén, ha </a:t>
            </a:r>
            <a:r>
              <a:rPr lang="hu-HU" sz="2000" b="1" dirty="0">
                <a:latin typeface="Times New Roman" panose="02020603050405020304" pitchFamily="18" charset="0"/>
                <a:cs typeface="Times New Roman" panose="02020603050405020304" pitchFamily="18" charset="0"/>
              </a:rPr>
              <a:t>a hatóság az ellenőrzése</a:t>
            </a:r>
            <a:r>
              <a:rPr lang="hu-HU" sz="2000" dirty="0">
                <a:latin typeface="Times New Roman" panose="02020603050405020304" pitchFamily="18" charset="0"/>
                <a:cs typeface="Times New Roman" panose="02020603050405020304" pitchFamily="18" charset="0"/>
              </a:rPr>
              <a:t> befejezésekor megállapítja, hogy</a:t>
            </a:r>
          </a:p>
        </p:txBody>
      </p:sp>
      <p:graphicFrame>
        <p:nvGraphicFramePr>
          <p:cNvPr id="4" name="Táblázat 3"/>
          <p:cNvGraphicFramePr>
            <a:graphicFrameLocks noGrp="1"/>
          </p:cNvGraphicFramePr>
          <p:nvPr>
            <p:extLst>
              <p:ext uri="{D42A27DB-BD31-4B8C-83A1-F6EECF244321}">
                <p14:modId xmlns:p14="http://schemas.microsoft.com/office/powerpoint/2010/main" val="1780425229"/>
              </p:ext>
            </p:extLst>
          </p:nvPr>
        </p:nvGraphicFramePr>
        <p:xfrm>
          <a:off x="38456" y="1044665"/>
          <a:ext cx="9070048" cy="5547360"/>
        </p:xfrm>
        <a:graphic>
          <a:graphicData uri="http://schemas.openxmlformats.org/drawingml/2006/table">
            <a:tbl>
              <a:tblPr firstRow="1" bandRow="1">
                <a:tableStyleId>{5C22544A-7EE6-4342-B048-85BDC9FD1C3A}</a:tableStyleId>
              </a:tblPr>
              <a:tblGrid>
                <a:gridCol w="4965592">
                  <a:extLst>
                    <a:ext uri="{9D8B030D-6E8A-4147-A177-3AD203B41FA5}">
                      <a16:colId xmlns:a16="http://schemas.microsoft.com/office/drawing/2014/main" val="20000"/>
                    </a:ext>
                  </a:extLst>
                </a:gridCol>
                <a:gridCol w="4104456">
                  <a:extLst>
                    <a:ext uri="{9D8B030D-6E8A-4147-A177-3AD203B41FA5}">
                      <a16:colId xmlns:a16="http://schemas.microsoft.com/office/drawing/2014/main" val="20001"/>
                    </a:ext>
                  </a:extLst>
                </a:gridCol>
              </a:tblGrid>
              <a:tr h="612778">
                <a:tc>
                  <a:txBody>
                    <a:bodyPr/>
                    <a:lstStyle/>
                    <a:p>
                      <a:pPr marL="0" indent="0">
                        <a:buFont typeface="Arial" panose="020B0604020202020204" pitchFamily="34" charset="0"/>
                        <a:buNone/>
                      </a:pPr>
                      <a:r>
                        <a:rPr lang="hu-HU" sz="2000" dirty="0">
                          <a:latin typeface="Times New Roman" panose="02020603050405020304" pitchFamily="18" charset="0"/>
                          <a:cs typeface="Times New Roman" panose="02020603050405020304" pitchFamily="18" charset="0"/>
                        </a:rPr>
                        <a:t>ez a szabálytalanság megszüntetésével, a szabályos állapot helyreállításával orvosolható</a:t>
                      </a:r>
                      <a:endParaRPr lang="hu-HU" sz="2000" dirty="0"/>
                    </a:p>
                  </a:txBody>
                  <a:tcPr/>
                </a:tc>
                <a:tc>
                  <a:txBody>
                    <a:bodyPr/>
                    <a:lstStyle/>
                    <a:p>
                      <a:r>
                        <a:rPr lang="hu-HU" sz="2000" b="1" dirty="0">
                          <a:latin typeface="Times New Roman" panose="02020603050405020304" pitchFamily="18" charset="0"/>
                          <a:cs typeface="Times New Roman" panose="02020603050405020304" pitchFamily="18" charset="0"/>
                        </a:rPr>
                        <a:t>köteles figyelmeztetést tartalmazó döntésben</a:t>
                      </a:r>
                      <a:r>
                        <a:rPr lang="hu-HU" sz="2000" dirty="0">
                          <a:latin typeface="Times New Roman" panose="02020603050405020304" pitchFamily="18" charset="0"/>
                          <a:cs typeface="Times New Roman" panose="02020603050405020304" pitchFamily="18" charset="0"/>
                        </a:rPr>
                        <a:t> </a:t>
                      </a:r>
                      <a:r>
                        <a:rPr lang="hu-HU" sz="2000" b="1" dirty="0">
                          <a:latin typeface="Times New Roman" panose="02020603050405020304" pitchFamily="18" charset="0"/>
                          <a:cs typeface="Times New Roman" panose="02020603050405020304" pitchFamily="18" charset="0"/>
                        </a:rPr>
                        <a:t>kötelezni a megszüntetésre, helyreállításra</a:t>
                      </a:r>
                      <a:endParaRPr lang="hu-HU" sz="2000" dirty="0"/>
                    </a:p>
                  </a:txBody>
                  <a:tcPr/>
                </a:tc>
                <a:extLst>
                  <a:ext uri="{0D108BD9-81ED-4DB2-BD59-A6C34878D82A}">
                    <a16:rowId xmlns:a16="http://schemas.microsoft.com/office/drawing/2014/main" val="10000"/>
                  </a:ext>
                </a:extLst>
              </a:tr>
              <a:tr h="1835494">
                <a:tc>
                  <a:txBody>
                    <a:bodyPr/>
                    <a:lstStyle/>
                    <a:p>
                      <a:pPr marL="285750" lvl="0" indent="-285750">
                        <a:buFont typeface="Arial" panose="020B0604020202020204" pitchFamily="34" charset="0"/>
                        <a:buChar char="•"/>
                      </a:pPr>
                      <a:r>
                        <a:rPr lang="hu-HU" sz="2000" dirty="0">
                          <a:latin typeface="Times New Roman" panose="02020603050405020304" pitchFamily="18" charset="0"/>
                          <a:cs typeface="Times New Roman" panose="02020603050405020304" pitchFamily="18" charset="0"/>
                        </a:rPr>
                        <a:t>adatváltozást nem jelentette be,</a:t>
                      </a:r>
                    </a:p>
                    <a:p>
                      <a:pPr marL="285750" lvl="0" indent="-285750">
                        <a:buFont typeface="Arial" panose="020B0604020202020204" pitchFamily="34" charset="0"/>
                        <a:buChar char="•"/>
                      </a:pPr>
                      <a:r>
                        <a:rPr lang="hu-HU" sz="2000" dirty="0">
                          <a:latin typeface="Times New Roman" panose="02020603050405020304" pitchFamily="18" charset="0"/>
                          <a:cs typeface="Times New Roman" panose="02020603050405020304" pitchFamily="18" charset="0"/>
                        </a:rPr>
                        <a:t>az adategyeztetést nem teljesítették,</a:t>
                      </a:r>
                    </a:p>
                    <a:p>
                      <a:pPr marL="285750" lvl="0" indent="-285750">
                        <a:buFont typeface="Arial" panose="020B0604020202020204" pitchFamily="34" charset="0"/>
                        <a:buChar char="•"/>
                      </a:pPr>
                      <a:r>
                        <a:rPr lang="hu-HU" sz="2000" dirty="0">
                          <a:latin typeface="Times New Roman" panose="02020603050405020304" pitchFamily="18" charset="0"/>
                          <a:cs typeface="Times New Roman" panose="02020603050405020304" pitchFamily="18" charset="0"/>
                        </a:rPr>
                        <a:t>nyilvántartási díjat nem fizették</a:t>
                      </a:r>
                      <a:r>
                        <a:rPr lang="hu-HU" sz="2000" baseline="0" dirty="0">
                          <a:latin typeface="Times New Roman" panose="02020603050405020304" pitchFamily="18" charset="0"/>
                          <a:cs typeface="Times New Roman" panose="02020603050405020304" pitchFamily="18" charset="0"/>
                        </a:rPr>
                        <a:t> </a:t>
                      </a:r>
                      <a:r>
                        <a:rPr lang="hu-HU" sz="2000" dirty="0">
                          <a:latin typeface="Times New Roman" panose="02020603050405020304" pitchFamily="18" charset="0"/>
                          <a:cs typeface="Times New Roman" panose="02020603050405020304" pitchFamily="18" charset="0"/>
                        </a:rPr>
                        <a:t>be,</a:t>
                      </a:r>
                    </a:p>
                    <a:p>
                      <a:pPr marL="285750" lvl="0" indent="-285750">
                        <a:buFont typeface="Arial" panose="020B0604020202020204" pitchFamily="34" charset="0"/>
                        <a:buChar char="•"/>
                      </a:pPr>
                      <a:r>
                        <a:rPr lang="hu-HU" sz="2000" dirty="0">
                          <a:latin typeface="Times New Roman" panose="02020603050405020304" pitchFamily="18" charset="0"/>
                          <a:cs typeface="Times New Roman" panose="02020603050405020304" pitchFamily="18" charset="0"/>
                        </a:rPr>
                        <a:t>első ízben kisebb szabálytalanság, pontatlanság, számítási vagy felmérési hiba, tartalmi hiány, nem befolyásolta érdemben a szakmai tevékenység eredményét,</a:t>
                      </a:r>
                      <a:endParaRPr lang="hu-HU" sz="2000" dirty="0"/>
                    </a:p>
                  </a:txBody>
                  <a:tcPr/>
                </a:tc>
                <a:tc>
                  <a:txBody>
                    <a:bodyPr/>
                    <a:lstStyle/>
                    <a:p>
                      <a:r>
                        <a:rPr lang="hu-HU" sz="2000" dirty="0">
                          <a:latin typeface="Times New Roman" panose="02020603050405020304" pitchFamily="18" charset="0"/>
                          <a:cs typeface="Times New Roman" panose="02020603050405020304" pitchFamily="18" charset="0"/>
                        </a:rPr>
                        <a:t>köteles figyelmeztetni a szakmagyakorlót</a:t>
                      </a:r>
                    </a:p>
                  </a:txBody>
                  <a:tcPr/>
                </a:tc>
                <a:extLst>
                  <a:ext uri="{0D108BD9-81ED-4DB2-BD59-A6C34878D82A}">
                    <a16:rowId xmlns:a16="http://schemas.microsoft.com/office/drawing/2014/main" val="10001"/>
                  </a:ext>
                </a:extLst>
              </a:tr>
              <a:tr h="612778">
                <a:tc>
                  <a:txBody>
                    <a:bodyPr/>
                    <a:lstStyle/>
                    <a:p>
                      <a:pPr marL="285750" indent="-285750">
                        <a:buFont typeface="Arial" panose="020B0604020202020204" pitchFamily="34" charset="0"/>
                        <a:buChar char="•"/>
                      </a:pPr>
                      <a:r>
                        <a:rPr lang="hu-HU" sz="2000" dirty="0">
                          <a:latin typeface="Times New Roman" panose="02020603050405020304" pitchFamily="18" charset="0"/>
                          <a:cs typeface="Times New Roman" panose="02020603050405020304" pitchFamily="18" charset="0"/>
                        </a:rPr>
                        <a:t>a teljesítési határidő eredménytelen eltelte,  </a:t>
                      </a:r>
                    </a:p>
                    <a:p>
                      <a:pPr marL="285750" indent="-285750">
                        <a:buFont typeface="Arial" panose="020B0604020202020204" pitchFamily="34" charset="0"/>
                        <a:buChar char="•"/>
                      </a:pPr>
                      <a:r>
                        <a:rPr lang="hu-HU" sz="2000" dirty="0">
                          <a:latin typeface="Times New Roman" panose="02020603050405020304" pitchFamily="18" charset="0"/>
                          <a:cs typeface="Times New Roman" panose="02020603050405020304" pitchFamily="18" charset="0"/>
                        </a:rPr>
                        <a:t>a figyelmeztetés feltételei nem állnak fent </a:t>
                      </a:r>
                      <a:endParaRPr lang="hu-HU" sz="2000" dirty="0"/>
                    </a:p>
                  </a:txBody>
                  <a:tcPr/>
                </a:tc>
                <a:tc>
                  <a:txBody>
                    <a:bodyPr/>
                    <a:lstStyle/>
                    <a:p>
                      <a:r>
                        <a:rPr lang="hu-HU" sz="2000" b="0" dirty="0">
                          <a:latin typeface="Times New Roman" panose="02020603050405020304" pitchFamily="18" charset="0"/>
                          <a:cs typeface="Times New Roman" panose="02020603050405020304" pitchFamily="18" charset="0"/>
                        </a:rPr>
                        <a:t>köteles egyéb szankciót alkalmazni, </a:t>
                      </a:r>
                      <a:endParaRPr lang="hu-HU" sz="2000" b="0" dirty="0"/>
                    </a:p>
                  </a:txBody>
                  <a:tcPr/>
                </a:tc>
                <a:extLst>
                  <a:ext uri="{0D108BD9-81ED-4DB2-BD59-A6C34878D82A}">
                    <a16:rowId xmlns:a16="http://schemas.microsoft.com/office/drawing/2014/main" val="10002"/>
                  </a:ext>
                </a:extLst>
              </a:tr>
              <a:tr h="1454968">
                <a:tc>
                  <a:txBody>
                    <a:bodyPr/>
                    <a:lstStyle/>
                    <a:p>
                      <a:pPr marL="0" indent="0">
                        <a:buFont typeface="Arial" panose="020B0604020202020204" pitchFamily="34" charset="0"/>
                        <a:buNone/>
                      </a:pPr>
                      <a:r>
                        <a:rPr lang="hu-HU" sz="2000" dirty="0">
                          <a:latin typeface="Times New Roman" panose="02020603050405020304" pitchFamily="18" charset="0"/>
                          <a:cs typeface="Times New Roman" panose="02020603050405020304" pitchFamily="18" charset="0"/>
                        </a:rPr>
                        <a:t>a jogszabálysértés tekintetében nem rendelkezik hatáskörrel vagy illetékességgel</a:t>
                      </a:r>
                      <a:endParaRPr lang="hu-HU" sz="2000" dirty="0"/>
                    </a:p>
                  </a:txBody>
                  <a:tcPr/>
                </a:tc>
                <a:tc>
                  <a:txBody>
                    <a:bodyPr/>
                    <a:lstStyle/>
                    <a:p>
                      <a:pPr marL="0" indent="0">
                        <a:buFont typeface="Arial" panose="020B0604020202020204" pitchFamily="34" charset="0"/>
                        <a:buNone/>
                      </a:pPr>
                      <a:r>
                        <a:rPr lang="hu-HU" sz="2000" b="0" dirty="0">
                          <a:latin typeface="Times New Roman" panose="02020603050405020304" pitchFamily="18" charset="0"/>
                          <a:cs typeface="Times New Roman" panose="02020603050405020304" pitchFamily="18" charset="0"/>
                        </a:rPr>
                        <a:t>köteles kezdeményezni</a:t>
                      </a:r>
                    </a:p>
                    <a:p>
                      <a:pPr marL="285750" indent="-285750">
                        <a:buFont typeface="Arial" panose="020B0604020202020204" pitchFamily="34" charset="0"/>
                        <a:buChar char="•"/>
                      </a:pPr>
                      <a:r>
                        <a:rPr lang="hu-HU" sz="2000" b="0" dirty="0">
                          <a:latin typeface="Times New Roman" panose="02020603050405020304" pitchFamily="18" charset="0"/>
                          <a:cs typeface="Times New Roman" panose="02020603050405020304" pitchFamily="18" charset="0"/>
                        </a:rPr>
                        <a:t>a hatáskörrel rendelkező hatóság eljárását, vagy</a:t>
                      </a:r>
                    </a:p>
                    <a:p>
                      <a:pPr marL="285750" indent="-285750">
                        <a:buFont typeface="Arial" panose="020B0604020202020204" pitchFamily="34" charset="0"/>
                        <a:buChar char="•"/>
                      </a:pPr>
                      <a:r>
                        <a:rPr lang="hu-HU" sz="2000" b="0" dirty="0">
                          <a:latin typeface="Times New Roman" panose="02020603050405020304" pitchFamily="18" charset="0"/>
                          <a:cs typeface="Times New Roman" panose="02020603050405020304" pitchFamily="18" charset="0"/>
                        </a:rPr>
                        <a:t>fegyelmi, szabálysértési, büntető-, polgári vagy egyéb eljárást.</a:t>
                      </a:r>
                    </a:p>
                  </a:txBody>
                  <a:tcPr/>
                </a:tc>
                <a:extLst>
                  <a:ext uri="{0D108BD9-81ED-4DB2-BD59-A6C34878D82A}">
                    <a16:rowId xmlns:a16="http://schemas.microsoft.com/office/drawing/2014/main" val="10003"/>
                  </a:ext>
                </a:extLst>
              </a:tr>
            </a:tbl>
          </a:graphicData>
        </a:graphic>
      </p:graphicFrame>
      <p:sp>
        <p:nvSpPr>
          <p:cNvPr id="5" name="Jobbra nyíl 4"/>
          <p:cNvSpPr/>
          <p:nvPr/>
        </p:nvSpPr>
        <p:spPr>
          <a:xfrm>
            <a:off x="4572000" y="1340768"/>
            <a:ext cx="402344" cy="484632"/>
          </a:xfrm>
          <a:prstGeom prst="rightArrow">
            <a:avLst/>
          </a:prstGeom>
          <a:solidFill>
            <a:srgbClr val="C00000"/>
          </a:solidFill>
        </p:spPr>
        <p:style>
          <a:lnRef idx="0">
            <a:schemeClr val="accent6"/>
          </a:lnRef>
          <a:fillRef idx="3">
            <a:schemeClr val="accent6"/>
          </a:fillRef>
          <a:effectRef idx="3">
            <a:schemeClr val="accent6"/>
          </a:effectRef>
          <a:fontRef idx="minor">
            <a:schemeClr val="lt1"/>
          </a:fontRef>
        </p:style>
        <p:txBody>
          <a:bodyPr rtlCol="0" anchor="ctr"/>
          <a:lstStyle/>
          <a:p>
            <a:pPr algn="ctr"/>
            <a:endParaRPr lang="hu-HU"/>
          </a:p>
        </p:txBody>
      </p:sp>
      <p:sp>
        <p:nvSpPr>
          <p:cNvPr id="6" name="Jobbra nyíl 5"/>
          <p:cNvSpPr/>
          <p:nvPr/>
        </p:nvSpPr>
        <p:spPr>
          <a:xfrm>
            <a:off x="4572000" y="2276872"/>
            <a:ext cx="402344" cy="484632"/>
          </a:xfrm>
          <a:prstGeom prst="rightArrow">
            <a:avLst/>
          </a:prstGeom>
          <a:solidFill>
            <a:srgbClr val="C00000"/>
          </a:solidFill>
        </p:spPr>
        <p:style>
          <a:lnRef idx="0">
            <a:schemeClr val="accent6"/>
          </a:lnRef>
          <a:fillRef idx="3">
            <a:schemeClr val="accent6"/>
          </a:fillRef>
          <a:effectRef idx="3">
            <a:schemeClr val="accent6"/>
          </a:effectRef>
          <a:fontRef idx="minor">
            <a:schemeClr val="lt1"/>
          </a:fontRef>
        </p:style>
        <p:txBody>
          <a:bodyPr rtlCol="0" anchor="ctr"/>
          <a:lstStyle/>
          <a:p>
            <a:pPr algn="ctr"/>
            <a:endParaRPr lang="hu-HU"/>
          </a:p>
        </p:txBody>
      </p:sp>
      <p:sp>
        <p:nvSpPr>
          <p:cNvPr id="7" name="Jobbra nyíl 6"/>
          <p:cNvSpPr/>
          <p:nvPr/>
        </p:nvSpPr>
        <p:spPr>
          <a:xfrm>
            <a:off x="4716016" y="4509120"/>
            <a:ext cx="402344" cy="484632"/>
          </a:xfrm>
          <a:prstGeom prst="rightArrow">
            <a:avLst/>
          </a:prstGeom>
          <a:solidFill>
            <a:srgbClr val="C00000"/>
          </a:solidFill>
        </p:spPr>
        <p:style>
          <a:lnRef idx="0">
            <a:schemeClr val="accent6"/>
          </a:lnRef>
          <a:fillRef idx="3">
            <a:schemeClr val="accent6"/>
          </a:fillRef>
          <a:effectRef idx="3">
            <a:schemeClr val="accent6"/>
          </a:effectRef>
          <a:fontRef idx="minor">
            <a:schemeClr val="lt1"/>
          </a:fontRef>
        </p:style>
        <p:txBody>
          <a:bodyPr rtlCol="0" anchor="ctr"/>
          <a:lstStyle/>
          <a:p>
            <a:pPr algn="ctr"/>
            <a:endParaRPr lang="hu-HU"/>
          </a:p>
        </p:txBody>
      </p:sp>
      <p:sp>
        <p:nvSpPr>
          <p:cNvPr id="8" name="Jobbra nyíl 7"/>
          <p:cNvSpPr/>
          <p:nvPr/>
        </p:nvSpPr>
        <p:spPr>
          <a:xfrm>
            <a:off x="4572000" y="5569816"/>
            <a:ext cx="402344" cy="484632"/>
          </a:xfrm>
          <a:prstGeom prst="rightArrow">
            <a:avLst/>
          </a:prstGeom>
          <a:solidFill>
            <a:srgbClr val="C00000"/>
          </a:solidFill>
        </p:spPr>
        <p:style>
          <a:lnRef idx="0">
            <a:schemeClr val="accent6"/>
          </a:lnRef>
          <a:fillRef idx="3">
            <a:schemeClr val="accent6"/>
          </a:fillRef>
          <a:effectRef idx="3">
            <a:schemeClr val="accent6"/>
          </a:effectRef>
          <a:fontRef idx="minor">
            <a:schemeClr val="lt1"/>
          </a:fontRef>
        </p:style>
        <p:txBody>
          <a:bodyPr rtlCol="0" anchor="ctr"/>
          <a:lstStyle/>
          <a:p>
            <a:pPr algn="ctr"/>
            <a:endParaRPr lang="hu-HU"/>
          </a:p>
        </p:txBody>
      </p:sp>
    </p:spTree>
    <p:extLst>
      <p:ext uri="{BB962C8B-B14F-4D97-AF65-F5344CB8AC3E}">
        <p14:creationId xmlns:p14="http://schemas.microsoft.com/office/powerpoint/2010/main" val="594431855"/>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zöveg helye 2"/>
          <p:cNvSpPr>
            <a:spLocks noGrp="1"/>
          </p:cNvSpPr>
          <p:nvPr>
            <p:ph type="body" sz="half" idx="1"/>
          </p:nvPr>
        </p:nvSpPr>
        <p:spPr>
          <a:xfrm>
            <a:off x="0" y="0"/>
            <a:ext cx="9144000" cy="6858000"/>
          </a:xfrm>
        </p:spPr>
        <p:txBody>
          <a:bodyPr>
            <a:normAutofit lnSpcReduction="10000"/>
          </a:bodyPr>
          <a:lstStyle/>
          <a:p>
            <a:pPr marL="0" indent="0">
              <a:spcBef>
                <a:spcPts val="0"/>
              </a:spcBef>
              <a:buNone/>
            </a:pPr>
            <a:r>
              <a:rPr lang="hu-HU" sz="3600" b="1" dirty="0">
                <a:latin typeface="Times New Roman" panose="02020603050405020304" pitchFamily="18" charset="0"/>
                <a:cs typeface="Times New Roman" panose="02020603050405020304" pitchFamily="18" charset="0"/>
              </a:rPr>
              <a:t>Nem alkalmazható a figyelmeztetés</a:t>
            </a:r>
            <a:r>
              <a:rPr lang="hu-HU" sz="2400" dirty="0">
                <a:latin typeface="Times New Roman" panose="02020603050405020304" pitchFamily="18" charset="0"/>
                <a:cs typeface="Times New Roman" panose="02020603050405020304" pitchFamily="18" charset="0"/>
              </a:rPr>
              <a:t>, </a:t>
            </a:r>
            <a:r>
              <a:rPr lang="hu-HU" dirty="0">
                <a:latin typeface="Times New Roman" panose="02020603050405020304" pitchFamily="18" charset="0"/>
                <a:cs typeface="Times New Roman" panose="02020603050405020304" pitchFamily="18" charset="0"/>
              </a:rPr>
              <a:t>ha</a:t>
            </a:r>
          </a:p>
          <a:p>
            <a:pPr lvl="0">
              <a:spcBef>
                <a:spcPts val="0"/>
              </a:spcBef>
            </a:pPr>
            <a:r>
              <a:rPr lang="hu-HU" dirty="0">
                <a:latin typeface="Times New Roman" panose="02020603050405020304" pitchFamily="18" charset="0"/>
                <a:cs typeface="Times New Roman" panose="02020603050405020304" pitchFamily="18" charset="0"/>
              </a:rPr>
              <a:t>a szabálytalanság csak </a:t>
            </a:r>
            <a:r>
              <a:rPr lang="hu-HU" u="sng" dirty="0">
                <a:latin typeface="Times New Roman" panose="02020603050405020304" pitchFamily="18" charset="0"/>
                <a:cs typeface="Times New Roman" panose="02020603050405020304" pitchFamily="18" charset="0"/>
              </a:rPr>
              <a:t>újabb hatósági eljárással orvosolható</a:t>
            </a:r>
            <a:r>
              <a:rPr lang="hu-HU" dirty="0">
                <a:latin typeface="Times New Roman" panose="02020603050405020304" pitchFamily="18" charset="0"/>
                <a:cs typeface="Times New Roman" panose="02020603050405020304" pitchFamily="18" charset="0"/>
              </a:rPr>
              <a:t>,</a:t>
            </a:r>
          </a:p>
          <a:p>
            <a:pPr lvl="0">
              <a:spcBef>
                <a:spcPts val="0"/>
              </a:spcBef>
            </a:pPr>
            <a:r>
              <a:rPr lang="hu-HU" dirty="0">
                <a:latin typeface="Times New Roman" panose="02020603050405020304" pitchFamily="18" charset="0"/>
                <a:cs typeface="Times New Roman" panose="02020603050405020304" pitchFamily="18" charset="0"/>
              </a:rPr>
              <a:t>a szabálytalanság </a:t>
            </a:r>
            <a:r>
              <a:rPr lang="hu-HU" u="sng" dirty="0">
                <a:latin typeface="Times New Roman" panose="02020603050405020304" pitchFamily="18" charset="0"/>
                <a:cs typeface="Times New Roman" panose="02020603050405020304" pitchFamily="18" charset="0"/>
              </a:rPr>
              <a:t>közvetlenül veszélyeztet</a:t>
            </a:r>
            <a:r>
              <a:rPr lang="hu-HU" dirty="0">
                <a:latin typeface="Times New Roman" panose="02020603050405020304" pitchFamily="18" charset="0"/>
                <a:cs typeface="Times New Roman" panose="02020603050405020304" pitchFamily="18" charset="0"/>
              </a:rPr>
              <a:t>,</a:t>
            </a:r>
          </a:p>
          <a:p>
            <a:pPr lvl="0">
              <a:spcBef>
                <a:spcPts val="0"/>
              </a:spcBef>
            </a:pPr>
            <a:r>
              <a:rPr lang="hu-HU" dirty="0">
                <a:latin typeface="Times New Roman" panose="02020603050405020304" pitchFamily="18" charset="0"/>
                <a:cs typeface="Times New Roman" panose="02020603050405020304" pitchFamily="18" charset="0"/>
              </a:rPr>
              <a:t>ugyanazon ügyféllel szemben </a:t>
            </a:r>
            <a:r>
              <a:rPr lang="hu-HU" u="sng" dirty="0">
                <a:latin typeface="Times New Roman" panose="02020603050405020304" pitchFamily="18" charset="0"/>
                <a:cs typeface="Times New Roman" panose="02020603050405020304" pitchFamily="18" charset="0"/>
              </a:rPr>
              <a:t>két éven belül végleges jogkövetkezményt állapítottak meg</a:t>
            </a:r>
            <a:r>
              <a:rPr lang="hu-HU" dirty="0">
                <a:latin typeface="Times New Roman" panose="02020603050405020304" pitchFamily="18" charset="0"/>
                <a:cs typeface="Times New Roman" panose="02020603050405020304" pitchFamily="18" charset="0"/>
              </a:rPr>
              <a:t>,</a:t>
            </a:r>
          </a:p>
          <a:p>
            <a:pPr lvl="0">
              <a:spcBef>
                <a:spcPts val="0"/>
              </a:spcBef>
            </a:pPr>
            <a:r>
              <a:rPr lang="hu-HU" dirty="0">
                <a:latin typeface="Times New Roman" panose="02020603050405020304" pitchFamily="18" charset="0"/>
                <a:cs typeface="Times New Roman" panose="02020603050405020304" pitchFamily="18" charset="0"/>
              </a:rPr>
              <a:t>ugyanazon ügyféllel szemben ugyanazon szabálytalanság miatt </a:t>
            </a:r>
            <a:r>
              <a:rPr lang="hu-HU" u="sng" dirty="0">
                <a:latin typeface="Times New Roman" panose="02020603050405020304" pitchFamily="18" charset="0"/>
                <a:cs typeface="Times New Roman" panose="02020603050405020304" pitchFamily="18" charset="0"/>
              </a:rPr>
              <a:t>két éven belül figyelmeztetést adtak ki,</a:t>
            </a:r>
            <a:endParaRPr lang="hu-HU" dirty="0">
              <a:latin typeface="Times New Roman" panose="02020603050405020304" pitchFamily="18" charset="0"/>
              <a:cs typeface="Times New Roman" panose="02020603050405020304" pitchFamily="18" charset="0"/>
            </a:endParaRPr>
          </a:p>
          <a:p>
            <a:pPr lvl="0">
              <a:spcBef>
                <a:spcPts val="0"/>
              </a:spcBef>
            </a:pPr>
            <a:r>
              <a:rPr lang="hu-HU" dirty="0">
                <a:latin typeface="Times New Roman" panose="02020603050405020304" pitchFamily="18" charset="0"/>
                <a:cs typeface="Times New Roman" panose="02020603050405020304" pitchFamily="18" charset="0"/>
              </a:rPr>
              <a:t>az ügyfél a közhiteles hatósági nyilvántartásba való </a:t>
            </a:r>
            <a:r>
              <a:rPr lang="hu-HU" u="sng" dirty="0">
                <a:latin typeface="Times New Roman" panose="02020603050405020304" pitchFamily="18" charset="0"/>
                <a:cs typeface="Times New Roman" panose="02020603050405020304" pitchFamily="18" charset="0"/>
              </a:rPr>
              <a:t>bejelentési kötelezettségének nem tesz eleget.</a:t>
            </a:r>
          </a:p>
          <a:p>
            <a:pPr marL="0" indent="0">
              <a:spcBef>
                <a:spcPts val="0"/>
              </a:spcBef>
              <a:buNone/>
            </a:pPr>
            <a:endParaRPr lang="hu-HU" dirty="0">
              <a:latin typeface="Times New Roman" panose="02020603050405020304" pitchFamily="18" charset="0"/>
              <a:cs typeface="Times New Roman" panose="02020603050405020304" pitchFamily="18" charset="0"/>
            </a:endParaRPr>
          </a:p>
          <a:p>
            <a:pPr marL="0" indent="0">
              <a:spcBef>
                <a:spcPts val="0"/>
              </a:spcBef>
              <a:buNone/>
            </a:pPr>
            <a:r>
              <a:rPr lang="hu-HU" dirty="0">
                <a:latin typeface="Times New Roman" panose="02020603050405020304" pitchFamily="18" charset="0"/>
                <a:cs typeface="Times New Roman" panose="02020603050405020304" pitchFamily="18" charset="0"/>
              </a:rPr>
              <a:t>A hatóság az adatokat azok keletkezésétől számított </a:t>
            </a:r>
            <a:r>
              <a:rPr lang="hu-HU" b="1" dirty="0">
                <a:latin typeface="Times New Roman" panose="02020603050405020304" pitchFamily="18" charset="0"/>
                <a:cs typeface="Times New Roman" panose="02020603050405020304" pitchFamily="18" charset="0"/>
              </a:rPr>
              <a:t>két évig</a:t>
            </a:r>
            <a:r>
              <a:rPr lang="hu-HU" dirty="0">
                <a:latin typeface="Times New Roman" panose="02020603050405020304" pitchFamily="18" charset="0"/>
                <a:cs typeface="Times New Roman" panose="02020603050405020304" pitchFamily="18" charset="0"/>
              </a:rPr>
              <a:t> kezeli.</a:t>
            </a:r>
          </a:p>
        </p:txBody>
      </p:sp>
    </p:spTree>
    <p:extLst>
      <p:ext uri="{BB962C8B-B14F-4D97-AF65-F5344CB8AC3E}">
        <p14:creationId xmlns:p14="http://schemas.microsoft.com/office/powerpoint/2010/main" val="3077271896"/>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21364" y="44624"/>
            <a:ext cx="9122636" cy="562074"/>
          </a:xfrm>
          <a:solidFill>
            <a:schemeClr val="bg2">
              <a:lumMod val="75000"/>
            </a:schemeClr>
          </a:solidFill>
        </p:spPr>
        <p:txBody>
          <a:bodyPr>
            <a:noAutofit/>
          </a:bodyPr>
          <a:lstStyle/>
          <a:p>
            <a:r>
              <a:rPr lang="hu-HU" sz="4000" b="1" dirty="0">
                <a:solidFill>
                  <a:schemeClr val="tx1"/>
                </a:solidFill>
                <a:latin typeface="Times New Roman" panose="02020603050405020304" pitchFamily="18" charset="0"/>
                <a:cs typeface="Times New Roman" panose="02020603050405020304" pitchFamily="18" charset="0"/>
              </a:rPr>
              <a:t>Közigazgatási bírság</a:t>
            </a:r>
          </a:p>
        </p:txBody>
      </p:sp>
      <p:sp>
        <p:nvSpPr>
          <p:cNvPr id="3" name="Szöveg helye 2"/>
          <p:cNvSpPr>
            <a:spLocks noGrp="1"/>
          </p:cNvSpPr>
          <p:nvPr>
            <p:ph type="body" sz="half" idx="1"/>
          </p:nvPr>
        </p:nvSpPr>
        <p:spPr>
          <a:xfrm>
            <a:off x="0" y="764704"/>
            <a:ext cx="9144000" cy="6093296"/>
          </a:xfrm>
        </p:spPr>
        <p:txBody>
          <a:bodyPr/>
          <a:lstStyle/>
          <a:p>
            <a:pPr marL="0" indent="0">
              <a:spcBef>
                <a:spcPts val="0"/>
              </a:spcBef>
              <a:buNone/>
            </a:pPr>
            <a:r>
              <a:rPr lang="hu-HU" sz="2800" dirty="0">
                <a:latin typeface="Times New Roman" panose="02020603050405020304" pitchFamily="18" charset="0"/>
                <a:cs typeface="Times New Roman" panose="02020603050405020304" pitchFamily="18" charset="0"/>
              </a:rPr>
              <a:t>A hatóság az </a:t>
            </a:r>
            <a:r>
              <a:rPr lang="hu-HU" sz="2800" b="1" dirty="0">
                <a:latin typeface="Times New Roman" panose="02020603050405020304" pitchFamily="18" charset="0"/>
                <a:cs typeface="Times New Roman" panose="02020603050405020304" pitchFamily="18" charset="0"/>
              </a:rPr>
              <a:t>összes körülményre </a:t>
            </a:r>
            <a:r>
              <a:rPr lang="hu-HU" sz="2800" dirty="0">
                <a:latin typeface="Times New Roman" panose="02020603050405020304" pitchFamily="18" charset="0"/>
                <a:cs typeface="Times New Roman" panose="02020603050405020304" pitchFamily="18" charset="0"/>
              </a:rPr>
              <a:t>tekintettel dönt a bírság összegéről. </a:t>
            </a:r>
            <a:r>
              <a:rPr lang="hu-HU" sz="2800" b="1" dirty="0">
                <a:latin typeface="Times New Roman" panose="02020603050405020304" pitchFamily="18" charset="0"/>
                <a:cs typeface="Times New Roman" panose="02020603050405020304" pitchFamily="18" charset="0"/>
              </a:rPr>
              <a:t>Mérlegeli</a:t>
            </a:r>
            <a:r>
              <a:rPr lang="hu-HU" sz="2800" dirty="0">
                <a:latin typeface="Times New Roman" panose="02020603050405020304" pitchFamily="18" charset="0"/>
                <a:cs typeface="Times New Roman" panose="02020603050405020304" pitchFamily="18" charset="0"/>
              </a:rPr>
              <a:t>:</a:t>
            </a:r>
          </a:p>
          <a:p>
            <a:pPr lvl="0">
              <a:spcBef>
                <a:spcPts val="0"/>
              </a:spcBef>
            </a:pPr>
            <a:r>
              <a:rPr lang="hu-HU" sz="2800" dirty="0">
                <a:latin typeface="Times New Roman" panose="02020603050405020304" pitchFamily="18" charset="0"/>
                <a:cs typeface="Times New Roman" panose="02020603050405020304" pitchFamily="18" charset="0"/>
              </a:rPr>
              <a:t>a jogsértéssel </a:t>
            </a:r>
          </a:p>
          <a:p>
            <a:pPr lvl="1">
              <a:spcBef>
                <a:spcPts val="0"/>
              </a:spcBef>
              <a:buFont typeface="Courier New" panose="02070309020205020404" pitchFamily="49" charset="0"/>
              <a:buChar char="o"/>
            </a:pPr>
            <a:r>
              <a:rPr lang="hu-HU" dirty="0">
                <a:latin typeface="Times New Roman" panose="02020603050405020304" pitchFamily="18" charset="0"/>
                <a:cs typeface="Times New Roman" panose="02020603050405020304" pitchFamily="18" charset="0"/>
              </a:rPr>
              <a:t>okozott hátrányt, a megelőzésével, elhárításával, helyreállításával kapcsolatban felmerült költségeket, az elért előny mértékét,</a:t>
            </a:r>
          </a:p>
          <a:p>
            <a:pPr lvl="1">
              <a:spcBef>
                <a:spcPts val="0"/>
              </a:spcBef>
              <a:buFont typeface="Courier New" panose="02070309020205020404" pitchFamily="49" charset="0"/>
              <a:buChar char="o"/>
            </a:pPr>
            <a:r>
              <a:rPr lang="hu-HU" dirty="0">
                <a:latin typeface="Times New Roman" panose="02020603050405020304" pitchFamily="18" charset="0"/>
                <a:cs typeface="Times New Roman" panose="02020603050405020304" pitchFamily="18" charset="0"/>
              </a:rPr>
              <a:t>okozott hátrány visszafordíthatóságát,</a:t>
            </a:r>
          </a:p>
          <a:p>
            <a:pPr lvl="1">
              <a:spcBef>
                <a:spcPts val="0"/>
              </a:spcBef>
              <a:buFont typeface="Courier New" panose="02070309020205020404" pitchFamily="49" charset="0"/>
              <a:buChar char="o"/>
            </a:pPr>
            <a:r>
              <a:rPr lang="hu-HU" dirty="0">
                <a:latin typeface="Times New Roman" panose="02020603050405020304" pitchFamily="18" charset="0"/>
                <a:cs typeface="Times New Roman" panose="02020603050405020304" pitchFamily="18" charset="0"/>
              </a:rPr>
              <a:t>érintett kör nagyságát,</a:t>
            </a:r>
          </a:p>
          <a:p>
            <a:pPr lvl="0">
              <a:spcBef>
                <a:spcPts val="0"/>
              </a:spcBef>
            </a:pPr>
            <a:r>
              <a:rPr lang="hu-HU" sz="2800" dirty="0">
                <a:latin typeface="Times New Roman" panose="02020603050405020304" pitchFamily="18" charset="0"/>
                <a:cs typeface="Times New Roman" panose="02020603050405020304" pitchFamily="18" charset="0"/>
              </a:rPr>
              <a:t>a jogsértő </a:t>
            </a:r>
          </a:p>
          <a:p>
            <a:pPr lvl="1">
              <a:spcBef>
                <a:spcPts val="0"/>
              </a:spcBef>
              <a:buFont typeface="Courier New" panose="02070309020205020404" pitchFamily="49" charset="0"/>
              <a:buChar char="o"/>
            </a:pPr>
            <a:r>
              <a:rPr lang="hu-HU" dirty="0">
                <a:latin typeface="Times New Roman" panose="02020603050405020304" pitchFamily="18" charset="0"/>
                <a:cs typeface="Times New Roman" panose="02020603050405020304" pitchFamily="18" charset="0"/>
              </a:rPr>
              <a:t>állapot időtartamát,</a:t>
            </a:r>
          </a:p>
          <a:p>
            <a:pPr lvl="1">
              <a:spcBef>
                <a:spcPts val="0"/>
              </a:spcBef>
              <a:buFont typeface="Courier New" panose="02070309020205020404" pitchFamily="49" charset="0"/>
              <a:buChar char="o"/>
            </a:pPr>
            <a:r>
              <a:rPr lang="hu-HU" dirty="0">
                <a:latin typeface="Times New Roman" panose="02020603050405020304" pitchFamily="18" charset="0"/>
                <a:cs typeface="Times New Roman" panose="02020603050405020304" pitchFamily="18" charset="0"/>
              </a:rPr>
              <a:t>magatartás ismétlődését és gyakoriságát,</a:t>
            </a:r>
          </a:p>
          <a:p>
            <a:pPr lvl="0">
              <a:spcBef>
                <a:spcPts val="0"/>
              </a:spcBef>
            </a:pPr>
            <a:r>
              <a:rPr lang="hu-HU" sz="2800" dirty="0">
                <a:latin typeface="Times New Roman" panose="02020603050405020304" pitchFamily="18" charset="0"/>
                <a:cs typeface="Times New Roman" panose="02020603050405020304" pitchFamily="18" charset="0"/>
              </a:rPr>
              <a:t>a jogsértést elkövető</a:t>
            </a:r>
          </a:p>
          <a:p>
            <a:pPr lvl="1">
              <a:spcBef>
                <a:spcPts val="0"/>
              </a:spcBef>
              <a:buFont typeface="Courier New" panose="02070309020205020404" pitchFamily="49" charset="0"/>
              <a:buChar char="o"/>
            </a:pPr>
            <a:r>
              <a:rPr lang="hu-HU" dirty="0">
                <a:latin typeface="Times New Roman" panose="02020603050405020304" pitchFamily="18" charset="0"/>
                <a:cs typeface="Times New Roman" panose="02020603050405020304" pitchFamily="18" charset="0"/>
              </a:rPr>
              <a:t>együttműködő magatartását, </a:t>
            </a:r>
          </a:p>
          <a:p>
            <a:pPr lvl="1">
              <a:spcBef>
                <a:spcPts val="0"/>
              </a:spcBef>
              <a:buFont typeface="Courier New" panose="02070309020205020404" pitchFamily="49" charset="0"/>
              <a:buChar char="o"/>
            </a:pPr>
            <a:r>
              <a:rPr lang="hu-HU" dirty="0">
                <a:latin typeface="Times New Roman" panose="02020603050405020304" pitchFamily="18" charset="0"/>
                <a:cs typeface="Times New Roman" panose="02020603050405020304" pitchFamily="18" charset="0"/>
              </a:rPr>
              <a:t>gazdasági súlyát.</a:t>
            </a:r>
          </a:p>
          <a:p>
            <a:pPr marL="0" indent="0">
              <a:spcBef>
                <a:spcPts val="0"/>
              </a:spcBef>
              <a:buNone/>
            </a:pPr>
            <a:endParaRPr lang="hu-HU" sz="2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36741882"/>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zöveg helye 2"/>
          <p:cNvSpPr>
            <a:spLocks noGrp="1"/>
          </p:cNvSpPr>
          <p:nvPr>
            <p:ph type="body" sz="half" idx="1"/>
          </p:nvPr>
        </p:nvSpPr>
        <p:spPr>
          <a:xfrm>
            <a:off x="0" y="116632"/>
            <a:ext cx="9144000" cy="6741368"/>
          </a:xfrm>
        </p:spPr>
        <p:txBody>
          <a:bodyPr/>
          <a:lstStyle/>
          <a:p>
            <a:pPr marL="0" indent="0">
              <a:spcBef>
                <a:spcPts val="0"/>
              </a:spcBef>
              <a:buNone/>
            </a:pPr>
            <a:r>
              <a:rPr lang="hu-HU" sz="3600" b="1" dirty="0">
                <a:latin typeface="Times New Roman" panose="02020603050405020304" pitchFamily="18" charset="0"/>
                <a:cs typeface="Times New Roman" panose="02020603050405020304" pitchFamily="18" charset="0"/>
              </a:rPr>
              <a:t>Bírság állapítható meg</a:t>
            </a:r>
            <a:r>
              <a:rPr lang="hu-HU" sz="2800" dirty="0">
                <a:latin typeface="Times New Roman" panose="02020603050405020304" pitchFamily="18" charset="0"/>
                <a:cs typeface="Times New Roman" panose="02020603050405020304" pitchFamily="18" charset="0"/>
              </a:rPr>
              <a:t>:</a:t>
            </a:r>
          </a:p>
          <a:p>
            <a:pPr marL="0" indent="0">
              <a:spcBef>
                <a:spcPts val="0"/>
              </a:spcBef>
              <a:buNone/>
            </a:pPr>
            <a:endParaRPr lang="hu-HU" sz="2800" dirty="0">
              <a:latin typeface="Times New Roman" panose="02020603050405020304" pitchFamily="18" charset="0"/>
              <a:cs typeface="Times New Roman" panose="02020603050405020304" pitchFamily="18" charset="0"/>
            </a:endParaRPr>
          </a:p>
          <a:p>
            <a:pPr>
              <a:spcBef>
                <a:spcPts val="0"/>
              </a:spcBef>
            </a:pPr>
            <a:r>
              <a:rPr lang="hu-HU" sz="2800" dirty="0">
                <a:latin typeface="Times New Roman" panose="02020603050405020304" pitchFamily="18" charset="0"/>
                <a:cs typeface="Times New Roman" panose="02020603050405020304" pitchFamily="18" charset="0"/>
              </a:rPr>
              <a:t>adatbejelentés, adatszolgáltatás elmulasztása,</a:t>
            </a:r>
          </a:p>
          <a:p>
            <a:pPr>
              <a:spcBef>
                <a:spcPts val="0"/>
              </a:spcBef>
            </a:pPr>
            <a:r>
              <a:rPr lang="hu-HU" sz="2800" dirty="0">
                <a:latin typeface="Times New Roman" panose="02020603050405020304" pitchFamily="18" charset="0"/>
                <a:cs typeface="Times New Roman" panose="02020603050405020304" pitchFamily="18" charset="0"/>
              </a:rPr>
              <a:t>jogosulatlanul végzett szakmai tevékenység,</a:t>
            </a:r>
          </a:p>
          <a:p>
            <a:pPr>
              <a:spcBef>
                <a:spcPts val="0"/>
              </a:spcBef>
            </a:pPr>
            <a:r>
              <a:rPr lang="hu-HU" sz="2800" dirty="0">
                <a:latin typeface="Times New Roman" panose="02020603050405020304" pitchFamily="18" charset="0"/>
                <a:cs typeface="Times New Roman" panose="02020603050405020304" pitchFamily="18" charset="0"/>
              </a:rPr>
              <a:t>szerződésre vonatkozó szakmai szabályok megszegése,</a:t>
            </a:r>
          </a:p>
          <a:p>
            <a:pPr>
              <a:spcBef>
                <a:spcPts val="0"/>
              </a:spcBef>
            </a:pPr>
            <a:r>
              <a:rPr lang="hu-HU" sz="2800" dirty="0">
                <a:latin typeface="Times New Roman" panose="02020603050405020304" pitchFamily="18" charset="0"/>
                <a:cs typeface="Times New Roman" panose="02020603050405020304" pitchFamily="18" charset="0"/>
              </a:rPr>
              <a:t>összeférhetetlenségi szabályok megsértése,</a:t>
            </a:r>
          </a:p>
          <a:p>
            <a:pPr>
              <a:spcBef>
                <a:spcPts val="0"/>
              </a:spcBef>
            </a:pPr>
            <a:r>
              <a:rPr lang="hu-HU" sz="2800" dirty="0">
                <a:latin typeface="Times New Roman" panose="02020603050405020304" pitchFamily="18" charset="0"/>
                <a:cs typeface="Times New Roman" panose="02020603050405020304" pitchFamily="18" charset="0"/>
              </a:rPr>
              <a:t>építési műszaki ellenőr, felelős műszaki vezető nélkül végzett építési tevékenység,</a:t>
            </a:r>
          </a:p>
          <a:p>
            <a:pPr>
              <a:spcBef>
                <a:spcPts val="0"/>
              </a:spcBef>
            </a:pPr>
            <a:r>
              <a:rPr lang="hu-HU" sz="2800" dirty="0">
                <a:latin typeface="Times New Roman" panose="02020603050405020304" pitchFamily="18" charset="0"/>
                <a:cs typeface="Times New Roman" panose="02020603050405020304" pitchFamily="18" charset="0"/>
              </a:rPr>
              <a:t>szakszerűtlenül végzett kivitelezési tevékenység,</a:t>
            </a:r>
          </a:p>
          <a:p>
            <a:pPr>
              <a:spcBef>
                <a:spcPts val="0"/>
              </a:spcBef>
            </a:pPr>
            <a:r>
              <a:rPr lang="hu-HU" sz="2800" dirty="0">
                <a:latin typeface="Times New Roman" panose="02020603050405020304" pitchFamily="18" charset="0"/>
                <a:cs typeface="Times New Roman" panose="02020603050405020304" pitchFamily="18" charset="0"/>
              </a:rPr>
              <a:t>építési napló vezetésére vonatkozó szabályok megszegése,</a:t>
            </a:r>
          </a:p>
          <a:p>
            <a:pPr>
              <a:spcBef>
                <a:spcPts val="0"/>
              </a:spcBef>
            </a:pPr>
            <a:r>
              <a:rPr lang="hu-HU" sz="2800" dirty="0">
                <a:latin typeface="Times New Roman" panose="02020603050405020304" pitchFamily="18" charset="0"/>
                <a:cs typeface="Times New Roman" panose="02020603050405020304" pitchFamily="18" charset="0"/>
              </a:rPr>
              <a:t>állékonyságot, életet, egészséget, közbiztonságot veszélyeztető állapot esetén,</a:t>
            </a:r>
          </a:p>
          <a:p>
            <a:pPr>
              <a:spcBef>
                <a:spcPts val="0"/>
              </a:spcBef>
            </a:pPr>
            <a:r>
              <a:rPr lang="hu-HU" sz="2800" dirty="0">
                <a:latin typeface="Times New Roman" panose="02020603050405020304" pitchFamily="18" charset="0"/>
                <a:cs typeface="Times New Roman" panose="02020603050405020304" pitchFamily="18" charset="0"/>
              </a:rPr>
              <a:t>a hatósági engedélyezés és ellenőrzés során feltárt szabálytalanságok</a:t>
            </a:r>
            <a:r>
              <a:rPr lang="hu-HU" sz="24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630346057"/>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zöveg helye 2"/>
          <p:cNvSpPr>
            <a:spLocks noGrp="1"/>
          </p:cNvSpPr>
          <p:nvPr>
            <p:ph type="body" sz="half" idx="1"/>
          </p:nvPr>
        </p:nvSpPr>
        <p:spPr>
          <a:xfrm>
            <a:off x="8466" y="332656"/>
            <a:ext cx="9135533" cy="5472608"/>
          </a:xfrm>
        </p:spPr>
        <p:txBody>
          <a:bodyPr>
            <a:normAutofit fontScale="85000" lnSpcReduction="10000"/>
          </a:bodyPr>
          <a:lstStyle/>
          <a:p>
            <a:pPr marL="0" indent="0">
              <a:buNone/>
            </a:pPr>
            <a:r>
              <a:rPr lang="hu-HU" sz="3900" b="1" dirty="0">
                <a:latin typeface="Times New Roman" panose="02020603050405020304" pitchFamily="18" charset="0"/>
                <a:cs typeface="Times New Roman" panose="02020603050405020304" pitchFamily="18" charset="0"/>
              </a:rPr>
              <a:t>Bírság a szakmagyakorlónak</a:t>
            </a:r>
          </a:p>
          <a:p>
            <a:pPr marL="0" indent="0">
              <a:buNone/>
            </a:pPr>
            <a:endParaRPr lang="hu-HU" b="1" dirty="0">
              <a:latin typeface="Times New Roman" panose="02020603050405020304" pitchFamily="18" charset="0"/>
              <a:cs typeface="Times New Roman" panose="02020603050405020304" pitchFamily="18" charset="0"/>
            </a:endParaRPr>
          </a:p>
          <a:p>
            <a:pPr lvl="0"/>
            <a:r>
              <a:rPr lang="hu-HU" sz="4200" dirty="0">
                <a:latin typeface="Times New Roman" panose="02020603050405020304" pitchFamily="18" charset="0"/>
                <a:cs typeface="Times New Roman" panose="02020603050405020304" pitchFamily="18" charset="0"/>
              </a:rPr>
              <a:t>20 000Ft, ha a kötelezettséget a figyelmeztetés ellenére sem teljesíti,</a:t>
            </a:r>
          </a:p>
          <a:p>
            <a:pPr lvl="0"/>
            <a:endParaRPr lang="hu-HU" sz="4200" dirty="0">
              <a:latin typeface="Times New Roman" panose="02020603050405020304" pitchFamily="18" charset="0"/>
              <a:cs typeface="Times New Roman" panose="02020603050405020304" pitchFamily="18" charset="0"/>
            </a:endParaRPr>
          </a:p>
          <a:p>
            <a:pPr lvl="0"/>
            <a:r>
              <a:rPr lang="hu-HU" sz="4200" dirty="0">
                <a:latin typeface="Times New Roman" panose="02020603050405020304" pitchFamily="18" charset="0"/>
                <a:cs typeface="Times New Roman" panose="02020603050405020304" pitchFamily="18" charset="0"/>
              </a:rPr>
              <a:t>100 000Ft + a számított építményérték 20millió Ft-ot meghaladó részének 0,5%-a, de </a:t>
            </a:r>
            <a:r>
              <a:rPr lang="hu-HU" sz="4200" dirty="0" err="1">
                <a:latin typeface="Times New Roman" panose="02020603050405020304" pitchFamily="18" charset="0"/>
                <a:cs typeface="Times New Roman" panose="02020603050405020304" pitchFamily="18" charset="0"/>
              </a:rPr>
              <a:t>max</a:t>
            </a:r>
            <a:r>
              <a:rPr lang="hu-HU" sz="4200" dirty="0">
                <a:latin typeface="Times New Roman" panose="02020603050405020304" pitchFamily="18" charset="0"/>
                <a:cs typeface="Times New Roman" panose="02020603050405020304" pitchFamily="18" charset="0"/>
              </a:rPr>
              <a:t>. 300 000 Ft, a felelős műszaki vezető, építési műszaki ellenőr összeférhetetlenségi szabályainak megsértése miatt. </a:t>
            </a:r>
          </a:p>
          <a:p>
            <a:endParaRPr lang="hu-HU" dirty="0"/>
          </a:p>
        </p:txBody>
      </p:sp>
    </p:spTree>
    <p:extLst>
      <p:ext uri="{BB962C8B-B14F-4D97-AF65-F5344CB8AC3E}">
        <p14:creationId xmlns:p14="http://schemas.microsoft.com/office/powerpoint/2010/main" val="917026368"/>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33867" y="14748"/>
            <a:ext cx="4898173" cy="1254012"/>
          </a:xfrm>
          <a:solidFill>
            <a:schemeClr val="bg2">
              <a:lumMod val="75000"/>
            </a:schemeClr>
          </a:solidFill>
        </p:spPr>
        <p:txBody>
          <a:bodyPr>
            <a:noAutofit/>
          </a:bodyPr>
          <a:lstStyle/>
          <a:p>
            <a:pPr algn="l"/>
            <a:r>
              <a:rPr lang="hu-HU" sz="4000" b="1" dirty="0">
                <a:solidFill>
                  <a:schemeClr val="tx1"/>
                </a:solidFill>
                <a:latin typeface="Times New Roman" panose="02020603050405020304" pitchFamily="18" charset="0"/>
                <a:cs typeface="Times New Roman" panose="02020603050405020304" pitchFamily="18" charset="0"/>
              </a:rPr>
              <a:t>Építésfelügyeleti bírság</a:t>
            </a:r>
          </a:p>
        </p:txBody>
      </p:sp>
      <p:sp>
        <p:nvSpPr>
          <p:cNvPr id="3" name="Szöveg helye 2"/>
          <p:cNvSpPr>
            <a:spLocks noGrp="1"/>
          </p:cNvSpPr>
          <p:nvPr>
            <p:ph type="body" sz="half" idx="1"/>
          </p:nvPr>
        </p:nvSpPr>
        <p:spPr>
          <a:xfrm>
            <a:off x="0" y="703949"/>
            <a:ext cx="9144000" cy="6154051"/>
          </a:xfrm>
          <a:solidFill>
            <a:schemeClr val="bg2">
              <a:lumMod val="75000"/>
            </a:schemeClr>
          </a:solidFill>
        </p:spPr>
        <p:txBody>
          <a:bodyPr/>
          <a:lstStyle/>
          <a:p>
            <a:pPr marL="0" indent="0" algn="r">
              <a:buNone/>
            </a:pPr>
            <a:r>
              <a:rPr lang="hu-HU" sz="2400" b="1" dirty="0">
                <a:latin typeface="Times New Roman" panose="02020603050405020304" pitchFamily="18" charset="0"/>
                <a:cs typeface="Times New Roman" panose="02020603050405020304" pitchFamily="18" charset="0"/>
              </a:rPr>
              <a:t>Jogosulatlan, szakszerűtlen </a:t>
            </a:r>
            <a:r>
              <a:rPr lang="hu-HU" sz="2400" dirty="0">
                <a:latin typeface="Times New Roman" panose="02020603050405020304" pitchFamily="18" charset="0"/>
                <a:cs typeface="Times New Roman" panose="02020603050405020304" pitchFamily="18" charset="0"/>
              </a:rPr>
              <a:t>tevékenység esetén</a:t>
            </a:r>
          </a:p>
          <a:p>
            <a:pPr marL="0" indent="0">
              <a:buNone/>
            </a:pPr>
            <a:endParaRPr lang="hu-HU" sz="2400" dirty="0">
              <a:latin typeface="Times New Roman" panose="02020603050405020304" pitchFamily="18" charset="0"/>
              <a:cs typeface="Times New Roman" panose="02020603050405020304" pitchFamily="18" charset="0"/>
            </a:endParaRPr>
          </a:p>
        </p:txBody>
      </p:sp>
      <p:sp>
        <p:nvSpPr>
          <p:cNvPr id="4" name="Szövegdoboz 3"/>
          <p:cNvSpPr txBox="1"/>
          <p:nvPr/>
        </p:nvSpPr>
        <p:spPr>
          <a:xfrm>
            <a:off x="4932039" y="2539"/>
            <a:ext cx="4178093" cy="707886"/>
          </a:xfrm>
          <a:prstGeom prst="rect">
            <a:avLst/>
          </a:prstGeom>
          <a:solidFill>
            <a:schemeClr val="bg2">
              <a:lumMod val="75000"/>
            </a:schemeClr>
          </a:solidFill>
        </p:spPr>
        <p:txBody>
          <a:bodyPr wrap="square" rtlCol="0">
            <a:spAutoFit/>
          </a:bodyPr>
          <a:lstStyle/>
          <a:p>
            <a:r>
              <a:rPr lang="hu-HU" sz="2000" b="1" dirty="0">
                <a:latin typeface="Times New Roman" panose="02020603050405020304" pitchFamily="18" charset="0"/>
                <a:cs typeface="Times New Roman" panose="02020603050405020304" pitchFamily="18" charset="0"/>
              </a:rPr>
              <a:t>Az építésfelügyeleti bírságról szóló </a:t>
            </a:r>
          </a:p>
          <a:p>
            <a:r>
              <a:rPr lang="hu-HU" sz="2000" b="1" dirty="0">
                <a:latin typeface="Times New Roman" panose="02020603050405020304" pitchFamily="18" charset="0"/>
                <a:cs typeface="Times New Roman" panose="02020603050405020304" pitchFamily="18" charset="0"/>
              </a:rPr>
              <a:t>238/2005. (X. 25.) Korm. rendelet</a:t>
            </a:r>
          </a:p>
        </p:txBody>
      </p:sp>
      <p:graphicFrame>
        <p:nvGraphicFramePr>
          <p:cNvPr id="5" name="Táblázat 4"/>
          <p:cNvGraphicFramePr>
            <a:graphicFrameLocks noGrp="1"/>
          </p:cNvGraphicFramePr>
          <p:nvPr>
            <p:extLst>
              <p:ext uri="{D42A27DB-BD31-4B8C-83A1-F6EECF244321}">
                <p14:modId xmlns:p14="http://schemas.microsoft.com/office/powerpoint/2010/main" val="1288515547"/>
              </p:ext>
            </p:extLst>
          </p:nvPr>
        </p:nvGraphicFramePr>
        <p:xfrm>
          <a:off x="10097" y="1268760"/>
          <a:ext cx="9108503" cy="5349779"/>
        </p:xfrm>
        <a:graphic>
          <a:graphicData uri="http://schemas.openxmlformats.org/drawingml/2006/table">
            <a:tbl>
              <a:tblPr>
                <a:tableStyleId>{5C22544A-7EE6-4342-B048-85BDC9FD1C3A}</a:tableStyleId>
              </a:tblPr>
              <a:tblGrid>
                <a:gridCol w="289661">
                  <a:extLst>
                    <a:ext uri="{9D8B030D-6E8A-4147-A177-3AD203B41FA5}">
                      <a16:colId xmlns:a16="http://schemas.microsoft.com/office/drawing/2014/main" val="20000"/>
                    </a:ext>
                  </a:extLst>
                </a:gridCol>
                <a:gridCol w="4344250">
                  <a:extLst>
                    <a:ext uri="{9D8B030D-6E8A-4147-A177-3AD203B41FA5}">
                      <a16:colId xmlns:a16="http://schemas.microsoft.com/office/drawing/2014/main" val="20001"/>
                    </a:ext>
                  </a:extLst>
                </a:gridCol>
                <a:gridCol w="2304256">
                  <a:extLst>
                    <a:ext uri="{9D8B030D-6E8A-4147-A177-3AD203B41FA5}">
                      <a16:colId xmlns:a16="http://schemas.microsoft.com/office/drawing/2014/main" val="20002"/>
                    </a:ext>
                  </a:extLst>
                </a:gridCol>
                <a:gridCol w="2170336">
                  <a:extLst>
                    <a:ext uri="{9D8B030D-6E8A-4147-A177-3AD203B41FA5}">
                      <a16:colId xmlns:a16="http://schemas.microsoft.com/office/drawing/2014/main" val="20003"/>
                    </a:ext>
                  </a:extLst>
                </a:gridCol>
              </a:tblGrid>
              <a:tr h="370046">
                <a:tc>
                  <a:txBody>
                    <a:bodyPr/>
                    <a:lstStyle/>
                    <a:p>
                      <a:pPr marL="35560" marR="35560" algn="ctr">
                        <a:lnSpc>
                          <a:spcPct val="115000"/>
                        </a:lnSpc>
                        <a:spcAft>
                          <a:spcPts val="0"/>
                        </a:spcAft>
                      </a:pPr>
                      <a:r>
                        <a:rPr lang="hu-HU" sz="1400" dirty="0">
                          <a:effectLst/>
                          <a:latin typeface="Times New Roman" panose="02020603050405020304" pitchFamily="18" charset="0"/>
                          <a:cs typeface="Times New Roman" panose="02020603050405020304" pitchFamily="18" charset="0"/>
                        </a:rPr>
                        <a:t> </a:t>
                      </a:r>
                      <a:endParaRPr lang="hu-HU" sz="1400" dirty="0">
                        <a:effectLst/>
                        <a:latin typeface="Times New Roman" panose="02020603050405020304" pitchFamily="18" charset="0"/>
                        <a:ea typeface="Calibri"/>
                        <a:cs typeface="Times New Roman" panose="02020603050405020304" pitchFamily="18" charset="0"/>
                      </a:endParaRPr>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pPr marL="35560" marR="35560" algn="ctr">
                        <a:lnSpc>
                          <a:spcPct val="115000"/>
                        </a:lnSpc>
                        <a:spcAft>
                          <a:spcPts val="0"/>
                        </a:spcAft>
                      </a:pPr>
                      <a:r>
                        <a:rPr lang="hu-HU" sz="1800" b="1" dirty="0">
                          <a:effectLst/>
                          <a:latin typeface="Times New Roman" panose="02020603050405020304" pitchFamily="18" charset="0"/>
                          <a:cs typeface="Times New Roman" panose="02020603050405020304" pitchFamily="18" charset="0"/>
                        </a:rPr>
                        <a:t>Jogsértő cselekmények</a:t>
                      </a:r>
                      <a:endParaRPr lang="hu-HU" sz="1800" b="1" dirty="0">
                        <a:effectLst/>
                        <a:latin typeface="Times New Roman" panose="02020603050405020304" pitchFamily="18" charset="0"/>
                        <a:ea typeface="Calibri"/>
                        <a:cs typeface="Times New Roman" panose="02020603050405020304" pitchFamily="18" charset="0"/>
                      </a:endParaRPr>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pPr marL="35560" marR="35560" algn="ctr">
                        <a:lnSpc>
                          <a:spcPct val="115000"/>
                        </a:lnSpc>
                        <a:spcAft>
                          <a:spcPts val="0"/>
                        </a:spcAft>
                      </a:pPr>
                      <a:r>
                        <a:rPr lang="hu-HU" sz="1800" b="1" dirty="0">
                          <a:effectLst/>
                          <a:latin typeface="Times New Roman" panose="02020603050405020304" pitchFamily="18" charset="0"/>
                          <a:cs typeface="Times New Roman" panose="02020603050405020304" pitchFamily="18" charset="0"/>
                        </a:rPr>
                        <a:t>Építési </a:t>
                      </a:r>
                      <a:r>
                        <a:rPr lang="hu-HU" sz="1800" b="1" dirty="0" err="1">
                          <a:effectLst/>
                          <a:latin typeface="Times New Roman" panose="02020603050405020304" pitchFamily="18" charset="0"/>
                          <a:cs typeface="Times New Roman" panose="02020603050405020304" pitchFamily="18" charset="0"/>
                        </a:rPr>
                        <a:t>műsz</a:t>
                      </a:r>
                      <a:r>
                        <a:rPr lang="hu-HU" sz="1800" b="1" dirty="0">
                          <a:effectLst/>
                          <a:latin typeface="Times New Roman" panose="02020603050405020304" pitchFamily="18" charset="0"/>
                          <a:cs typeface="Times New Roman" panose="02020603050405020304" pitchFamily="18" charset="0"/>
                        </a:rPr>
                        <a:t>. ellenőr</a:t>
                      </a:r>
                      <a:endParaRPr lang="hu-HU" sz="1800" b="1" dirty="0">
                        <a:effectLst/>
                        <a:latin typeface="Times New Roman" panose="02020603050405020304" pitchFamily="18" charset="0"/>
                        <a:ea typeface="Calibri"/>
                        <a:cs typeface="Times New Roman" panose="02020603050405020304" pitchFamily="18" charset="0"/>
                      </a:endParaRPr>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pPr marL="35560" marR="35560" algn="ctr">
                        <a:lnSpc>
                          <a:spcPct val="115000"/>
                        </a:lnSpc>
                        <a:spcAft>
                          <a:spcPts val="0"/>
                        </a:spcAft>
                      </a:pPr>
                      <a:r>
                        <a:rPr lang="hu-HU" sz="1800" b="1" dirty="0">
                          <a:effectLst/>
                          <a:latin typeface="Times New Roman" panose="02020603050405020304" pitchFamily="18" charset="0"/>
                          <a:cs typeface="Times New Roman" panose="02020603050405020304" pitchFamily="18" charset="0"/>
                        </a:rPr>
                        <a:t>Felelős </a:t>
                      </a:r>
                      <a:r>
                        <a:rPr lang="hu-HU" sz="1800" b="1" dirty="0" err="1">
                          <a:effectLst/>
                          <a:latin typeface="Times New Roman" panose="02020603050405020304" pitchFamily="18" charset="0"/>
                          <a:cs typeface="Times New Roman" panose="02020603050405020304" pitchFamily="18" charset="0"/>
                        </a:rPr>
                        <a:t>műsz</a:t>
                      </a:r>
                      <a:r>
                        <a:rPr lang="hu-HU" sz="1800" b="1" dirty="0">
                          <a:effectLst/>
                          <a:latin typeface="Times New Roman" panose="02020603050405020304" pitchFamily="18" charset="0"/>
                          <a:cs typeface="Times New Roman" panose="02020603050405020304" pitchFamily="18" charset="0"/>
                        </a:rPr>
                        <a:t>. vezető</a:t>
                      </a:r>
                      <a:endParaRPr lang="hu-HU" sz="1800" b="1" dirty="0">
                        <a:effectLst/>
                        <a:latin typeface="Times New Roman" panose="02020603050405020304" pitchFamily="18" charset="0"/>
                        <a:ea typeface="Calibri"/>
                        <a:cs typeface="Times New Roman" panose="02020603050405020304" pitchFamily="18" charset="0"/>
                      </a:endParaRPr>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6">
                        <a:lumMod val="60000"/>
                        <a:lumOff val="40000"/>
                      </a:schemeClr>
                    </a:solidFill>
                  </a:tcPr>
                </a:tc>
                <a:extLst>
                  <a:ext uri="{0D108BD9-81ED-4DB2-BD59-A6C34878D82A}">
                    <a16:rowId xmlns:a16="http://schemas.microsoft.com/office/drawing/2014/main" val="10000"/>
                  </a:ext>
                </a:extLst>
              </a:tr>
              <a:tr h="370046">
                <a:tc>
                  <a:txBody>
                    <a:bodyPr/>
                    <a:lstStyle/>
                    <a:p>
                      <a:pPr marL="35560" marR="35560" algn="ctr">
                        <a:lnSpc>
                          <a:spcPct val="115000"/>
                        </a:lnSpc>
                        <a:spcAft>
                          <a:spcPts val="0"/>
                        </a:spcAft>
                      </a:pPr>
                      <a:r>
                        <a:rPr lang="hu-HU" sz="1400" dirty="0">
                          <a:effectLst/>
                          <a:latin typeface="Times New Roman" panose="02020603050405020304" pitchFamily="18" charset="0"/>
                          <a:cs typeface="Times New Roman" panose="02020603050405020304" pitchFamily="18" charset="0"/>
                        </a:rPr>
                        <a:t>5</a:t>
                      </a:r>
                      <a:endParaRPr lang="hu-HU" sz="1400" dirty="0">
                        <a:effectLst/>
                        <a:latin typeface="Times New Roman" panose="02020603050405020304" pitchFamily="18" charset="0"/>
                        <a:ea typeface="Calibri"/>
                        <a:cs typeface="Times New Roman" panose="02020603050405020304" pitchFamily="18" charset="0"/>
                      </a:endParaRPr>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pPr marL="35560" marR="35560">
                        <a:lnSpc>
                          <a:spcPct val="115000"/>
                        </a:lnSpc>
                        <a:spcAft>
                          <a:spcPts val="0"/>
                        </a:spcAft>
                      </a:pPr>
                      <a:r>
                        <a:rPr lang="hu-HU" sz="1800" dirty="0" err="1">
                          <a:effectLst/>
                          <a:latin typeface="Times New Roman" panose="02020603050405020304" pitchFamily="18" charset="0"/>
                          <a:cs typeface="Times New Roman" panose="02020603050405020304" pitchFamily="18" charset="0"/>
                        </a:rPr>
                        <a:t>Eng</a:t>
                      </a:r>
                      <a:r>
                        <a:rPr lang="hu-HU" sz="1800" dirty="0">
                          <a:effectLst/>
                          <a:latin typeface="Times New Roman" panose="02020603050405020304" pitchFamily="18" charset="0"/>
                          <a:cs typeface="Times New Roman" panose="02020603050405020304" pitchFamily="18" charset="0"/>
                        </a:rPr>
                        <a:t>. dokumentáció és </a:t>
                      </a:r>
                      <a:r>
                        <a:rPr lang="hu-HU" sz="1800" dirty="0" err="1">
                          <a:effectLst/>
                          <a:latin typeface="Times New Roman" panose="02020603050405020304" pitchFamily="18" charset="0"/>
                          <a:cs typeface="Times New Roman" panose="02020603050405020304" pitchFamily="18" charset="0"/>
                        </a:rPr>
                        <a:t>kiv</a:t>
                      </a:r>
                      <a:r>
                        <a:rPr lang="hu-HU" sz="1800" dirty="0">
                          <a:effectLst/>
                          <a:latin typeface="Times New Roman" panose="02020603050405020304" pitchFamily="18" charset="0"/>
                          <a:cs typeface="Times New Roman" panose="02020603050405020304" pitchFamily="18" charset="0"/>
                        </a:rPr>
                        <a:t>. dokumentáció összhangjának hiánya</a:t>
                      </a:r>
                      <a:endParaRPr lang="hu-HU" sz="1800" dirty="0">
                        <a:effectLst/>
                        <a:latin typeface="Times New Roman" panose="02020603050405020304" pitchFamily="18" charset="0"/>
                        <a:ea typeface="Calibri"/>
                        <a:cs typeface="Times New Roman" panose="02020603050405020304" pitchFamily="18" charset="0"/>
                      </a:endParaRPr>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pPr marL="35560" marR="35560" algn="ctr">
                        <a:lnSpc>
                          <a:spcPct val="115000"/>
                        </a:lnSpc>
                        <a:spcAft>
                          <a:spcPts val="0"/>
                        </a:spcAft>
                      </a:pPr>
                      <a:r>
                        <a:rPr lang="hu-HU" sz="1800" dirty="0">
                          <a:effectLst/>
                          <a:latin typeface="Times New Roman" panose="02020603050405020304" pitchFamily="18" charset="0"/>
                          <a:cs typeface="Times New Roman" panose="02020603050405020304" pitchFamily="18" charset="0"/>
                        </a:rPr>
                        <a:t>80 000 Ft +0,003xSZÉ</a:t>
                      </a:r>
                    </a:p>
                    <a:p>
                      <a:pPr marL="35560" marR="35560" algn="ctr">
                        <a:lnSpc>
                          <a:spcPct val="115000"/>
                        </a:lnSpc>
                        <a:spcAft>
                          <a:spcPts val="0"/>
                        </a:spcAft>
                      </a:pPr>
                      <a:r>
                        <a:rPr lang="hu-HU" sz="1800" dirty="0">
                          <a:effectLst/>
                          <a:latin typeface="Times New Roman" panose="02020603050405020304" pitchFamily="18" charset="0"/>
                          <a:cs typeface="Times New Roman" panose="02020603050405020304" pitchFamily="18" charset="0"/>
                        </a:rPr>
                        <a:t>legfeljebb 300 000 Ft</a:t>
                      </a:r>
                      <a:endParaRPr lang="hu-HU" sz="1800" dirty="0">
                        <a:effectLst/>
                        <a:latin typeface="Times New Roman" panose="02020603050405020304" pitchFamily="18" charset="0"/>
                        <a:ea typeface="Calibri"/>
                        <a:cs typeface="Times New Roman" panose="02020603050405020304" pitchFamily="18" charset="0"/>
                      </a:endParaRPr>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pPr>
                        <a:lnSpc>
                          <a:spcPct val="115000"/>
                        </a:lnSpc>
                        <a:spcAft>
                          <a:spcPts val="0"/>
                        </a:spcAft>
                      </a:pPr>
                      <a:r>
                        <a:rPr lang="hu-HU" sz="1800">
                          <a:effectLst/>
                          <a:latin typeface="Times New Roman" panose="02020603050405020304" pitchFamily="18" charset="0"/>
                          <a:cs typeface="Times New Roman" panose="02020603050405020304" pitchFamily="18" charset="0"/>
                        </a:rPr>
                        <a:t> </a:t>
                      </a:r>
                      <a:endParaRPr lang="hu-HU" sz="1800">
                        <a:effectLst/>
                        <a:latin typeface="Times New Roman" panose="02020603050405020304" pitchFamily="18" charset="0"/>
                        <a:ea typeface="Calibri"/>
                        <a:cs typeface="Times New Roman" panose="02020603050405020304" pitchFamily="18" charset="0"/>
                      </a:endParaRPr>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6">
                        <a:lumMod val="60000"/>
                        <a:lumOff val="40000"/>
                      </a:schemeClr>
                    </a:solidFill>
                  </a:tcPr>
                </a:tc>
                <a:extLst>
                  <a:ext uri="{0D108BD9-81ED-4DB2-BD59-A6C34878D82A}">
                    <a16:rowId xmlns:a16="http://schemas.microsoft.com/office/drawing/2014/main" val="10001"/>
                  </a:ext>
                </a:extLst>
              </a:tr>
              <a:tr h="370046">
                <a:tc>
                  <a:txBody>
                    <a:bodyPr/>
                    <a:lstStyle/>
                    <a:p>
                      <a:pPr marL="35560" marR="35560" algn="ctr">
                        <a:lnSpc>
                          <a:spcPct val="115000"/>
                        </a:lnSpc>
                        <a:spcAft>
                          <a:spcPts val="0"/>
                        </a:spcAft>
                      </a:pPr>
                      <a:r>
                        <a:rPr lang="hu-HU" sz="1400" dirty="0">
                          <a:effectLst/>
                          <a:latin typeface="Times New Roman" panose="02020603050405020304" pitchFamily="18" charset="0"/>
                          <a:cs typeface="Times New Roman" panose="02020603050405020304" pitchFamily="18" charset="0"/>
                        </a:rPr>
                        <a:t>6</a:t>
                      </a:r>
                      <a:endParaRPr lang="hu-HU" sz="1400" dirty="0">
                        <a:effectLst/>
                        <a:latin typeface="Times New Roman" panose="02020603050405020304" pitchFamily="18" charset="0"/>
                        <a:ea typeface="Calibri"/>
                        <a:cs typeface="Times New Roman" panose="02020603050405020304" pitchFamily="18" charset="0"/>
                      </a:endParaRPr>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pPr marL="35560" marR="35560">
                        <a:lnSpc>
                          <a:spcPct val="115000"/>
                        </a:lnSpc>
                        <a:spcAft>
                          <a:spcPts val="0"/>
                        </a:spcAft>
                      </a:pPr>
                      <a:r>
                        <a:rPr lang="hu-HU" sz="1800" dirty="0">
                          <a:effectLst/>
                          <a:latin typeface="Times New Roman" panose="02020603050405020304" pitchFamily="18" charset="0"/>
                          <a:cs typeface="Times New Roman" panose="02020603050405020304" pitchFamily="18" charset="0"/>
                        </a:rPr>
                        <a:t>Kivitelezés </a:t>
                      </a:r>
                      <a:r>
                        <a:rPr lang="hu-HU" sz="1800" dirty="0" err="1">
                          <a:effectLst/>
                          <a:latin typeface="Times New Roman" panose="02020603050405020304" pitchFamily="18" charset="0"/>
                          <a:cs typeface="Times New Roman" panose="02020603050405020304" pitchFamily="18" charset="0"/>
                        </a:rPr>
                        <a:t>kiv</a:t>
                      </a:r>
                      <a:r>
                        <a:rPr lang="hu-HU" sz="1800" dirty="0">
                          <a:effectLst/>
                          <a:latin typeface="Times New Roman" panose="02020603050405020304" pitchFamily="18" charset="0"/>
                          <a:cs typeface="Times New Roman" panose="02020603050405020304" pitchFamily="18" charset="0"/>
                        </a:rPr>
                        <a:t>. dokumentáció nélkül</a:t>
                      </a:r>
                      <a:endParaRPr lang="hu-HU" sz="1800" dirty="0">
                        <a:effectLst/>
                        <a:latin typeface="Times New Roman" panose="02020603050405020304" pitchFamily="18" charset="0"/>
                        <a:ea typeface="Calibri"/>
                        <a:cs typeface="Times New Roman" panose="02020603050405020304" pitchFamily="18" charset="0"/>
                      </a:endParaRPr>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pPr marL="35560" marR="35560" algn="ctr">
                        <a:lnSpc>
                          <a:spcPct val="115000"/>
                        </a:lnSpc>
                        <a:spcAft>
                          <a:spcPts val="0"/>
                        </a:spcAft>
                      </a:pPr>
                      <a:r>
                        <a:rPr lang="hu-HU" sz="1800" dirty="0">
                          <a:effectLst/>
                          <a:latin typeface="Times New Roman" panose="02020603050405020304" pitchFamily="18" charset="0"/>
                          <a:cs typeface="Times New Roman" panose="02020603050405020304" pitchFamily="18" charset="0"/>
                        </a:rPr>
                        <a:t>80 000 Ft + 0,003xSZÉ</a:t>
                      </a:r>
                      <a:br>
                        <a:rPr lang="hu-HU" sz="1800" dirty="0">
                          <a:effectLst/>
                          <a:latin typeface="Times New Roman" panose="02020603050405020304" pitchFamily="18" charset="0"/>
                          <a:cs typeface="Times New Roman" panose="02020603050405020304" pitchFamily="18" charset="0"/>
                        </a:rPr>
                      </a:br>
                      <a:r>
                        <a:rPr lang="hu-HU" sz="1800" dirty="0">
                          <a:effectLst/>
                          <a:latin typeface="Times New Roman" panose="02020603050405020304" pitchFamily="18" charset="0"/>
                          <a:cs typeface="Times New Roman" panose="02020603050405020304" pitchFamily="18" charset="0"/>
                        </a:rPr>
                        <a:t>legfeljebb 300 000 Ft</a:t>
                      </a:r>
                      <a:endParaRPr lang="hu-HU" sz="1800" dirty="0">
                        <a:effectLst/>
                        <a:latin typeface="Times New Roman" panose="02020603050405020304" pitchFamily="18" charset="0"/>
                        <a:ea typeface="Calibri"/>
                        <a:cs typeface="Times New Roman" panose="02020603050405020304" pitchFamily="18" charset="0"/>
                      </a:endParaRPr>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pPr marL="35560" marR="35560" algn="ctr">
                        <a:lnSpc>
                          <a:spcPct val="115000"/>
                        </a:lnSpc>
                        <a:spcAft>
                          <a:spcPts val="0"/>
                        </a:spcAft>
                      </a:pPr>
                      <a:r>
                        <a:rPr lang="hu-HU" sz="1800" dirty="0">
                          <a:effectLst/>
                          <a:latin typeface="Times New Roman" panose="02020603050405020304" pitchFamily="18" charset="0"/>
                          <a:cs typeface="Times New Roman" panose="02020603050405020304" pitchFamily="18" charset="0"/>
                        </a:rPr>
                        <a:t>80 000 Ft+ 0,003xSZÉ</a:t>
                      </a:r>
                    </a:p>
                    <a:p>
                      <a:pPr marL="35560" marR="35560" algn="ctr">
                        <a:lnSpc>
                          <a:spcPct val="115000"/>
                        </a:lnSpc>
                        <a:spcAft>
                          <a:spcPts val="0"/>
                        </a:spcAft>
                      </a:pPr>
                      <a:r>
                        <a:rPr lang="hu-HU" sz="1800" dirty="0">
                          <a:effectLst/>
                          <a:latin typeface="Times New Roman" panose="02020603050405020304" pitchFamily="18" charset="0"/>
                          <a:cs typeface="Times New Roman" panose="02020603050405020304" pitchFamily="18" charset="0"/>
                        </a:rPr>
                        <a:t>legfeljebb 300 000 Ft</a:t>
                      </a:r>
                      <a:endParaRPr lang="hu-HU" sz="1800" dirty="0">
                        <a:effectLst/>
                        <a:latin typeface="Times New Roman" panose="02020603050405020304" pitchFamily="18" charset="0"/>
                        <a:ea typeface="Calibri"/>
                        <a:cs typeface="Times New Roman" panose="02020603050405020304" pitchFamily="18" charset="0"/>
                      </a:endParaRPr>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6">
                        <a:lumMod val="60000"/>
                        <a:lumOff val="40000"/>
                      </a:schemeClr>
                    </a:solidFill>
                  </a:tcPr>
                </a:tc>
                <a:extLst>
                  <a:ext uri="{0D108BD9-81ED-4DB2-BD59-A6C34878D82A}">
                    <a16:rowId xmlns:a16="http://schemas.microsoft.com/office/drawing/2014/main" val="10002"/>
                  </a:ext>
                </a:extLst>
              </a:tr>
              <a:tr h="370046">
                <a:tc>
                  <a:txBody>
                    <a:bodyPr/>
                    <a:lstStyle/>
                    <a:p>
                      <a:pPr marL="35560" marR="35560" algn="ctr">
                        <a:lnSpc>
                          <a:spcPct val="115000"/>
                        </a:lnSpc>
                        <a:spcAft>
                          <a:spcPts val="0"/>
                        </a:spcAft>
                      </a:pPr>
                      <a:r>
                        <a:rPr lang="hu-HU" sz="1400" dirty="0">
                          <a:effectLst/>
                          <a:latin typeface="Times New Roman" panose="02020603050405020304" pitchFamily="18" charset="0"/>
                          <a:cs typeface="Times New Roman" panose="02020603050405020304" pitchFamily="18" charset="0"/>
                        </a:rPr>
                        <a:t>7</a:t>
                      </a:r>
                      <a:endParaRPr lang="hu-HU" sz="1400" dirty="0">
                        <a:effectLst/>
                        <a:latin typeface="Times New Roman" panose="02020603050405020304" pitchFamily="18" charset="0"/>
                        <a:ea typeface="Calibri"/>
                        <a:cs typeface="Times New Roman" panose="02020603050405020304" pitchFamily="18" charset="0"/>
                      </a:endParaRPr>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pPr marL="35560" marR="35560">
                        <a:lnSpc>
                          <a:spcPct val="115000"/>
                        </a:lnSpc>
                        <a:spcAft>
                          <a:spcPts val="0"/>
                        </a:spcAft>
                      </a:pPr>
                      <a:r>
                        <a:rPr lang="hu-HU" sz="1800" dirty="0" err="1">
                          <a:effectLst/>
                          <a:latin typeface="Times New Roman" panose="02020603050405020304" pitchFamily="18" charset="0"/>
                          <a:cs typeface="Times New Roman" panose="02020603050405020304" pitchFamily="18" charset="0"/>
                        </a:rPr>
                        <a:t>Kiv</a:t>
                      </a:r>
                      <a:r>
                        <a:rPr lang="hu-HU" sz="1800" dirty="0">
                          <a:effectLst/>
                          <a:latin typeface="Times New Roman" panose="02020603050405020304" pitchFamily="18" charset="0"/>
                          <a:cs typeface="Times New Roman" panose="02020603050405020304" pitchFamily="18" charset="0"/>
                        </a:rPr>
                        <a:t>. dokumentációtól eltérő kivitelezés</a:t>
                      </a:r>
                      <a:endParaRPr lang="hu-HU" sz="1800" dirty="0">
                        <a:effectLst/>
                        <a:latin typeface="Times New Roman" panose="02020603050405020304" pitchFamily="18" charset="0"/>
                        <a:ea typeface="Calibri"/>
                        <a:cs typeface="Times New Roman" panose="02020603050405020304" pitchFamily="18" charset="0"/>
                      </a:endParaRPr>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pPr marL="35560" marR="35560" algn="ctr">
                        <a:lnSpc>
                          <a:spcPct val="115000"/>
                        </a:lnSpc>
                        <a:spcAft>
                          <a:spcPts val="0"/>
                        </a:spcAft>
                      </a:pPr>
                      <a:r>
                        <a:rPr lang="hu-HU" sz="1800">
                          <a:effectLst/>
                          <a:latin typeface="Times New Roman" panose="02020603050405020304" pitchFamily="18" charset="0"/>
                          <a:cs typeface="Times New Roman" panose="02020603050405020304" pitchFamily="18" charset="0"/>
                        </a:rPr>
                        <a:t>80 000 Ft + 0,003xSZÉ</a:t>
                      </a:r>
                      <a:br>
                        <a:rPr lang="hu-HU" sz="1800">
                          <a:effectLst/>
                          <a:latin typeface="Times New Roman" panose="02020603050405020304" pitchFamily="18" charset="0"/>
                          <a:cs typeface="Times New Roman" panose="02020603050405020304" pitchFamily="18" charset="0"/>
                        </a:rPr>
                      </a:br>
                      <a:r>
                        <a:rPr lang="hu-HU" sz="1800">
                          <a:effectLst/>
                          <a:latin typeface="Times New Roman" panose="02020603050405020304" pitchFamily="18" charset="0"/>
                          <a:cs typeface="Times New Roman" panose="02020603050405020304" pitchFamily="18" charset="0"/>
                        </a:rPr>
                        <a:t>legfeljebb 200 000 Ft</a:t>
                      </a:r>
                      <a:endParaRPr lang="hu-HU" sz="1800">
                        <a:effectLst/>
                        <a:latin typeface="Times New Roman" panose="02020603050405020304" pitchFamily="18" charset="0"/>
                        <a:ea typeface="Calibri"/>
                        <a:cs typeface="Times New Roman" panose="02020603050405020304" pitchFamily="18" charset="0"/>
                      </a:endParaRPr>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pPr marL="35560" marR="35560" algn="ctr">
                        <a:lnSpc>
                          <a:spcPct val="115000"/>
                        </a:lnSpc>
                        <a:spcAft>
                          <a:spcPts val="0"/>
                        </a:spcAft>
                      </a:pPr>
                      <a:r>
                        <a:rPr lang="hu-HU" sz="1800" dirty="0">
                          <a:effectLst/>
                          <a:latin typeface="Times New Roman" panose="02020603050405020304" pitchFamily="18" charset="0"/>
                          <a:cs typeface="Times New Roman" panose="02020603050405020304" pitchFamily="18" charset="0"/>
                        </a:rPr>
                        <a:t>100 000Ft+,005xSZÉ</a:t>
                      </a:r>
                      <a:br>
                        <a:rPr lang="hu-HU" sz="1800" dirty="0">
                          <a:effectLst/>
                          <a:latin typeface="Times New Roman" panose="02020603050405020304" pitchFamily="18" charset="0"/>
                          <a:cs typeface="Times New Roman" panose="02020603050405020304" pitchFamily="18" charset="0"/>
                        </a:rPr>
                      </a:br>
                      <a:r>
                        <a:rPr lang="hu-HU" sz="1800" dirty="0">
                          <a:effectLst/>
                          <a:latin typeface="Times New Roman" panose="02020603050405020304" pitchFamily="18" charset="0"/>
                          <a:cs typeface="Times New Roman" panose="02020603050405020304" pitchFamily="18" charset="0"/>
                        </a:rPr>
                        <a:t>legfeljebb 400 000 Ft</a:t>
                      </a:r>
                      <a:endParaRPr lang="hu-HU" sz="1800" dirty="0">
                        <a:effectLst/>
                        <a:latin typeface="Times New Roman" panose="02020603050405020304" pitchFamily="18" charset="0"/>
                        <a:ea typeface="Calibri"/>
                        <a:cs typeface="Times New Roman" panose="02020603050405020304" pitchFamily="18" charset="0"/>
                      </a:endParaRPr>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6">
                        <a:lumMod val="60000"/>
                        <a:lumOff val="40000"/>
                      </a:schemeClr>
                    </a:solidFill>
                  </a:tcPr>
                </a:tc>
                <a:extLst>
                  <a:ext uri="{0D108BD9-81ED-4DB2-BD59-A6C34878D82A}">
                    <a16:rowId xmlns:a16="http://schemas.microsoft.com/office/drawing/2014/main" val="10003"/>
                  </a:ext>
                </a:extLst>
              </a:tr>
              <a:tr h="370046">
                <a:tc>
                  <a:txBody>
                    <a:bodyPr/>
                    <a:lstStyle/>
                    <a:p>
                      <a:pPr marL="35560" marR="35560" algn="ctr">
                        <a:lnSpc>
                          <a:spcPct val="115000"/>
                        </a:lnSpc>
                        <a:spcAft>
                          <a:spcPts val="0"/>
                        </a:spcAft>
                      </a:pPr>
                      <a:r>
                        <a:rPr lang="hu-HU" sz="1400">
                          <a:effectLst/>
                          <a:latin typeface="Times New Roman" panose="02020603050405020304" pitchFamily="18" charset="0"/>
                          <a:cs typeface="Times New Roman" panose="02020603050405020304" pitchFamily="18" charset="0"/>
                        </a:rPr>
                        <a:t>10</a:t>
                      </a:r>
                      <a:endParaRPr lang="hu-HU" sz="1400">
                        <a:effectLst/>
                        <a:latin typeface="Times New Roman" panose="02020603050405020304" pitchFamily="18" charset="0"/>
                        <a:ea typeface="Calibri"/>
                        <a:cs typeface="Times New Roman" panose="02020603050405020304" pitchFamily="18" charset="0"/>
                      </a:endParaRPr>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pPr marL="35560" marR="35560">
                        <a:lnSpc>
                          <a:spcPct val="115000"/>
                        </a:lnSpc>
                        <a:spcAft>
                          <a:spcPts val="0"/>
                        </a:spcAft>
                      </a:pPr>
                      <a:r>
                        <a:rPr lang="hu-HU" sz="1800" dirty="0" err="1">
                          <a:effectLst/>
                          <a:latin typeface="Times New Roman" panose="02020603050405020304" pitchFamily="18" charset="0"/>
                          <a:cs typeface="Times New Roman" panose="02020603050405020304" pitchFamily="18" charset="0"/>
                        </a:rPr>
                        <a:t>Kiv</a:t>
                      </a:r>
                      <a:r>
                        <a:rPr lang="hu-HU" sz="1800" dirty="0">
                          <a:effectLst/>
                          <a:latin typeface="Times New Roman" panose="02020603050405020304" pitchFamily="18" charset="0"/>
                          <a:cs typeface="Times New Roman" panose="02020603050405020304" pitchFamily="18" charset="0"/>
                        </a:rPr>
                        <a:t>. tevékenység felelős </a:t>
                      </a:r>
                      <a:r>
                        <a:rPr lang="hu-HU" sz="1800" dirty="0" err="1">
                          <a:effectLst/>
                          <a:latin typeface="Times New Roman" panose="02020603050405020304" pitchFamily="18" charset="0"/>
                          <a:cs typeface="Times New Roman" panose="02020603050405020304" pitchFamily="18" charset="0"/>
                        </a:rPr>
                        <a:t>műsz</a:t>
                      </a:r>
                      <a:r>
                        <a:rPr lang="hu-HU" sz="1800" dirty="0">
                          <a:effectLst/>
                          <a:latin typeface="Times New Roman" panose="02020603050405020304" pitchFamily="18" charset="0"/>
                          <a:cs typeface="Times New Roman" panose="02020603050405020304" pitchFamily="18" charset="0"/>
                        </a:rPr>
                        <a:t>. vezető nélkül, kötelezettség esetén</a:t>
                      </a:r>
                      <a:endParaRPr lang="hu-HU" sz="1800" dirty="0">
                        <a:effectLst/>
                        <a:latin typeface="Times New Roman" panose="02020603050405020304" pitchFamily="18" charset="0"/>
                        <a:ea typeface="Calibri"/>
                        <a:cs typeface="Times New Roman" panose="02020603050405020304" pitchFamily="18" charset="0"/>
                      </a:endParaRPr>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pPr marL="35560" marR="35560" algn="ctr">
                        <a:lnSpc>
                          <a:spcPct val="115000"/>
                        </a:lnSpc>
                        <a:spcAft>
                          <a:spcPts val="0"/>
                        </a:spcAft>
                      </a:pPr>
                      <a:r>
                        <a:rPr lang="hu-HU" sz="1800" dirty="0">
                          <a:effectLst/>
                          <a:latin typeface="Times New Roman" panose="02020603050405020304" pitchFamily="18" charset="0"/>
                          <a:cs typeface="Times New Roman" panose="02020603050405020304" pitchFamily="18" charset="0"/>
                        </a:rPr>
                        <a:t>80 000 Ft + 0,003xSZÉ</a:t>
                      </a:r>
                      <a:br>
                        <a:rPr lang="hu-HU" sz="1800" dirty="0">
                          <a:effectLst/>
                          <a:latin typeface="Times New Roman" panose="02020603050405020304" pitchFamily="18" charset="0"/>
                          <a:cs typeface="Times New Roman" panose="02020603050405020304" pitchFamily="18" charset="0"/>
                        </a:rPr>
                      </a:br>
                      <a:r>
                        <a:rPr lang="hu-HU" sz="1800" dirty="0">
                          <a:effectLst/>
                          <a:latin typeface="Times New Roman" panose="02020603050405020304" pitchFamily="18" charset="0"/>
                          <a:cs typeface="Times New Roman" panose="02020603050405020304" pitchFamily="18" charset="0"/>
                        </a:rPr>
                        <a:t>legfeljebb 250 000 Ft</a:t>
                      </a:r>
                      <a:endParaRPr lang="hu-HU" sz="1800" dirty="0">
                        <a:effectLst/>
                        <a:latin typeface="Times New Roman" panose="02020603050405020304" pitchFamily="18" charset="0"/>
                        <a:ea typeface="Calibri"/>
                        <a:cs typeface="Times New Roman" panose="02020603050405020304" pitchFamily="18" charset="0"/>
                      </a:endParaRPr>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pPr>
                        <a:lnSpc>
                          <a:spcPct val="115000"/>
                        </a:lnSpc>
                        <a:spcAft>
                          <a:spcPts val="0"/>
                        </a:spcAft>
                      </a:pPr>
                      <a:r>
                        <a:rPr lang="hu-HU" sz="1800" dirty="0">
                          <a:effectLst/>
                          <a:latin typeface="Times New Roman" panose="02020603050405020304" pitchFamily="18" charset="0"/>
                          <a:cs typeface="Times New Roman" panose="02020603050405020304" pitchFamily="18" charset="0"/>
                        </a:rPr>
                        <a:t> </a:t>
                      </a:r>
                      <a:endParaRPr lang="hu-HU" sz="1800" dirty="0">
                        <a:effectLst/>
                        <a:latin typeface="Times New Roman" panose="02020603050405020304" pitchFamily="18" charset="0"/>
                        <a:ea typeface="Calibri"/>
                        <a:cs typeface="Times New Roman" panose="02020603050405020304" pitchFamily="18" charset="0"/>
                      </a:endParaRPr>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6">
                        <a:lumMod val="60000"/>
                        <a:lumOff val="40000"/>
                      </a:schemeClr>
                    </a:solidFill>
                  </a:tcPr>
                </a:tc>
                <a:extLst>
                  <a:ext uri="{0D108BD9-81ED-4DB2-BD59-A6C34878D82A}">
                    <a16:rowId xmlns:a16="http://schemas.microsoft.com/office/drawing/2014/main" val="10004"/>
                  </a:ext>
                </a:extLst>
              </a:tr>
              <a:tr h="370046">
                <a:tc>
                  <a:txBody>
                    <a:bodyPr/>
                    <a:lstStyle/>
                    <a:p>
                      <a:pPr marL="35560" marR="35560" algn="ctr">
                        <a:lnSpc>
                          <a:spcPct val="115000"/>
                        </a:lnSpc>
                        <a:spcAft>
                          <a:spcPts val="0"/>
                        </a:spcAft>
                      </a:pPr>
                      <a:r>
                        <a:rPr lang="hu-HU" sz="1400">
                          <a:effectLst/>
                          <a:latin typeface="Times New Roman" panose="02020603050405020304" pitchFamily="18" charset="0"/>
                          <a:cs typeface="Times New Roman" panose="02020603050405020304" pitchFamily="18" charset="0"/>
                        </a:rPr>
                        <a:t>12</a:t>
                      </a:r>
                      <a:endParaRPr lang="hu-HU" sz="1400">
                        <a:effectLst/>
                        <a:latin typeface="Times New Roman" panose="02020603050405020304" pitchFamily="18" charset="0"/>
                        <a:ea typeface="Calibri"/>
                        <a:cs typeface="Times New Roman" panose="02020603050405020304" pitchFamily="18" charset="0"/>
                      </a:endParaRPr>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pPr marL="35560" marR="35560">
                        <a:lnSpc>
                          <a:spcPct val="115000"/>
                        </a:lnSpc>
                        <a:spcAft>
                          <a:spcPts val="0"/>
                        </a:spcAft>
                      </a:pPr>
                      <a:r>
                        <a:rPr lang="hu-HU" sz="1800" dirty="0">
                          <a:effectLst/>
                          <a:latin typeface="Times New Roman" panose="02020603050405020304" pitchFamily="18" charset="0"/>
                          <a:cs typeface="Times New Roman" panose="02020603050405020304" pitchFamily="18" charset="0"/>
                        </a:rPr>
                        <a:t>Szakszerűtlen </a:t>
                      </a:r>
                      <a:r>
                        <a:rPr lang="hu-HU" sz="1800" dirty="0" err="1">
                          <a:effectLst/>
                          <a:latin typeface="Times New Roman" panose="02020603050405020304" pitchFamily="18" charset="0"/>
                          <a:cs typeface="Times New Roman" panose="02020603050405020304" pitchFamily="18" charset="0"/>
                        </a:rPr>
                        <a:t>kiv</a:t>
                      </a:r>
                      <a:r>
                        <a:rPr lang="hu-HU" sz="1800" dirty="0">
                          <a:effectLst/>
                          <a:latin typeface="Times New Roman" panose="02020603050405020304" pitchFamily="18" charset="0"/>
                          <a:cs typeface="Times New Roman" panose="02020603050405020304" pitchFamily="18" charset="0"/>
                        </a:rPr>
                        <a:t>., nem megfelelő ép. termék, szerkezet beépítése</a:t>
                      </a:r>
                      <a:endParaRPr lang="hu-HU" sz="1800" dirty="0">
                        <a:effectLst/>
                        <a:latin typeface="Times New Roman" panose="02020603050405020304" pitchFamily="18" charset="0"/>
                        <a:ea typeface="Calibri"/>
                        <a:cs typeface="Times New Roman" panose="02020603050405020304" pitchFamily="18" charset="0"/>
                      </a:endParaRPr>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pPr marL="35560" marR="35560" algn="ctr">
                        <a:lnSpc>
                          <a:spcPct val="115000"/>
                        </a:lnSpc>
                        <a:spcAft>
                          <a:spcPts val="0"/>
                        </a:spcAft>
                      </a:pPr>
                      <a:r>
                        <a:rPr lang="hu-HU" sz="1800">
                          <a:effectLst/>
                          <a:latin typeface="Times New Roman" panose="02020603050405020304" pitchFamily="18" charset="0"/>
                          <a:cs typeface="Times New Roman" panose="02020603050405020304" pitchFamily="18" charset="0"/>
                        </a:rPr>
                        <a:t>80 000 Ft + 0,003xSZÉ</a:t>
                      </a:r>
                      <a:br>
                        <a:rPr lang="hu-HU" sz="1800">
                          <a:effectLst/>
                          <a:latin typeface="Times New Roman" panose="02020603050405020304" pitchFamily="18" charset="0"/>
                          <a:cs typeface="Times New Roman" panose="02020603050405020304" pitchFamily="18" charset="0"/>
                        </a:rPr>
                      </a:br>
                      <a:r>
                        <a:rPr lang="hu-HU" sz="1800">
                          <a:effectLst/>
                          <a:latin typeface="Times New Roman" panose="02020603050405020304" pitchFamily="18" charset="0"/>
                          <a:cs typeface="Times New Roman" panose="02020603050405020304" pitchFamily="18" charset="0"/>
                        </a:rPr>
                        <a:t>legfeljebb 200 000 Ft</a:t>
                      </a:r>
                      <a:endParaRPr lang="hu-HU" sz="1800">
                        <a:effectLst/>
                        <a:latin typeface="Times New Roman" panose="02020603050405020304" pitchFamily="18" charset="0"/>
                        <a:ea typeface="Calibri"/>
                        <a:cs typeface="Times New Roman" panose="02020603050405020304" pitchFamily="18" charset="0"/>
                      </a:endParaRPr>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pPr marL="35560" marR="35560" algn="ctr">
                        <a:lnSpc>
                          <a:spcPct val="115000"/>
                        </a:lnSpc>
                        <a:spcAft>
                          <a:spcPts val="0"/>
                        </a:spcAft>
                      </a:pPr>
                      <a:r>
                        <a:rPr lang="hu-HU" sz="1800" dirty="0">
                          <a:effectLst/>
                          <a:latin typeface="Times New Roman" panose="02020603050405020304" pitchFamily="18" charset="0"/>
                          <a:cs typeface="Times New Roman" panose="02020603050405020304" pitchFamily="18" charset="0"/>
                        </a:rPr>
                        <a:t>150 000Ft+0,005xSZÉ legfeljebb 800 000 Ft</a:t>
                      </a:r>
                      <a:endParaRPr lang="hu-HU" sz="1800" dirty="0">
                        <a:effectLst/>
                        <a:latin typeface="Times New Roman" panose="02020603050405020304" pitchFamily="18" charset="0"/>
                        <a:ea typeface="Calibri"/>
                        <a:cs typeface="Times New Roman" panose="02020603050405020304" pitchFamily="18" charset="0"/>
                      </a:endParaRPr>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6">
                        <a:lumMod val="60000"/>
                        <a:lumOff val="40000"/>
                      </a:schemeClr>
                    </a:solidFill>
                  </a:tcPr>
                </a:tc>
                <a:extLst>
                  <a:ext uri="{0D108BD9-81ED-4DB2-BD59-A6C34878D82A}">
                    <a16:rowId xmlns:a16="http://schemas.microsoft.com/office/drawing/2014/main" val="10005"/>
                  </a:ext>
                </a:extLst>
              </a:tr>
              <a:tr h="370046">
                <a:tc>
                  <a:txBody>
                    <a:bodyPr/>
                    <a:lstStyle/>
                    <a:p>
                      <a:pPr marL="35560" marR="35560" algn="ctr">
                        <a:lnSpc>
                          <a:spcPct val="115000"/>
                        </a:lnSpc>
                        <a:spcAft>
                          <a:spcPts val="0"/>
                        </a:spcAft>
                      </a:pPr>
                      <a:r>
                        <a:rPr lang="hu-HU" sz="1400">
                          <a:effectLst/>
                          <a:latin typeface="Times New Roman" panose="02020603050405020304" pitchFamily="18" charset="0"/>
                          <a:cs typeface="Times New Roman" panose="02020603050405020304" pitchFamily="18" charset="0"/>
                        </a:rPr>
                        <a:t>13</a:t>
                      </a:r>
                      <a:endParaRPr lang="hu-HU" sz="1400">
                        <a:effectLst/>
                        <a:latin typeface="Times New Roman" panose="02020603050405020304" pitchFamily="18" charset="0"/>
                        <a:ea typeface="Calibri"/>
                        <a:cs typeface="Times New Roman" panose="02020603050405020304" pitchFamily="18" charset="0"/>
                      </a:endParaRPr>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pPr marL="35560" marR="35560">
                        <a:lnSpc>
                          <a:spcPct val="115000"/>
                        </a:lnSpc>
                        <a:spcAft>
                          <a:spcPts val="0"/>
                        </a:spcAft>
                      </a:pPr>
                      <a:r>
                        <a:rPr lang="hu-HU" sz="1800" dirty="0">
                          <a:effectLst/>
                          <a:latin typeface="Times New Roman" panose="02020603050405020304" pitchFamily="18" charset="0"/>
                          <a:cs typeface="Times New Roman" panose="02020603050405020304" pitchFamily="18" charset="0"/>
                        </a:rPr>
                        <a:t>Állékonyság, élet, egészség veszélyeztetése</a:t>
                      </a:r>
                      <a:endParaRPr lang="hu-HU" sz="1800" dirty="0">
                        <a:effectLst/>
                        <a:latin typeface="Times New Roman" panose="02020603050405020304" pitchFamily="18" charset="0"/>
                        <a:ea typeface="Calibri"/>
                        <a:cs typeface="Times New Roman" panose="02020603050405020304" pitchFamily="18" charset="0"/>
                      </a:endParaRPr>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pPr marL="35560" marR="35560" algn="ctr">
                        <a:lnSpc>
                          <a:spcPct val="115000"/>
                        </a:lnSpc>
                        <a:spcAft>
                          <a:spcPts val="0"/>
                        </a:spcAft>
                      </a:pPr>
                      <a:r>
                        <a:rPr lang="hu-HU" sz="1800" dirty="0">
                          <a:effectLst/>
                          <a:latin typeface="Times New Roman" panose="02020603050405020304" pitchFamily="18" charset="0"/>
                          <a:cs typeface="Times New Roman" panose="02020603050405020304" pitchFamily="18" charset="0"/>
                        </a:rPr>
                        <a:t>200 000 Ft +0,005xSZÉ</a:t>
                      </a:r>
                      <a:br>
                        <a:rPr lang="hu-HU" sz="1800" dirty="0">
                          <a:effectLst/>
                          <a:latin typeface="Times New Roman" panose="02020603050405020304" pitchFamily="18" charset="0"/>
                          <a:cs typeface="Times New Roman" panose="02020603050405020304" pitchFamily="18" charset="0"/>
                        </a:rPr>
                      </a:br>
                      <a:r>
                        <a:rPr lang="hu-HU" sz="1800" dirty="0">
                          <a:effectLst/>
                          <a:latin typeface="Times New Roman" panose="02020603050405020304" pitchFamily="18" charset="0"/>
                          <a:cs typeface="Times New Roman" panose="02020603050405020304" pitchFamily="18" charset="0"/>
                        </a:rPr>
                        <a:t>legfeljebb 800 000 Ft</a:t>
                      </a:r>
                      <a:endParaRPr lang="hu-HU" sz="1800" dirty="0">
                        <a:effectLst/>
                        <a:latin typeface="Times New Roman" panose="02020603050405020304" pitchFamily="18" charset="0"/>
                        <a:ea typeface="Calibri"/>
                        <a:cs typeface="Times New Roman" panose="02020603050405020304" pitchFamily="18" charset="0"/>
                      </a:endParaRPr>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pPr marL="35560" marR="35560" algn="ctr">
                        <a:lnSpc>
                          <a:spcPct val="115000"/>
                        </a:lnSpc>
                        <a:spcAft>
                          <a:spcPts val="0"/>
                        </a:spcAft>
                      </a:pPr>
                      <a:r>
                        <a:rPr lang="hu-HU" sz="1800" dirty="0">
                          <a:effectLst/>
                          <a:latin typeface="Times New Roman" panose="02020603050405020304" pitchFamily="18" charset="0"/>
                          <a:cs typeface="Times New Roman" panose="02020603050405020304" pitchFamily="18" charset="0"/>
                        </a:rPr>
                        <a:t>500 000Ft+0,015xSZÉ</a:t>
                      </a:r>
                    </a:p>
                    <a:p>
                      <a:pPr marL="35560" marR="35560" algn="ctr">
                        <a:lnSpc>
                          <a:spcPct val="115000"/>
                        </a:lnSpc>
                        <a:spcAft>
                          <a:spcPts val="0"/>
                        </a:spcAft>
                      </a:pPr>
                      <a:r>
                        <a:rPr lang="hu-HU" sz="1800" dirty="0">
                          <a:effectLst/>
                          <a:latin typeface="Times New Roman" panose="02020603050405020304" pitchFamily="18" charset="0"/>
                          <a:cs typeface="Times New Roman" panose="02020603050405020304" pitchFamily="18" charset="0"/>
                        </a:rPr>
                        <a:t>legfeljebb 5 000 000Ft</a:t>
                      </a:r>
                      <a:endParaRPr lang="hu-HU" sz="1800" dirty="0">
                        <a:effectLst/>
                        <a:latin typeface="Times New Roman" panose="02020603050405020304" pitchFamily="18" charset="0"/>
                        <a:ea typeface="Calibri"/>
                        <a:cs typeface="Times New Roman" panose="02020603050405020304" pitchFamily="18" charset="0"/>
                      </a:endParaRPr>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6">
                        <a:lumMod val="60000"/>
                        <a:lumOff val="40000"/>
                      </a:schemeClr>
                    </a:solidFill>
                  </a:tcPr>
                </a:tc>
                <a:extLst>
                  <a:ext uri="{0D108BD9-81ED-4DB2-BD59-A6C34878D82A}">
                    <a16:rowId xmlns:a16="http://schemas.microsoft.com/office/drawing/2014/main" val="10006"/>
                  </a:ext>
                </a:extLst>
              </a:tr>
              <a:tr h="370046">
                <a:tc>
                  <a:txBody>
                    <a:bodyPr/>
                    <a:lstStyle/>
                    <a:p>
                      <a:pPr marL="35560" marR="35560" algn="ctr">
                        <a:lnSpc>
                          <a:spcPct val="115000"/>
                        </a:lnSpc>
                        <a:spcAft>
                          <a:spcPts val="0"/>
                        </a:spcAft>
                      </a:pPr>
                      <a:r>
                        <a:rPr lang="hu-HU" sz="1400">
                          <a:effectLst/>
                          <a:latin typeface="Times New Roman" panose="02020603050405020304" pitchFamily="18" charset="0"/>
                          <a:cs typeface="Times New Roman" panose="02020603050405020304" pitchFamily="18" charset="0"/>
                        </a:rPr>
                        <a:t>17</a:t>
                      </a:r>
                      <a:endParaRPr lang="hu-HU" sz="1400">
                        <a:effectLst/>
                        <a:latin typeface="Times New Roman" panose="02020603050405020304" pitchFamily="18" charset="0"/>
                        <a:ea typeface="Calibri"/>
                        <a:cs typeface="Times New Roman" panose="02020603050405020304" pitchFamily="18" charset="0"/>
                      </a:endParaRPr>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pPr marL="35560" marR="35560">
                        <a:lnSpc>
                          <a:spcPct val="115000"/>
                        </a:lnSpc>
                        <a:spcAft>
                          <a:spcPts val="0"/>
                        </a:spcAft>
                      </a:pPr>
                      <a:r>
                        <a:rPr lang="hu-HU" sz="1800" dirty="0">
                          <a:effectLst/>
                          <a:latin typeface="Times New Roman" panose="02020603050405020304" pitchFamily="18" charset="0"/>
                          <a:cs typeface="Times New Roman" panose="02020603050405020304" pitchFamily="18" charset="0"/>
                        </a:rPr>
                        <a:t>Építési </a:t>
                      </a:r>
                      <a:r>
                        <a:rPr lang="hu-HU" sz="1800" dirty="0" err="1">
                          <a:effectLst/>
                          <a:latin typeface="Times New Roman" panose="02020603050405020304" pitchFamily="18" charset="0"/>
                          <a:cs typeface="Times New Roman" panose="02020603050405020304" pitchFamily="18" charset="0"/>
                        </a:rPr>
                        <a:t>műsz</a:t>
                      </a:r>
                      <a:r>
                        <a:rPr lang="hu-HU" sz="1800" dirty="0">
                          <a:effectLst/>
                          <a:latin typeface="Times New Roman" panose="02020603050405020304" pitchFamily="18" charset="0"/>
                          <a:cs typeface="Times New Roman" panose="02020603050405020304" pitchFamily="18" charset="0"/>
                        </a:rPr>
                        <a:t>. </a:t>
                      </a:r>
                      <a:r>
                        <a:rPr lang="hu-HU" sz="1800" dirty="0" err="1">
                          <a:effectLst/>
                          <a:latin typeface="Times New Roman" panose="02020603050405020304" pitchFamily="18" charset="0"/>
                          <a:cs typeface="Times New Roman" panose="02020603050405020304" pitchFamily="18" charset="0"/>
                        </a:rPr>
                        <a:t>ell</a:t>
                      </a:r>
                      <a:r>
                        <a:rPr lang="hu-HU" sz="1800" dirty="0">
                          <a:effectLst/>
                          <a:latin typeface="Times New Roman" panose="02020603050405020304" pitchFamily="18" charset="0"/>
                          <a:cs typeface="Times New Roman" panose="02020603050405020304" pitchFamily="18" charset="0"/>
                        </a:rPr>
                        <a:t>. nem megfelelő jogosultságú</a:t>
                      </a:r>
                      <a:endParaRPr lang="hu-HU" sz="1800" dirty="0">
                        <a:effectLst/>
                        <a:latin typeface="Times New Roman" panose="02020603050405020304" pitchFamily="18" charset="0"/>
                        <a:ea typeface="Calibri"/>
                        <a:cs typeface="Times New Roman" panose="02020603050405020304" pitchFamily="18" charset="0"/>
                      </a:endParaRPr>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pPr marL="35560" marR="35560" algn="ctr">
                        <a:lnSpc>
                          <a:spcPct val="115000"/>
                        </a:lnSpc>
                        <a:spcAft>
                          <a:spcPts val="0"/>
                        </a:spcAft>
                      </a:pPr>
                      <a:r>
                        <a:rPr lang="hu-HU" sz="1800" dirty="0">
                          <a:effectLst/>
                          <a:latin typeface="Times New Roman" panose="02020603050405020304" pitchFamily="18" charset="0"/>
                          <a:cs typeface="Times New Roman" panose="02020603050405020304" pitchFamily="18" charset="0"/>
                        </a:rPr>
                        <a:t>100 000 Ft</a:t>
                      </a:r>
                      <a:endParaRPr lang="hu-HU" sz="1800" dirty="0">
                        <a:effectLst/>
                        <a:latin typeface="Times New Roman" panose="02020603050405020304" pitchFamily="18" charset="0"/>
                        <a:ea typeface="Calibri"/>
                        <a:cs typeface="Times New Roman" panose="02020603050405020304" pitchFamily="18" charset="0"/>
                      </a:endParaRPr>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pPr>
                        <a:lnSpc>
                          <a:spcPct val="115000"/>
                        </a:lnSpc>
                        <a:spcAft>
                          <a:spcPts val="0"/>
                        </a:spcAft>
                      </a:pPr>
                      <a:r>
                        <a:rPr lang="hu-HU" sz="1800" dirty="0">
                          <a:effectLst/>
                          <a:latin typeface="Times New Roman" panose="02020603050405020304" pitchFamily="18" charset="0"/>
                          <a:cs typeface="Times New Roman" panose="02020603050405020304" pitchFamily="18" charset="0"/>
                        </a:rPr>
                        <a:t> </a:t>
                      </a:r>
                      <a:endParaRPr lang="hu-HU" sz="1800" dirty="0">
                        <a:effectLst/>
                        <a:latin typeface="Times New Roman" panose="02020603050405020304" pitchFamily="18" charset="0"/>
                        <a:ea typeface="Calibri"/>
                        <a:cs typeface="Times New Roman" panose="02020603050405020304" pitchFamily="18" charset="0"/>
                      </a:endParaRPr>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6">
                        <a:lumMod val="60000"/>
                        <a:lumOff val="40000"/>
                      </a:schemeClr>
                    </a:solidFill>
                  </a:tcPr>
                </a:tc>
                <a:extLst>
                  <a:ext uri="{0D108BD9-81ED-4DB2-BD59-A6C34878D82A}">
                    <a16:rowId xmlns:a16="http://schemas.microsoft.com/office/drawing/2014/main" val="10007"/>
                  </a:ext>
                </a:extLst>
              </a:tr>
              <a:tr h="370046">
                <a:tc>
                  <a:txBody>
                    <a:bodyPr/>
                    <a:lstStyle/>
                    <a:p>
                      <a:pPr marL="35560" marR="35560" algn="ctr">
                        <a:lnSpc>
                          <a:spcPct val="115000"/>
                        </a:lnSpc>
                        <a:spcAft>
                          <a:spcPts val="0"/>
                        </a:spcAft>
                      </a:pPr>
                      <a:r>
                        <a:rPr lang="hu-HU" sz="1400">
                          <a:effectLst/>
                          <a:latin typeface="Times New Roman" panose="02020603050405020304" pitchFamily="18" charset="0"/>
                          <a:cs typeface="Times New Roman" panose="02020603050405020304" pitchFamily="18" charset="0"/>
                        </a:rPr>
                        <a:t>19</a:t>
                      </a:r>
                      <a:endParaRPr lang="hu-HU" sz="1400">
                        <a:effectLst/>
                        <a:latin typeface="Times New Roman" panose="02020603050405020304" pitchFamily="18" charset="0"/>
                        <a:ea typeface="Calibri"/>
                        <a:cs typeface="Times New Roman" panose="02020603050405020304" pitchFamily="18" charset="0"/>
                      </a:endParaRPr>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pPr marL="35560" marR="35560">
                        <a:lnSpc>
                          <a:spcPct val="115000"/>
                        </a:lnSpc>
                        <a:spcAft>
                          <a:spcPts val="0"/>
                        </a:spcAft>
                      </a:pPr>
                      <a:r>
                        <a:rPr lang="hu-HU" sz="1800" dirty="0">
                          <a:effectLst/>
                          <a:latin typeface="Times New Roman" panose="02020603050405020304" pitchFamily="18" charset="0"/>
                          <a:cs typeface="Times New Roman" panose="02020603050405020304" pitchFamily="18" charset="0"/>
                        </a:rPr>
                        <a:t>Fel. </a:t>
                      </a:r>
                      <a:r>
                        <a:rPr lang="hu-HU" sz="1800" dirty="0" err="1">
                          <a:effectLst/>
                          <a:latin typeface="Times New Roman" panose="02020603050405020304" pitchFamily="18" charset="0"/>
                          <a:cs typeface="Times New Roman" panose="02020603050405020304" pitchFamily="18" charset="0"/>
                        </a:rPr>
                        <a:t>műsz</a:t>
                      </a:r>
                      <a:r>
                        <a:rPr lang="hu-HU" sz="1800" dirty="0">
                          <a:effectLst/>
                          <a:latin typeface="Times New Roman" panose="02020603050405020304" pitchFamily="18" charset="0"/>
                          <a:cs typeface="Times New Roman" panose="02020603050405020304" pitchFamily="18" charset="0"/>
                        </a:rPr>
                        <a:t>. </a:t>
                      </a:r>
                      <a:r>
                        <a:rPr lang="hu-HU" sz="1800" dirty="0" err="1">
                          <a:effectLst/>
                          <a:latin typeface="Times New Roman" panose="02020603050405020304" pitchFamily="18" charset="0"/>
                          <a:cs typeface="Times New Roman" panose="02020603050405020304" pitchFamily="18" charset="0"/>
                        </a:rPr>
                        <a:t>vez</a:t>
                      </a:r>
                      <a:r>
                        <a:rPr lang="hu-HU" sz="1800" dirty="0">
                          <a:effectLst/>
                          <a:latin typeface="Times New Roman" panose="02020603050405020304" pitchFamily="18" charset="0"/>
                          <a:cs typeface="Times New Roman" panose="02020603050405020304" pitchFamily="18" charset="0"/>
                        </a:rPr>
                        <a:t>. nem megfelelő jogosultságú </a:t>
                      </a:r>
                      <a:endParaRPr lang="hu-HU" sz="1800" dirty="0">
                        <a:effectLst/>
                        <a:latin typeface="Times New Roman" panose="02020603050405020304" pitchFamily="18" charset="0"/>
                        <a:ea typeface="Calibri"/>
                        <a:cs typeface="Times New Roman" panose="02020603050405020304" pitchFamily="18" charset="0"/>
                      </a:endParaRPr>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pPr>
                        <a:lnSpc>
                          <a:spcPct val="115000"/>
                        </a:lnSpc>
                        <a:spcAft>
                          <a:spcPts val="0"/>
                        </a:spcAft>
                      </a:pPr>
                      <a:r>
                        <a:rPr lang="hu-HU" sz="1800" dirty="0">
                          <a:effectLst/>
                          <a:latin typeface="Times New Roman" panose="02020603050405020304" pitchFamily="18" charset="0"/>
                          <a:cs typeface="Times New Roman" panose="02020603050405020304" pitchFamily="18" charset="0"/>
                        </a:rPr>
                        <a:t> </a:t>
                      </a:r>
                      <a:endParaRPr lang="hu-HU" sz="1800" dirty="0">
                        <a:effectLst/>
                        <a:latin typeface="Times New Roman" panose="02020603050405020304" pitchFamily="18" charset="0"/>
                        <a:ea typeface="Calibri"/>
                        <a:cs typeface="Times New Roman" panose="02020603050405020304" pitchFamily="18" charset="0"/>
                      </a:endParaRPr>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pPr marL="35560" marR="35560" algn="ctr">
                        <a:lnSpc>
                          <a:spcPct val="115000"/>
                        </a:lnSpc>
                        <a:spcAft>
                          <a:spcPts val="0"/>
                        </a:spcAft>
                      </a:pPr>
                      <a:r>
                        <a:rPr lang="hu-HU" sz="1800" dirty="0">
                          <a:effectLst/>
                          <a:latin typeface="Times New Roman" panose="02020603050405020304" pitchFamily="18" charset="0"/>
                          <a:cs typeface="Times New Roman" panose="02020603050405020304" pitchFamily="18" charset="0"/>
                        </a:rPr>
                        <a:t>100 000 Ft</a:t>
                      </a:r>
                      <a:endParaRPr lang="hu-HU" sz="1800" dirty="0">
                        <a:effectLst/>
                        <a:latin typeface="Times New Roman" panose="02020603050405020304" pitchFamily="18" charset="0"/>
                        <a:ea typeface="Calibri"/>
                        <a:cs typeface="Times New Roman" panose="02020603050405020304" pitchFamily="18" charset="0"/>
                      </a:endParaRPr>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6">
                        <a:lumMod val="60000"/>
                        <a:lumOff val="40000"/>
                      </a:schemeClr>
                    </a:solidFill>
                  </a:tcPr>
                </a:tc>
                <a:extLst>
                  <a:ext uri="{0D108BD9-81ED-4DB2-BD59-A6C34878D82A}">
                    <a16:rowId xmlns:a16="http://schemas.microsoft.com/office/drawing/2014/main" val="10008"/>
                  </a:ext>
                </a:extLst>
              </a:tr>
              <a:tr h="370046">
                <a:tc>
                  <a:txBody>
                    <a:bodyPr/>
                    <a:lstStyle/>
                    <a:p>
                      <a:pPr marL="35560" marR="35560" algn="ctr">
                        <a:lnSpc>
                          <a:spcPct val="115000"/>
                        </a:lnSpc>
                        <a:spcAft>
                          <a:spcPts val="0"/>
                        </a:spcAft>
                      </a:pPr>
                      <a:r>
                        <a:rPr lang="hu-HU" sz="1400">
                          <a:effectLst/>
                          <a:latin typeface="Times New Roman" panose="02020603050405020304" pitchFamily="18" charset="0"/>
                          <a:cs typeface="Times New Roman" panose="02020603050405020304" pitchFamily="18" charset="0"/>
                        </a:rPr>
                        <a:t>27</a:t>
                      </a:r>
                      <a:endParaRPr lang="hu-HU" sz="1400">
                        <a:effectLst/>
                        <a:latin typeface="Times New Roman" panose="02020603050405020304" pitchFamily="18" charset="0"/>
                        <a:ea typeface="Calibri"/>
                        <a:cs typeface="Times New Roman" panose="02020603050405020304" pitchFamily="18" charset="0"/>
                      </a:endParaRPr>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pPr marL="35560" marR="35560">
                        <a:lnSpc>
                          <a:spcPct val="115000"/>
                        </a:lnSpc>
                        <a:spcAft>
                          <a:spcPts val="0"/>
                        </a:spcAft>
                      </a:pPr>
                      <a:r>
                        <a:rPr lang="hu-HU" sz="1800" dirty="0">
                          <a:effectLst/>
                          <a:latin typeface="Times New Roman" panose="02020603050405020304" pitchFamily="18" charset="0"/>
                          <a:cs typeface="Times New Roman" panose="02020603050405020304" pitchFamily="18" charset="0"/>
                        </a:rPr>
                        <a:t>Építési napló-bejegyzési követelmények megsértése</a:t>
                      </a:r>
                      <a:endParaRPr lang="hu-HU" sz="1800" dirty="0">
                        <a:effectLst/>
                        <a:latin typeface="Times New Roman" panose="02020603050405020304" pitchFamily="18" charset="0"/>
                        <a:ea typeface="Calibri"/>
                        <a:cs typeface="Times New Roman" panose="02020603050405020304" pitchFamily="18" charset="0"/>
                      </a:endParaRPr>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pPr marL="35560" marR="35560" algn="ctr">
                        <a:lnSpc>
                          <a:spcPct val="115000"/>
                        </a:lnSpc>
                        <a:spcAft>
                          <a:spcPts val="0"/>
                        </a:spcAft>
                      </a:pPr>
                      <a:r>
                        <a:rPr lang="hu-HU" sz="1800" dirty="0">
                          <a:effectLst/>
                          <a:latin typeface="Times New Roman" panose="02020603050405020304" pitchFamily="18" charset="0"/>
                          <a:cs typeface="Times New Roman" panose="02020603050405020304" pitchFamily="18" charset="0"/>
                        </a:rPr>
                        <a:t> 80 000 Ft</a:t>
                      </a:r>
                      <a:endParaRPr lang="hu-HU" sz="1800" dirty="0">
                        <a:effectLst/>
                        <a:latin typeface="Times New Roman" panose="02020603050405020304" pitchFamily="18" charset="0"/>
                        <a:ea typeface="Calibri"/>
                        <a:cs typeface="Times New Roman" panose="02020603050405020304" pitchFamily="18" charset="0"/>
                      </a:endParaRPr>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pPr>
                        <a:lnSpc>
                          <a:spcPct val="115000"/>
                        </a:lnSpc>
                        <a:spcAft>
                          <a:spcPts val="0"/>
                        </a:spcAft>
                      </a:pPr>
                      <a:r>
                        <a:rPr lang="hu-HU" sz="1800" dirty="0">
                          <a:effectLst/>
                          <a:latin typeface="Times New Roman" panose="02020603050405020304" pitchFamily="18" charset="0"/>
                          <a:cs typeface="Times New Roman" panose="02020603050405020304" pitchFamily="18" charset="0"/>
                        </a:rPr>
                        <a:t> </a:t>
                      </a:r>
                      <a:endParaRPr lang="hu-HU" sz="1800" dirty="0">
                        <a:effectLst/>
                        <a:latin typeface="Times New Roman" panose="02020603050405020304" pitchFamily="18" charset="0"/>
                        <a:ea typeface="Calibri"/>
                        <a:cs typeface="Times New Roman" panose="02020603050405020304" pitchFamily="18" charset="0"/>
                      </a:endParaRPr>
                    </a:p>
                  </a:txBody>
                  <a:tcPr marL="0" marR="0" marT="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6">
                        <a:lumMod val="60000"/>
                        <a:lumOff val="40000"/>
                      </a:schemeClr>
                    </a:solidFill>
                  </a:tcPr>
                </a:tc>
                <a:extLst>
                  <a:ext uri="{0D108BD9-81ED-4DB2-BD59-A6C34878D82A}">
                    <a16:rowId xmlns:a16="http://schemas.microsoft.com/office/drawing/2014/main" val="10009"/>
                  </a:ext>
                </a:extLst>
              </a:tr>
            </a:tbl>
          </a:graphicData>
        </a:graphic>
      </p:graphicFrame>
      <p:sp>
        <p:nvSpPr>
          <p:cNvPr id="6" name="Rectangle 1"/>
          <p:cNvSpPr>
            <a:spLocks noChangeArrowheads="1"/>
          </p:cNvSpPr>
          <p:nvPr/>
        </p:nvSpPr>
        <p:spPr bwMode="auto">
          <a:xfrm>
            <a:off x="1601788" y="113665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hu-HU" altLang="hu-HU" sz="1800" b="0" i="0" u="none" strike="noStrike" cap="none" normalizeH="0" baseline="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054884471"/>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zöveg helye 2"/>
          <p:cNvSpPr>
            <a:spLocks noGrp="1"/>
          </p:cNvSpPr>
          <p:nvPr>
            <p:ph type="body" sz="half" idx="1"/>
          </p:nvPr>
        </p:nvSpPr>
        <p:spPr>
          <a:xfrm>
            <a:off x="0" y="188640"/>
            <a:ext cx="9144000" cy="6669360"/>
          </a:xfrm>
        </p:spPr>
        <p:txBody>
          <a:bodyPr>
            <a:normAutofit fontScale="92500" lnSpcReduction="20000"/>
          </a:bodyPr>
          <a:lstStyle/>
          <a:p>
            <a:pPr marL="0" indent="0">
              <a:buNone/>
            </a:pPr>
            <a:r>
              <a:rPr lang="hu-HU" sz="2800" dirty="0">
                <a:latin typeface="Times New Roman" panose="02020603050405020304" pitchFamily="18" charset="0"/>
                <a:cs typeface="Times New Roman" panose="02020603050405020304" pitchFamily="18" charset="0"/>
              </a:rPr>
              <a:t>A </a:t>
            </a:r>
            <a:r>
              <a:rPr lang="hu-HU" sz="4000" b="1" dirty="0">
                <a:latin typeface="Times New Roman" panose="02020603050405020304" pitchFamily="18" charset="0"/>
                <a:cs typeface="Times New Roman" panose="02020603050405020304" pitchFamily="18" charset="0"/>
              </a:rPr>
              <a:t>bírság mértéke </a:t>
            </a:r>
            <a:r>
              <a:rPr lang="hu-HU" sz="3000" dirty="0">
                <a:latin typeface="Times New Roman" panose="02020603050405020304" pitchFamily="18" charset="0"/>
                <a:cs typeface="Times New Roman" panose="02020603050405020304" pitchFamily="18" charset="0"/>
              </a:rPr>
              <a:t>a megállapított bírságösszeg</a:t>
            </a:r>
          </a:p>
          <a:p>
            <a:pPr marL="0" indent="0">
              <a:buNone/>
            </a:pPr>
            <a:endParaRPr lang="hu-HU" sz="3000" dirty="0">
              <a:latin typeface="Times New Roman" panose="02020603050405020304" pitchFamily="18" charset="0"/>
              <a:cs typeface="Times New Roman" panose="02020603050405020304" pitchFamily="18" charset="0"/>
            </a:endParaRPr>
          </a:p>
          <a:p>
            <a:r>
              <a:rPr lang="hu-HU" sz="3000" b="1" dirty="0">
                <a:latin typeface="Times New Roman" panose="02020603050405020304" pitchFamily="18" charset="0"/>
                <a:cs typeface="Times New Roman" panose="02020603050405020304" pitchFamily="18" charset="0"/>
              </a:rPr>
              <a:t>150%-a</a:t>
            </a:r>
          </a:p>
          <a:p>
            <a:pPr lvl="1">
              <a:buFont typeface="Courier New" panose="02070309020205020404" pitchFamily="49" charset="0"/>
              <a:buChar char="o"/>
            </a:pPr>
            <a:r>
              <a:rPr lang="hu-HU" sz="3000" dirty="0">
                <a:latin typeface="Times New Roman" panose="02020603050405020304" pitchFamily="18" charset="0"/>
                <a:cs typeface="Times New Roman" panose="02020603050405020304" pitchFamily="18" charset="0"/>
              </a:rPr>
              <a:t>műemléki, helyi védelem alatt álló építmény építési tevékenysége</a:t>
            </a:r>
          </a:p>
          <a:p>
            <a:pPr lvl="1">
              <a:buFont typeface="Courier New" panose="02070309020205020404" pitchFamily="49" charset="0"/>
              <a:buChar char="o"/>
            </a:pPr>
            <a:r>
              <a:rPr lang="hu-HU" sz="3000" dirty="0">
                <a:latin typeface="Times New Roman" panose="02020603050405020304" pitchFamily="18" charset="0"/>
                <a:cs typeface="Times New Roman" panose="02020603050405020304" pitchFamily="18" charset="0"/>
              </a:rPr>
              <a:t>védetté nyilvánított régészeti lelőhelyen, műemléki területen (műemléki környezetben, műemléki jelentőségű területen, történeti tájon), helyi védelem alatt álló, a világörökség részét képező vagy védett természeti területen építmény, építési tevékenység esetében;</a:t>
            </a:r>
          </a:p>
          <a:p>
            <a:pPr lvl="1">
              <a:buFont typeface="Courier New" panose="02070309020205020404" pitchFamily="49" charset="0"/>
              <a:buChar char="o"/>
            </a:pPr>
            <a:r>
              <a:rPr lang="hu-HU" sz="3000" dirty="0">
                <a:latin typeface="Times New Roman" panose="02020603050405020304" pitchFamily="18" charset="0"/>
                <a:cs typeface="Times New Roman" panose="02020603050405020304" pitchFamily="18" charset="0"/>
              </a:rPr>
              <a:t>ha kiszabására azzal szemben kerül sor, akit 3 éven belül legalább 2 alkalommal építésfelügyeleti bírsággal sújtottak.</a:t>
            </a:r>
          </a:p>
          <a:p>
            <a:pPr lvl="0">
              <a:buFont typeface="Arial" panose="020B0604020202020204" pitchFamily="34" charset="0"/>
              <a:buChar char="•"/>
            </a:pPr>
            <a:r>
              <a:rPr lang="hu-HU" sz="3000" b="1" dirty="0">
                <a:latin typeface="Times New Roman" panose="02020603050405020304" pitchFamily="18" charset="0"/>
                <a:cs typeface="Times New Roman" panose="02020603050405020304" pitchFamily="18" charset="0"/>
              </a:rPr>
              <a:t>50%-a </a:t>
            </a:r>
            <a:r>
              <a:rPr lang="hu-HU" sz="3000" dirty="0">
                <a:latin typeface="Times New Roman" panose="02020603050405020304" pitchFamily="18" charset="0"/>
                <a:cs typeface="Times New Roman" panose="02020603050405020304" pitchFamily="18" charset="0"/>
              </a:rPr>
              <a:t>építmény bontása esetében.</a:t>
            </a:r>
          </a:p>
          <a:p>
            <a:pPr marL="0" lvl="0" indent="0">
              <a:buNone/>
            </a:pPr>
            <a:endParaRPr lang="hu-HU" sz="2800" dirty="0">
              <a:latin typeface="Times New Roman" panose="02020603050405020304" pitchFamily="18" charset="0"/>
              <a:cs typeface="Times New Roman" panose="02020603050405020304" pitchFamily="18" charset="0"/>
            </a:endParaRPr>
          </a:p>
          <a:p>
            <a:pPr marL="0" indent="0">
              <a:buNone/>
            </a:pPr>
            <a:r>
              <a:rPr lang="hu-HU" sz="2400" dirty="0">
                <a:latin typeface="Times New Roman" panose="02020603050405020304" pitchFamily="18" charset="0"/>
                <a:cs typeface="Times New Roman" panose="02020603050405020304" pitchFamily="18" charset="0"/>
              </a:rPr>
              <a:t>.</a:t>
            </a:r>
          </a:p>
          <a:p>
            <a:pPr marL="0" lvl="0" indent="0">
              <a:buNone/>
            </a:pPr>
            <a:endParaRPr lang="hu-HU" sz="2400" dirty="0">
              <a:latin typeface="Times New Roman" panose="02020603050405020304" pitchFamily="18" charset="0"/>
              <a:cs typeface="Times New Roman" panose="02020603050405020304" pitchFamily="18" charset="0"/>
            </a:endParaRPr>
          </a:p>
          <a:p>
            <a:pPr marL="0" lvl="0" indent="0">
              <a:buNone/>
            </a:pPr>
            <a:endParaRPr lang="hu-HU" sz="2400" dirty="0">
              <a:latin typeface="Times New Roman" panose="02020603050405020304" pitchFamily="18" charset="0"/>
              <a:cs typeface="Times New Roman" panose="02020603050405020304" pitchFamily="18" charset="0"/>
            </a:endParaRPr>
          </a:p>
          <a:p>
            <a:endParaRPr lang="hu-HU" dirty="0"/>
          </a:p>
        </p:txBody>
      </p:sp>
    </p:spTree>
    <p:extLst>
      <p:ext uri="{BB962C8B-B14F-4D97-AF65-F5344CB8AC3E}">
        <p14:creationId xmlns:p14="http://schemas.microsoft.com/office/powerpoint/2010/main" val="3458373880"/>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zöveg helye 2"/>
          <p:cNvSpPr>
            <a:spLocks noGrp="1"/>
          </p:cNvSpPr>
          <p:nvPr>
            <p:ph type="body" sz="half" idx="1"/>
          </p:nvPr>
        </p:nvSpPr>
        <p:spPr>
          <a:xfrm>
            <a:off x="0" y="0"/>
            <a:ext cx="9144000" cy="6858000"/>
          </a:xfrm>
        </p:spPr>
        <p:txBody>
          <a:bodyPr>
            <a:noAutofit/>
          </a:bodyPr>
          <a:lstStyle/>
          <a:p>
            <a:pPr marL="0" indent="0">
              <a:buNone/>
            </a:pPr>
            <a:r>
              <a:rPr lang="hu-HU" dirty="0">
                <a:latin typeface="Times New Roman" panose="02020603050405020304" pitchFamily="18" charset="0"/>
                <a:cs typeface="Times New Roman" panose="02020603050405020304" pitchFamily="18" charset="0"/>
              </a:rPr>
              <a:t>Egy ellenőrzésen, ugyanazon személlyel szemben, </a:t>
            </a:r>
            <a:r>
              <a:rPr lang="hu-HU" b="1" dirty="0">
                <a:latin typeface="Times New Roman" panose="02020603050405020304" pitchFamily="18" charset="0"/>
                <a:cs typeface="Times New Roman" panose="02020603050405020304" pitchFamily="18" charset="0"/>
              </a:rPr>
              <a:t>egy cselekménny</a:t>
            </a:r>
            <a:r>
              <a:rPr lang="hu-HU" dirty="0">
                <a:latin typeface="Times New Roman" panose="02020603050405020304" pitchFamily="18" charset="0"/>
                <a:cs typeface="Times New Roman" panose="02020603050405020304" pitchFamily="18" charset="0"/>
              </a:rPr>
              <a:t>el összefüggésben, </a:t>
            </a:r>
            <a:r>
              <a:rPr lang="hu-HU" b="1" dirty="0">
                <a:latin typeface="Times New Roman" panose="02020603050405020304" pitchFamily="18" charset="0"/>
                <a:cs typeface="Times New Roman" panose="02020603050405020304" pitchFamily="18" charset="0"/>
              </a:rPr>
              <a:t>több jogsértés </a:t>
            </a:r>
            <a:r>
              <a:rPr lang="hu-HU" dirty="0">
                <a:latin typeface="Times New Roman" panose="02020603050405020304" pitchFamily="18" charset="0"/>
                <a:cs typeface="Times New Roman" panose="02020603050405020304" pitchFamily="18" charset="0"/>
              </a:rPr>
              <a:t>miatt</a:t>
            </a:r>
          </a:p>
          <a:p>
            <a:pPr lvl="0"/>
            <a:r>
              <a:rPr lang="hu-HU" dirty="0">
                <a:latin typeface="Times New Roman" panose="02020603050405020304" pitchFamily="18" charset="0"/>
                <a:cs typeface="Times New Roman" panose="02020603050405020304" pitchFamily="18" charset="0"/>
              </a:rPr>
              <a:t>a legmagasabb bírságot eredményező jogsértő cselekményhez kapcsolódó építésfelügyeleti bírság </a:t>
            </a:r>
            <a:r>
              <a:rPr lang="hu-HU" b="1" dirty="0">
                <a:latin typeface="Times New Roman" panose="02020603050405020304" pitchFamily="18" charset="0"/>
                <a:cs typeface="Times New Roman" panose="02020603050405020304" pitchFamily="18" charset="0"/>
              </a:rPr>
              <a:t>50%-kal megemelt összege</a:t>
            </a:r>
            <a:r>
              <a:rPr lang="hu-HU" dirty="0">
                <a:latin typeface="Times New Roman" panose="02020603050405020304" pitchFamily="18" charset="0"/>
                <a:cs typeface="Times New Roman" panose="02020603050405020304" pitchFamily="18" charset="0"/>
              </a:rPr>
              <a:t>, vagy</a:t>
            </a:r>
          </a:p>
          <a:p>
            <a:pPr lvl="0"/>
            <a:r>
              <a:rPr lang="hu-HU" dirty="0">
                <a:latin typeface="Times New Roman" panose="02020603050405020304" pitchFamily="18" charset="0"/>
                <a:cs typeface="Times New Roman" panose="02020603050405020304" pitchFamily="18" charset="0"/>
              </a:rPr>
              <a:t>a megállapított jogsértések </a:t>
            </a:r>
            <a:r>
              <a:rPr lang="hu-HU" b="1" dirty="0">
                <a:latin typeface="Times New Roman" panose="02020603050405020304" pitchFamily="18" charset="0"/>
                <a:cs typeface="Times New Roman" panose="02020603050405020304" pitchFamily="18" charset="0"/>
              </a:rPr>
              <a:t>összeadott bírságösszege,</a:t>
            </a:r>
          </a:p>
          <a:p>
            <a:pPr marL="0" indent="0">
              <a:buNone/>
            </a:pPr>
            <a:r>
              <a:rPr lang="hu-HU" b="1" dirty="0">
                <a:latin typeface="Times New Roman" panose="02020603050405020304" pitchFamily="18" charset="0"/>
                <a:cs typeface="Times New Roman" panose="02020603050405020304" pitchFamily="18" charset="0"/>
              </a:rPr>
              <a:t>azt szabja ki, amelynek a mértéke alacsonyabb</a:t>
            </a:r>
            <a:r>
              <a:rPr lang="hu-HU" dirty="0">
                <a:latin typeface="Times New Roman" panose="02020603050405020304" pitchFamily="18" charset="0"/>
                <a:cs typeface="Times New Roman" panose="02020603050405020304" pitchFamily="18" charset="0"/>
              </a:rPr>
              <a:t>.</a:t>
            </a:r>
          </a:p>
          <a:p>
            <a:pPr marL="0" indent="0">
              <a:buNone/>
            </a:pPr>
            <a:endParaRPr lang="hu-HU" dirty="0">
              <a:latin typeface="Times New Roman" panose="02020603050405020304" pitchFamily="18" charset="0"/>
              <a:cs typeface="Times New Roman" panose="02020603050405020304" pitchFamily="18" charset="0"/>
            </a:endParaRPr>
          </a:p>
          <a:p>
            <a:pPr marL="0" indent="0">
              <a:buNone/>
            </a:pPr>
            <a:r>
              <a:rPr lang="hu-HU" dirty="0">
                <a:latin typeface="Times New Roman" panose="02020603050405020304" pitchFamily="18" charset="0"/>
                <a:cs typeface="Times New Roman" panose="02020603050405020304" pitchFamily="18" charset="0"/>
              </a:rPr>
              <a:t>Ha az elkövető </a:t>
            </a:r>
            <a:r>
              <a:rPr lang="hu-HU" b="1" dirty="0">
                <a:latin typeface="Times New Roman" panose="02020603050405020304" pitchFamily="18" charset="0"/>
                <a:cs typeface="Times New Roman" panose="02020603050405020304" pitchFamily="18" charset="0"/>
              </a:rPr>
              <a:t>többfajta építési tevékenység </a:t>
            </a:r>
            <a:r>
              <a:rPr lang="hu-HU" dirty="0">
                <a:latin typeface="Times New Roman" panose="02020603050405020304" pitchFamily="18" charset="0"/>
                <a:cs typeface="Times New Roman" panose="02020603050405020304" pitchFamily="18" charset="0"/>
              </a:rPr>
              <a:t>folytatásában </a:t>
            </a:r>
            <a:r>
              <a:rPr lang="hu-HU" b="1" dirty="0">
                <a:latin typeface="Times New Roman" panose="02020603050405020304" pitchFamily="18" charset="0"/>
                <a:cs typeface="Times New Roman" panose="02020603050405020304" pitchFamily="18" charset="0"/>
              </a:rPr>
              <a:t>több jogsértő </a:t>
            </a:r>
            <a:r>
              <a:rPr lang="hu-HU" dirty="0">
                <a:latin typeface="Times New Roman" panose="02020603050405020304" pitchFamily="18" charset="0"/>
                <a:cs typeface="Times New Roman" panose="02020603050405020304" pitchFamily="18" charset="0"/>
              </a:rPr>
              <a:t>cselekményt is megvalósít, a bírságot vele szemben tevékenységenként kell kiszabni.</a:t>
            </a:r>
          </a:p>
        </p:txBody>
      </p:sp>
    </p:spTree>
    <p:extLst>
      <p:ext uri="{BB962C8B-B14F-4D97-AF65-F5344CB8AC3E}">
        <p14:creationId xmlns:p14="http://schemas.microsoft.com/office/powerpoint/2010/main" val="3971877661"/>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16933" y="15363"/>
            <a:ext cx="9110134" cy="533317"/>
          </a:xfrm>
          <a:solidFill>
            <a:schemeClr val="bg2">
              <a:lumMod val="75000"/>
            </a:schemeClr>
          </a:solidFill>
        </p:spPr>
        <p:txBody>
          <a:bodyPr>
            <a:noAutofit/>
          </a:bodyPr>
          <a:lstStyle/>
          <a:p>
            <a:pPr algn="l"/>
            <a:r>
              <a:rPr lang="hu-HU" sz="4000" b="1" dirty="0">
                <a:solidFill>
                  <a:schemeClr val="tx1"/>
                </a:solidFill>
                <a:latin typeface="Times New Roman" panose="02020603050405020304" pitchFamily="18" charset="0"/>
                <a:cs typeface="Times New Roman" panose="02020603050405020304" pitchFamily="18" charset="0"/>
              </a:rPr>
              <a:t>Példák a bírság számítására</a:t>
            </a:r>
          </a:p>
        </p:txBody>
      </p:sp>
      <p:sp>
        <p:nvSpPr>
          <p:cNvPr id="3" name="Szöveg helye 2"/>
          <p:cNvSpPr>
            <a:spLocks noGrp="1"/>
          </p:cNvSpPr>
          <p:nvPr>
            <p:ph type="body" sz="half" idx="1"/>
          </p:nvPr>
        </p:nvSpPr>
        <p:spPr>
          <a:xfrm>
            <a:off x="16933" y="548680"/>
            <a:ext cx="9127067" cy="6309320"/>
          </a:xfrm>
        </p:spPr>
        <p:txBody>
          <a:bodyPr/>
          <a:lstStyle/>
          <a:p>
            <a:pPr marL="0" indent="0">
              <a:buNone/>
            </a:pPr>
            <a:r>
              <a:rPr lang="hu-HU" sz="2400" dirty="0">
                <a:latin typeface="Times New Roman" panose="02020603050405020304" pitchFamily="18" charset="0"/>
                <a:cs typeface="Times New Roman" panose="02020603050405020304" pitchFamily="18" charset="0"/>
              </a:rPr>
              <a:t>Felelős műszaki vezető által elkövetett szabálytalanságok esetén:</a:t>
            </a:r>
          </a:p>
          <a:p>
            <a:pPr marL="0" indent="0">
              <a:buNone/>
            </a:pPr>
            <a:r>
              <a:rPr lang="hu-HU" sz="2400" dirty="0">
                <a:latin typeface="Times New Roman" panose="02020603050405020304" pitchFamily="18" charset="0"/>
                <a:cs typeface="Times New Roman" panose="02020603050405020304" pitchFamily="18" charset="0"/>
              </a:rPr>
              <a:t>6. Kivitelezés dokumentáció nélkül	300eFt</a:t>
            </a:r>
          </a:p>
          <a:p>
            <a:pPr marL="0" indent="0">
              <a:buNone/>
            </a:pPr>
            <a:r>
              <a:rPr lang="hu-HU" sz="2400" dirty="0">
                <a:latin typeface="Times New Roman" panose="02020603050405020304" pitchFamily="18" charset="0"/>
                <a:cs typeface="Times New Roman" panose="02020603050405020304" pitchFamily="18" charset="0"/>
              </a:rPr>
              <a:t>12. Szakszerűtlen kivitelezés		800eFt</a:t>
            </a:r>
          </a:p>
          <a:p>
            <a:pPr marL="0" indent="0">
              <a:buNone/>
            </a:pPr>
            <a:r>
              <a:rPr lang="hu-HU" sz="2400" dirty="0">
                <a:latin typeface="Times New Roman" panose="02020603050405020304" pitchFamily="18" charset="0"/>
                <a:cs typeface="Times New Roman" panose="02020603050405020304" pitchFamily="18" charset="0"/>
              </a:rPr>
              <a:t>19. Nem megfelelő jogosultság	100eFt</a:t>
            </a:r>
          </a:p>
          <a:p>
            <a:pPr marL="0" indent="0">
              <a:buNone/>
            </a:pPr>
            <a:r>
              <a:rPr lang="hu-HU" sz="800" dirty="0">
                <a:latin typeface="Times New Roman" panose="02020603050405020304" pitchFamily="18" charset="0"/>
                <a:cs typeface="Times New Roman" panose="02020603050405020304" pitchFamily="18" charset="0"/>
              </a:rPr>
              <a:t>__________________________________________________________________________________________________________________________</a:t>
            </a:r>
          </a:p>
          <a:p>
            <a:pPr marL="0" indent="0">
              <a:buNone/>
            </a:pPr>
            <a:r>
              <a:rPr lang="hu-HU" sz="2400" dirty="0">
                <a:latin typeface="Times New Roman" panose="02020603050405020304" pitchFamily="18" charset="0"/>
                <a:cs typeface="Times New Roman" panose="02020603050405020304" pitchFamily="18" charset="0"/>
              </a:rPr>
              <a:t>					</a:t>
            </a:r>
            <a:r>
              <a:rPr lang="hu-HU" sz="2400" b="1" dirty="0">
                <a:latin typeface="Times New Roman" panose="02020603050405020304" pitchFamily="18" charset="0"/>
                <a:cs typeface="Times New Roman" panose="02020603050405020304" pitchFamily="18" charset="0"/>
              </a:rPr>
              <a:t>1200eFt</a:t>
            </a:r>
            <a:r>
              <a:rPr lang="hu-HU" sz="2400" dirty="0">
                <a:latin typeface="Times New Roman" panose="02020603050405020304" pitchFamily="18" charset="0"/>
                <a:cs typeface="Times New Roman" panose="02020603050405020304" pitchFamily="18" charset="0"/>
              </a:rPr>
              <a:t> (műemlék esetén 1800eFt)</a:t>
            </a:r>
          </a:p>
          <a:p>
            <a:pPr marL="0" indent="0">
              <a:buNone/>
            </a:pPr>
            <a:r>
              <a:rPr lang="hu-HU" sz="2400" dirty="0">
                <a:latin typeface="Times New Roman" panose="02020603050405020304" pitchFamily="18" charset="0"/>
                <a:cs typeface="Times New Roman" panose="02020603050405020304" pitchFamily="18" charset="0"/>
              </a:rPr>
              <a:t>vagy 800eFtx150%=</a:t>
            </a:r>
            <a:r>
              <a:rPr lang="hu-HU" sz="2400" b="1" dirty="0">
                <a:solidFill>
                  <a:srgbClr val="FF0000"/>
                </a:solidFill>
                <a:latin typeface="Times New Roman" panose="02020603050405020304" pitchFamily="18" charset="0"/>
                <a:cs typeface="Times New Roman" panose="02020603050405020304" pitchFamily="18" charset="0"/>
              </a:rPr>
              <a:t>1200eFt</a:t>
            </a:r>
          </a:p>
          <a:p>
            <a:pPr marL="0" indent="0">
              <a:buNone/>
            </a:pPr>
            <a:r>
              <a:rPr lang="hu-HU" sz="2400" dirty="0">
                <a:latin typeface="Times New Roman" panose="02020603050405020304" pitchFamily="18" charset="0"/>
                <a:cs typeface="Times New Roman" panose="02020603050405020304" pitchFamily="18" charset="0"/>
              </a:rPr>
              <a:t>Építési műszaki ellenőr által elkövetett szabálytalanságok esetén:</a:t>
            </a:r>
          </a:p>
          <a:p>
            <a:pPr marL="0" indent="0">
              <a:buNone/>
            </a:pPr>
            <a:r>
              <a:rPr lang="hu-HU" sz="2400" dirty="0">
                <a:latin typeface="Times New Roman" panose="02020603050405020304" pitchFamily="18" charset="0"/>
                <a:cs typeface="Times New Roman" panose="02020603050405020304" pitchFamily="18" charset="0"/>
              </a:rPr>
              <a:t>6. Kivitelezés dokumentáció nélkül		300eFt</a:t>
            </a:r>
          </a:p>
          <a:p>
            <a:pPr marL="0" indent="0">
              <a:buNone/>
            </a:pPr>
            <a:r>
              <a:rPr lang="hu-HU" sz="2400" dirty="0">
                <a:latin typeface="Times New Roman" panose="02020603050405020304" pitchFamily="18" charset="0"/>
                <a:cs typeface="Times New Roman" panose="02020603050405020304" pitchFamily="18" charset="0"/>
              </a:rPr>
              <a:t>17. Nem megfelelő jogosultság		100eFt</a:t>
            </a:r>
          </a:p>
          <a:p>
            <a:pPr marL="0" indent="0">
              <a:buNone/>
            </a:pPr>
            <a:r>
              <a:rPr lang="hu-HU" sz="2400" dirty="0">
                <a:latin typeface="Times New Roman" panose="02020603050405020304" pitchFamily="18" charset="0"/>
                <a:cs typeface="Times New Roman" panose="02020603050405020304" pitchFamily="18" charset="0"/>
              </a:rPr>
              <a:t>27. Építési napló nem megfelelő vezetése	  80eFt</a:t>
            </a:r>
          </a:p>
          <a:p>
            <a:pPr marL="0" indent="0">
              <a:buNone/>
            </a:pPr>
            <a:r>
              <a:rPr lang="hu-HU" sz="800" dirty="0">
                <a:latin typeface="Times New Roman" panose="02020603050405020304" pitchFamily="18" charset="0"/>
                <a:cs typeface="Times New Roman" panose="02020603050405020304" pitchFamily="18" charset="0"/>
              </a:rPr>
              <a:t>________________________________________________________________________________________________________________________________________________</a:t>
            </a:r>
          </a:p>
          <a:p>
            <a:pPr marL="0" indent="0">
              <a:buNone/>
            </a:pPr>
            <a:r>
              <a:rPr lang="hu-HU" sz="2400" dirty="0">
                <a:latin typeface="Times New Roman" panose="02020603050405020304" pitchFamily="18" charset="0"/>
                <a:cs typeface="Times New Roman" panose="02020603050405020304" pitchFamily="18" charset="0"/>
              </a:rPr>
              <a:t>						</a:t>
            </a:r>
            <a:r>
              <a:rPr lang="hu-HU" sz="2400" b="1" dirty="0">
                <a:latin typeface="Times New Roman" panose="02020603050405020304" pitchFamily="18" charset="0"/>
                <a:cs typeface="Times New Roman" panose="02020603050405020304" pitchFamily="18" charset="0"/>
              </a:rPr>
              <a:t>480eFt</a:t>
            </a:r>
            <a:r>
              <a:rPr lang="hu-HU" sz="2400" dirty="0">
                <a:latin typeface="Times New Roman" panose="02020603050405020304" pitchFamily="18" charset="0"/>
                <a:cs typeface="Times New Roman" panose="02020603050405020304" pitchFamily="18" charset="0"/>
              </a:rPr>
              <a:t> (műemléknél 720e)</a:t>
            </a:r>
          </a:p>
          <a:p>
            <a:pPr marL="0" indent="0">
              <a:buNone/>
            </a:pPr>
            <a:r>
              <a:rPr lang="hu-HU" sz="2400" dirty="0">
                <a:latin typeface="Times New Roman" panose="02020603050405020304" pitchFamily="18" charset="0"/>
                <a:cs typeface="Times New Roman" panose="02020603050405020304" pitchFamily="18" charset="0"/>
              </a:rPr>
              <a:t>vagy 300eFtx150%=</a:t>
            </a:r>
            <a:r>
              <a:rPr lang="hu-HU" sz="2400" b="1" dirty="0">
                <a:solidFill>
                  <a:srgbClr val="FF0000"/>
                </a:solidFill>
                <a:latin typeface="Times New Roman" panose="02020603050405020304" pitchFamily="18" charset="0"/>
                <a:cs typeface="Times New Roman" panose="02020603050405020304" pitchFamily="18" charset="0"/>
              </a:rPr>
              <a:t>450eFt</a:t>
            </a:r>
          </a:p>
        </p:txBody>
      </p:sp>
    </p:spTree>
    <p:extLst>
      <p:ext uri="{BB962C8B-B14F-4D97-AF65-F5344CB8AC3E}">
        <p14:creationId xmlns:p14="http://schemas.microsoft.com/office/powerpoint/2010/main" val="37849813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0" y="0"/>
            <a:ext cx="9144000" cy="764704"/>
          </a:xfrm>
          <a:solidFill>
            <a:schemeClr val="bg2">
              <a:lumMod val="75000"/>
            </a:schemeClr>
          </a:solidFill>
        </p:spPr>
        <p:txBody>
          <a:bodyPr>
            <a:noAutofit/>
          </a:bodyPr>
          <a:lstStyle/>
          <a:p>
            <a:pPr algn="l"/>
            <a:r>
              <a:rPr lang="hu-HU" sz="4000" b="1" dirty="0">
                <a:latin typeface="Times New Roman" panose="02020603050405020304" pitchFamily="18" charset="0"/>
                <a:cs typeface="Times New Roman" panose="02020603050405020304" pitchFamily="18" charset="0"/>
              </a:rPr>
              <a:t>Jogviszonyok</a:t>
            </a:r>
            <a:endParaRPr lang="hu-HU" sz="4000" dirty="0"/>
          </a:p>
        </p:txBody>
      </p:sp>
      <p:sp>
        <p:nvSpPr>
          <p:cNvPr id="3" name="Tartalom helye 2"/>
          <p:cNvSpPr>
            <a:spLocks noGrp="1"/>
          </p:cNvSpPr>
          <p:nvPr>
            <p:ph idx="1"/>
          </p:nvPr>
        </p:nvSpPr>
        <p:spPr>
          <a:xfrm>
            <a:off x="683568" y="908720"/>
            <a:ext cx="7848872" cy="5339680"/>
          </a:xfrm>
        </p:spPr>
        <p:txBody>
          <a:bodyPr/>
          <a:lstStyle/>
          <a:p>
            <a:pPr marL="0" indent="0" algn="just">
              <a:buNone/>
            </a:pPr>
            <a:r>
              <a:rPr lang="hu-HU" b="1" dirty="0">
                <a:latin typeface="Times New Roman" panose="02020603050405020304" pitchFamily="18" charset="0"/>
                <a:cs typeface="Times New Roman" panose="02020603050405020304" pitchFamily="18" charset="0"/>
              </a:rPr>
              <a:t>		</a:t>
            </a:r>
            <a:r>
              <a:rPr lang="hu-HU" b="1" dirty="0">
                <a:solidFill>
                  <a:srgbClr val="FF0000"/>
                </a:solidFill>
                <a:latin typeface="Times New Roman" panose="02020603050405020304" pitchFamily="18" charset="0"/>
                <a:cs typeface="Times New Roman" panose="02020603050405020304" pitchFamily="18" charset="0"/>
              </a:rPr>
              <a:t>      </a:t>
            </a:r>
            <a:r>
              <a:rPr lang="hu-HU" sz="4800" b="1" dirty="0">
                <a:solidFill>
                  <a:srgbClr val="FF0000"/>
                </a:solidFill>
                <a:latin typeface="Times New Roman" panose="02020603050405020304" pitchFamily="18" charset="0"/>
                <a:cs typeface="Times New Roman" panose="02020603050405020304" pitchFamily="18" charset="0"/>
              </a:rPr>
              <a:t>Építtető</a:t>
            </a:r>
          </a:p>
          <a:p>
            <a:pPr marL="0" indent="0" algn="r">
              <a:buNone/>
            </a:pPr>
            <a:endParaRPr lang="hu-HU" b="1" dirty="0">
              <a:latin typeface="Times New Roman" panose="02020603050405020304" pitchFamily="18" charset="0"/>
              <a:cs typeface="Times New Roman" panose="02020603050405020304" pitchFamily="18" charset="0"/>
            </a:endParaRPr>
          </a:p>
          <a:p>
            <a:pPr marL="0" indent="0" algn="r">
              <a:buNone/>
            </a:pPr>
            <a:r>
              <a:rPr lang="hu-HU" sz="4000" b="1" dirty="0" err="1">
                <a:latin typeface="Times New Roman" panose="02020603050405020304" pitchFamily="18" charset="0"/>
                <a:cs typeface="Times New Roman" panose="02020603050405020304" pitchFamily="18" charset="0"/>
              </a:rPr>
              <a:t>Beruházáslebonyolító</a:t>
            </a:r>
            <a:endParaRPr lang="hu-HU" sz="4000" b="1" dirty="0">
              <a:latin typeface="Times New Roman" panose="02020603050405020304" pitchFamily="18" charset="0"/>
              <a:cs typeface="Times New Roman" panose="02020603050405020304" pitchFamily="18" charset="0"/>
            </a:endParaRPr>
          </a:p>
          <a:p>
            <a:pPr marL="0" indent="0" algn="r">
              <a:buNone/>
            </a:pPr>
            <a:r>
              <a:rPr lang="hu-HU" sz="3600" b="1" dirty="0">
                <a:latin typeface="Times New Roman" panose="02020603050405020304" pitchFamily="18" charset="0"/>
                <a:cs typeface="Times New Roman" panose="02020603050405020304" pitchFamily="18" charset="0"/>
              </a:rPr>
              <a:t>(általános képviselő</a:t>
            </a:r>
            <a:r>
              <a:rPr lang="hu-HU" b="1" dirty="0">
                <a:latin typeface="Times New Roman" panose="02020603050405020304" pitchFamily="18" charset="0"/>
                <a:cs typeface="Times New Roman" panose="02020603050405020304" pitchFamily="18" charset="0"/>
              </a:rPr>
              <a:t>)</a:t>
            </a:r>
          </a:p>
          <a:p>
            <a:pPr marL="0" indent="0">
              <a:buNone/>
            </a:pPr>
            <a:endParaRPr lang="hu-HU" sz="3600" b="1" dirty="0">
              <a:latin typeface="Times New Roman" panose="02020603050405020304" pitchFamily="18" charset="0"/>
              <a:cs typeface="Times New Roman" panose="02020603050405020304" pitchFamily="18" charset="0"/>
            </a:endParaRPr>
          </a:p>
          <a:p>
            <a:pPr marL="0" indent="0">
              <a:buNone/>
            </a:pPr>
            <a:r>
              <a:rPr lang="hu-HU" sz="4000" b="1" dirty="0">
                <a:solidFill>
                  <a:srgbClr val="FF9900"/>
                </a:solidFill>
                <a:latin typeface="Times New Roman" panose="02020603050405020304" pitchFamily="18" charset="0"/>
                <a:cs typeface="Times New Roman" panose="02020603050405020304" pitchFamily="18" charset="0"/>
              </a:rPr>
              <a:t>Építési műszaki ellenőr </a:t>
            </a:r>
          </a:p>
          <a:p>
            <a:pPr marL="0" indent="0">
              <a:buNone/>
            </a:pPr>
            <a:r>
              <a:rPr lang="hu-HU" sz="3600" b="1" dirty="0">
                <a:latin typeface="Times New Roman" panose="02020603050405020304" pitchFamily="18" charset="0"/>
                <a:cs typeface="Times New Roman" panose="02020603050405020304" pitchFamily="18" charset="0"/>
              </a:rPr>
              <a:t>(helyszíni képviselő</a:t>
            </a:r>
            <a:r>
              <a:rPr lang="hu-HU" b="1" dirty="0">
                <a:latin typeface="Times New Roman" panose="02020603050405020304" pitchFamily="18" charset="0"/>
                <a:cs typeface="Times New Roman" panose="02020603050405020304" pitchFamily="18" charset="0"/>
              </a:rPr>
              <a:t>)</a:t>
            </a:r>
          </a:p>
        </p:txBody>
      </p:sp>
      <p:sp>
        <p:nvSpPr>
          <p:cNvPr id="4" name="Lefelé nyíl 3"/>
          <p:cNvSpPr/>
          <p:nvPr/>
        </p:nvSpPr>
        <p:spPr>
          <a:xfrm>
            <a:off x="4780582" y="1798627"/>
            <a:ext cx="583506" cy="72008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5" name="Lefelé nyíl 4"/>
          <p:cNvSpPr/>
          <p:nvPr/>
        </p:nvSpPr>
        <p:spPr>
          <a:xfrm>
            <a:off x="2987824" y="1772816"/>
            <a:ext cx="700656" cy="274004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6" name="Kanyar jobbra 5"/>
          <p:cNvSpPr/>
          <p:nvPr/>
        </p:nvSpPr>
        <p:spPr>
          <a:xfrm>
            <a:off x="6084168" y="4725144"/>
            <a:ext cx="45719" cy="45719"/>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solidFill>
                <a:schemeClr val="tx1"/>
              </a:solidFill>
            </a:endParaRPr>
          </a:p>
        </p:txBody>
      </p:sp>
      <p:sp>
        <p:nvSpPr>
          <p:cNvPr id="7" name="Kanyar jobbra 6"/>
          <p:cNvSpPr/>
          <p:nvPr/>
        </p:nvSpPr>
        <p:spPr>
          <a:xfrm rot="10800000">
            <a:off x="5868144" y="3904475"/>
            <a:ext cx="813816" cy="1732776"/>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solidFill>
                <a:schemeClr val="tx1"/>
              </a:solidFill>
            </a:endParaRPr>
          </a:p>
        </p:txBody>
      </p:sp>
    </p:spTree>
    <p:extLst>
      <p:ext uri="{BB962C8B-B14F-4D97-AF65-F5344CB8AC3E}">
        <p14:creationId xmlns:p14="http://schemas.microsoft.com/office/powerpoint/2010/main" val="3810330019"/>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0" y="0"/>
            <a:ext cx="9144000" cy="764704"/>
          </a:xfrm>
          <a:solidFill>
            <a:schemeClr val="bg2">
              <a:lumMod val="75000"/>
            </a:schemeClr>
          </a:solidFill>
        </p:spPr>
        <p:txBody>
          <a:bodyPr>
            <a:normAutofit fontScale="90000"/>
          </a:bodyPr>
          <a:lstStyle/>
          <a:p>
            <a:pPr algn="l"/>
            <a:r>
              <a:rPr lang="hu-HU" sz="4000" b="1" dirty="0">
                <a:solidFill>
                  <a:schemeClr val="tx1"/>
                </a:solidFill>
                <a:latin typeface="Times New Roman" panose="02020603050405020304" pitchFamily="18" charset="0"/>
                <a:cs typeface="Times New Roman" panose="02020603050405020304" pitchFamily="18" charset="0"/>
              </a:rPr>
              <a:t>19-H-KJ-2011-13. bírósági határozat </a:t>
            </a:r>
            <a:br>
              <a:rPr lang="hu-HU" sz="2400" b="1" dirty="0">
                <a:solidFill>
                  <a:schemeClr val="tx1"/>
                </a:solidFill>
                <a:latin typeface="Times New Roman" panose="02020603050405020304" pitchFamily="18" charset="0"/>
                <a:cs typeface="Times New Roman" panose="02020603050405020304" pitchFamily="18" charset="0"/>
              </a:rPr>
            </a:br>
            <a:r>
              <a:rPr lang="hu-HU" sz="2400" b="1" dirty="0">
                <a:solidFill>
                  <a:schemeClr val="tx1"/>
                </a:solidFill>
                <a:latin typeface="Times New Roman" panose="02020603050405020304" pitchFamily="18" charset="0"/>
                <a:cs typeface="Times New Roman" panose="02020603050405020304" pitchFamily="18" charset="0"/>
              </a:rPr>
              <a:t>[</a:t>
            </a:r>
            <a:r>
              <a:rPr lang="hu-HU" sz="2000" dirty="0">
                <a:solidFill>
                  <a:schemeClr val="tx1"/>
                </a:solidFill>
                <a:latin typeface="Times New Roman" panose="02020603050405020304" pitchFamily="18" charset="0"/>
                <a:cs typeface="Times New Roman" panose="02020603050405020304" pitchFamily="18" charset="0"/>
              </a:rPr>
              <a:t>Veszprém Megyei Bíróság közigazgatási ügyben]</a:t>
            </a:r>
          </a:p>
        </p:txBody>
      </p:sp>
      <p:sp>
        <p:nvSpPr>
          <p:cNvPr id="3" name="Tartalom helye 2"/>
          <p:cNvSpPr>
            <a:spLocks noGrp="1"/>
          </p:cNvSpPr>
          <p:nvPr>
            <p:ph idx="1"/>
          </p:nvPr>
        </p:nvSpPr>
        <p:spPr>
          <a:xfrm>
            <a:off x="0" y="836712"/>
            <a:ext cx="9144000" cy="6021288"/>
          </a:xfrm>
        </p:spPr>
        <p:txBody>
          <a:bodyPr/>
          <a:lstStyle/>
          <a:p>
            <a:pPr marL="0" indent="0">
              <a:buNone/>
            </a:pPr>
            <a:r>
              <a:rPr lang="hu-HU" sz="2000" dirty="0">
                <a:latin typeface="Times New Roman" panose="02020603050405020304" pitchFamily="18" charset="0"/>
                <a:cs typeface="Times New Roman" panose="02020603050405020304" pitchFamily="18" charset="0"/>
              </a:rPr>
              <a:t>A felperes „projektmenedzserként” a </a:t>
            </a:r>
            <a:r>
              <a:rPr lang="hu-HU" sz="2000" b="1" u="sng" dirty="0">
                <a:latin typeface="Times New Roman" panose="02020603050405020304" pitchFamily="18" charset="0"/>
                <a:cs typeface="Times New Roman" panose="02020603050405020304" pitchFamily="18" charset="0"/>
              </a:rPr>
              <a:t>felelős műszaki vezetői </a:t>
            </a:r>
            <a:r>
              <a:rPr lang="hu-HU" sz="2000" dirty="0">
                <a:latin typeface="Times New Roman" panose="02020603050405020304" pitchFamily="18" charset="0"/>
                <a:cs typeface="Times New Roman" panose="02020603050405020304" pitchFamily="18" charset="0"/>
              </a:rPr>
              <a:t>feladatokat végezte</a:t>
            </a:r>
            <a:r>
              <a:rPr lang="hu-HU" dirty="0"/>
              <a:t>. </a:t>
            </a:r>
            <a:r>
              <a:rPr lang="hu-HU" sz="2000" dirty="0">
                <a:latin typeface="Times New Roman" panose="02020603050405020304" pitchFamily="18" charset="0"/>
                <a:cs typeface="Times New Roman" panose="02020603050405020304" pitchFamily="18" charset="0"/>
              </a:rPr>
              <a:t>Az építésfelügyelet ellenőrzésén rögzítette, hogy </a:t>
            </a:r>
          </a:p>
          <a:p>
            <a:r>
              <a:rPr lang="hu-HU" sz="2000" dirty="0">
                <a:latin typeface="Times New Roman" panose="02020603050405020304" pitchFamily="18" charset="0"/>
                <a:cs typeface="Times New Roman" panose="02020603050405020304" pitchFamily="18" charset="0"/>
              </a:rPr>
              <a:t>kivitelezési dokumentáció nem készült,</a:t>
            </a:r>
          </a:p>
          <a:p>
            <a:r>
              <a:rPr lang="hu-HU" sz="2000" dirty="0">
                <a:latin typeface="Times New Roman" panose="02020603050405020304" pitchFamily="18" charset="0"/>
                <a:cs typeface="Times New Roman" panose="02020603050405020304" pitchFamily="18" charset="0"/>
              </a:rPr>
              <a:t>melyek azok a munkák, amelyek elkészültek, </a:t>
            </a:r>
          </a:p>
          <a:p>
            <a:r>
              <a:rPr lang="hu-HU" sz="2000" dirty="0">
                <a:latin typeface="Times New Roman" panose="02020603050405020304" pitchFamily="18" charset="0"/>
                <a:cs typeface="Times New Roman" panose="02020603050405020304" pitchFamily="18" charset="0"/>
              </a:rPr>
              <a:t>a szemlén jelenlévő építtető nyilatkozott arról, hogy </a:t>
            </a:r>
            <a:r>
              <a:rPr lang="hu-HU" sz="2000" b="1" dirty="0">
                <a:latin typeface="Times New Roman" panose="02020603050405020304" pitchFamily="18" charset="0"/>
                <a:cs typeface="Times New Roman" panose="02020603050405020304" pitchFamily="18" charset="0"/>
              </a:rPr>
              <a:t>kiviteli terv nem készült</a:t>
            </a:r>
            <a:r>
              <a:rPr lang="hu-HU" sz="2000" dirty="0">
                <a:latin typeface="Times New Roman" panose="02020603050405020304" pitchFamily="18" charset="0"/>
                <a:cs typeface="Times New Roman" panose="02020603050405020304" pitchFamily="18" charset="0"/>
              </a:rPr>
              <a:t>,</a:t>
            </a:r>
          </a:p>
          <a:p>
            <a:r>
              <a:rPr lang="hu-HU" sz="2000" dirty="0">
                <a:latin typeface="Times New Roman" panose="02020603050405020304" pitchFamily="18" charset="0"/>
                <a:cs typeface="Times New Roman" panose="02020603050405020304" pitchFamily="18" charset="0"/>
              </a:rPr>
              <a:t>a felperes elismerte, hogy dokumentáció nélkül kiviteleztek.</a:t>
            </a:r>
          </a:p>
          <a:p>
            <a:pPr marL="0" indent="0">
              <a:buNone/>
            </a:pPr>
            <a:r>
              <a:rPr lang="hu-HU" sz="2000" dirty="0">
                <a:latin typeface="Times New Roman" panose="02020603050405020304" pitchFamily="18" charset="0"/>
                <a:cs typeface="Times New Roman" panose="02020603050405020304" pitchFamily="18" charset="0"/>
              </a:rPr>
              <a:t>Az építésfelügyelet az </a:t>
            </a:r>
            <a:r>
              <a:rPr lang="hu-HU" sz="2000" b="1" dirty="0">
                <a:latin typeface="Times New Roman" panose="02020603050405020304" pitchFamily="18" charset="0"/>
                <a:cs typeface="Times New Roman" panose="02020603050405020304" pitchFamily="18" charset="0"/>
              </a:rPr>
              <a:t>építkezés felelős műszaki vezetőjét</a:t>
            </a:r>
            <a:r>
              <a:rPr lang="hu-HU" sz="2000" dirty="0">
                <a:latin typeface="Times New Roman" panose="02020603050405020304" pitchFamily="18" charset="0"/>
                <a:cs typeface="Times New Roman" panose="02020603050405020304" pitchFamily="18" charset="0"/>
              </a:rPr>
              <a:t> a kivitelezési dokumentáció nélkül végzett építőipari kivitelezési tevékenység miatt 247.000 Ft </a:t>
            </a:r>
            <a:r>
              <a:rPr lang="hu-HU" sz="2000" b="1" dirty="0">
                <a:latin typeface="Times New Roman" panose="02020603050405020304" pitchFamily="18" charset="0"/>
                <a:cs typeface="Times New Roman" panose="02020603050405020304" pitchFamily="18" charset="0"/>
              </a:rPr>
              <a:t>építésfelügyeleti bírsággal sújtotta.</a:t>
            </a:r>
            <a:endParaRPr lang="hu-HU" sz="2000" dirty="0">
              <a:latin typeface="Times New Roman" panose="02020603050405020304" pitchFamily="18" charset="0"/>
              <a:cs typeface="Times New Roman" panose="02020603050405020304" pitchFamily="18" charset="0"/>
            </a:endParaRPr>
          </a:p>
          <a:p>
            <a:pPr marL="0" indent="0">
              <a:buNone/>
            </a:pPr>
            <a:r>
              <a:rPr lang="hu-HU" sz="2000" dirty="0">
                <a:latin typeface="Times New Roman" panose="02020603050405020304" pitchFamily="18" charset="0"/>
                <a:cs typeface="Times New Roman" panose="02020603050405020304" pitchFamily="18" charset="0"/>
              </a:rPr>
              <a:t>A Bíróság megállapította, hogy </a:t>
            </a:r>
          </a:p>
          <a:p>
            <a:r>
              <a:rPr lang="hu-HU" sz="2000" b="1" dirty="0">
                <a:latin typeface="Times New Roman" panose="02020603050405020304" pitchFamily="18" charset="0"/>
                <a:cs typeface="Times New Roman" panose="02020603050405020304" pitchFamily="18" charset="0"/>
              </a:rPr>
              <a:t>a kivitelezésért felperes volt a felelős és </a:t>
            </a:r>
          </a:p>
          <a:p>
            <a:r>
              <a:rPr lang="hu-HU" sz="2000" b="1" dirty="0">
                <a:latin typeface="Times New Roman" panose="02020603050405020304" pitchFamily="18" charset="0"/>
                <a:cs typeface="Times New Roman" panose="02020603050405020304" pitchFamily="18" charset="0"/>
              </a:rPr>
              <a:t>a kivitelezési tervek nélkül a munkát nem kezdhette volna meg.</a:t>
            </a:r>
            <a:r>
              <a:rPr lang="hu-HU" sz="2000" dirty="0">
                <a:latin typeface="Times New Roman" panose="02020603050405020304" pitchFamily="18" charset="0"/>
                <a:cs typeface="Times New Roman" panose="02020603050405020304" pitchFamily="18" charset="0"/>
              </a:rPr>
              <a:t> </a:t>
            </a:r>
          </a:p>
          <a:p>
            <a:pPr marL="0" indent="0">
              <a:buNone/>
            </a:pPr>
            <a:r>
              <a:rPr lang="hu-HU" sz="2000" dirty="0">
                <a:latin typeface="Times New Roman" panose="02020603050405020304" pitchFamily="18" charset="0"/>
                <a:cs typeface="Times New Roman" panose="02020603050405020304" pitchFamily="18" charset="0"/>
              </a:rPr>
              <a:t>A hatóság azt tisztázta, hogy az építésügyi előírások be nem tartása </a:t>
            </a:r>
            <a:r>
              <a:rPr lang="hu-HU" sz="2000" b="1" dirty="0">
                <a:latin typeface="Times New Roman" panose="02020603050405020304" pitchFamily="18" charset="0"/>
                <a:cs typeface="Times New Roman" panose="02020603050405020304" pitchFamily="18" charset="0"/>
              </a:rPr>
              <a:t>kinek a felelőssége</a:t>
            </a:r>
            <a:r>
              <a:rPr lang="hu-HU" sz="2000" dirty="0">
                <a:latin typeface="Times New Roman" panose="02020603050405020304" pitchFamily="18" charset="0"/>
                <a:cs typeface="Times New Roman" panose="02020603050405020304" pitchFamily="18" charset="0"/>
              </a:rPr>
              <a:t>. </a:t>
            </a:r>
          </a:p>
          <a:p>
            <a:pPr marL="0" indent="0">
              <a:buNone/>
            </a:pPr>
            <a:r>
              <a:rPr lang="hu-HU" sz="2000" b="1" dirty="0">
                <a:latin typeface="Times New Roman" panose="02020603050405020304" pitchFamily="18" charset="0"/>
                <a:cs typeface="Times New Roman" panose="02020603050405020304" pitchFamily="18" charset="0"/>
              </a:rPr>
              <a:t>A Legfelsőbb Bíróság több eseti döntésében kimondta, hogy a kiviteli tervek részleges hiánya is bírság kiszabással jár és a kiviteli terv hiánya építésfelügyeleti bírság alkalmazását vonja maga után</a:t>
            </a:r>
            <a:r>
              <a:rPr lang="hu-HU" sz="2000" dirty="0">
                <a:latin typeface="Times New Roman" panose="02020603050405020304" pitchFamily="18" charset="0"/>
                <a:cs typeface="Times New Roman" panose="02020603050405020304" pitchFamily="18" charset="0"/>
              </a:rPr>
              <a:t> (Kfv.II.37.182/2010/13, fv.III.37.350/2010/5.)</a:t>
            </a:r>
            <a:r>
              <a:rPr lang="hu-HU" dirty="0"/>
              <a:t>.</a:t>
            </a:r>
          </a:p>
        </p:txBody>
      </p:sp>
    </p:spTree>
    <p:extLst>
      <p:ext uri="{BB962C8B-B14F-4D97-AF65-F5344CB8AC3E}">
        <p14:creationId xmlns:p14="http://schemas.microsoft.com/office/powerpoint/2010/main" val="137437023"/>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zöveg helye 2"/>
          <p:cNvSpPr>
            <a:spLocks noGrp="1"/>
          </p:cNvSpPr>
          <p:nvPr>
            <p:ph type="body" sz="half" idx="1"/>
          </p:nvPr>
        </p:nvSpPr>
        <p:spPr>
          <a:xfrm>
            <a:off x="35496" y="0"/>
            <a:ext cx="9108504" cy="6858000"/>
          </a:xfrm>
        </p:spPr>
        <p:txBody>
          <a:bodyPr/>
          <a:lstStyle/>
          <a:p>
            <a:pPr marL="0" indent="0">
              <a:buNone/>
            </a:pPr>
            <a:r>
              <a:rPr lang="hu-HU" b="1" dirty="0">
                <a:latin typeface="Times New Roman" panose="02020603050405020304" pitchFamily="18" charset="0"/>
                <a:cs typeface="Times New Roman" panose="02020603050405020304" pitchFamily="18" charset="0"/>
              </a:rPr>
              <a:t>Bírság elévülése</a:t>
            </a:r>
          </a:p>
          <a:p>
            <a:pPr marL="0" indent="0">
              <a:buNone/>
            </a:pPr>
            <a:r>
              <a:rPr lang="hu-HU" sz="2000" dirty="0">
                <a:latin typeface="Times New Roman" panose="02020603050405020304" pitchFamily="18" charset="0"/>
                <a:cs typeface="Times New Roman" panose="02020603050405020304" pitchFamily="18" charset="0"/>
              </a:rPr>
              <a:t>Az építésfelügyeleti hatóságnak a jogsértő cselekményről való tudomásszerzésétől számított </a:t>
            </a:r>
            <a:r>
              <a:rPr lang="hu-HU" sz="2000" b="1" dirty="0">
                <a:latin typeface="Times New Roman" panose="02020603050405020304" pitchFamily="18" charset="0"/>
                <a:cs typeface="Times New Roman" panose="02020603050405020304" pitchFamily="18" charset="0"/>
              </a:rPr>
              <a:t>egy éven túl</a:t>
            </a:r>
            <a:r>
              <a:rPr lang="hu-HU" sz="2000" dirty="0">
                <a:latin typeface="Times New Roman" panose="02020603050405020304" pitchFamily="18" charset="0"/>
                <a:cs typeface="Times New Roman" panose="02020603050405020304" pitchFamily="18" charset="0"/>
              </a:rPr>
              <a:t>, de legkésőbb a cselekmény elkövetésétől számított </a:t>
            </a:r>
            <a:r>
              <a:rPr lang="hu-HU" sz="2000" b="1" dirty="0">
                <a:latin typeface="Times New Roman" panose="02020603050405020304" pitchFamily="18" charset="0"/>
                <a:cs typeface="Times New Roman" panose="02020603050405020304" pitchFamily="18" charset="0"/>
              </a:rPr>
              <a:t>öt éven túl</a:t>
            </a:r>
            <a:r>
              <a:rPr lang="hu-HU" sz="2000" dirty="0">
                <a:latin typeface="Times New Roman" panose="02020603050405020304" pitchFamily="18" charset="0"/>
                <a:cs typeface="Times New Roman" panose="02020603050405020304" pitchFamily="18" charset="0"/>
              </a:rPr>
              <a:t>.</a:t>
            </a:r>
          </a:p>
          <a:p>
            <a:pPr marL="0" indent="0">
              <a:buNone/>
            </a:pPr>
            <a:r>
              <a:rPr lang="hu-HU" b="1" dirty="0">
                <a:latin typeface="Times New Roman" panose="02020603050405020304" pitchFamily="18" charset="0"/>
                <a:cs typeface="Times New Roman" panose="02020603050405020304" pitchFamily="18" charset="0"/>
              </a:rPr>
              <a:t>Mentesülés a bírság alól</a:t>
            </a:r>
          </a:p>
          <a:p>
            <a:pPr marL="0" indent="0">
              <a:buNone/>
            </a:pPr>
            <a:r>
              <a:rPr lang="hu-HU" sz="2400" b="1" dirty="0">
                <a:latin typeface="Times New Roman" panose="02020603050405020304" pitchFamily="18" charset="0"/>
                <a:cs typeface="Times New Roman" panose="02020603050405020304" pitchFamily="18" charset="0"/>
              </a:rPr>
              <a:t>Az építési műszaki ellenőr </a:t>
            </a:r>
            <a:r>
              <a:rPr lang="hu-HU" sz="2000" dirty="0">
                <a:latin typeface="Times New Roman" panose="02020603050405020304" pitchFamily="18" charset="0"/>
                <a:cs typeface="Times New Roman" panose="02020603050405020304" pitchFamily="18" charset="0"/>
              </a:rPr>
              <a:t>a táblázat 5-7., 10., 12-13. pontja szerint esetben, </a:t>
            </a:r>
          </a:p>
          <a:p>
            <a:pPr marL="0" indent="0">
              <a:buNone/>
            </a:pPr>
            <a:r>
              <a:rPr lang="hu-HU" sz="2000" dirty="0">
                <a:latin typeface="Times New Roman" panose="02020603050405020304" pitchFamily="18" charset="0"/>
                <a:cs typeface="Times New Roman" panose="02020603050405020304" pitchFamily="18" charset="0"/>
              </a:rPr>
              <a:t>ha bizonyítja, hogy az adott jogsértő cselekményt az építési naplóban rögzítette, e tényről az építtetőt tájékoztatta, és az építtető ennek ellenére a szükséges intézkedés megtételét elmulasztotta</a:t>
            </a:r>
            <a:r>
              <a:rPr lang="hu-HU" sz="2400" dirty="0">
                <a:latin typeface="Times New Roman" panose="02020603050405020304" pitchFamily="18" charset="0"/>
                <a:cs typeface="Times New Roman" panose="02020603050405020304" pitchFamily="18" charset="0"/>
              </a:rPr>
              <a:t>.</a:t>
            </a:r>
          </a:p>
          <a:p>
            <a:pPr marL="0" indent="0">
              <a:buNone/>
            </a:pPr>
            <a:r>
              <a:rPr lang="hu-HU" sz="2400" b="1" dirty="0">
                <a:latin typeface="Times New Roman" panose="02020603050405020304" pitchFamily="18" charset="0"/>
                <a:cs typeface="Times New Roman" panose="02020603050405020304" pitchFamily="18" charset="0"/>
              </a:rPr>
              <a:t>A felelős műszaki vezető</a:t>
            </a:r>
            <a:r>
              <a:rPr lang="hu-HU" sz="2000" dirty="0">
                <a:latin typeface="Times New Roman" panose="02020603050405020304" pitchFamily="18" charset="0"/>
                <a:cs typeface="Times New Roman" panose="02020603050405020304" pitchFamily="18" charset="0"/>
              </a:rPr>
              <a:t> </a:t>
            </a:r>
          </a:p>
          <a:p>
            <a:r>
              <a:rPr lang="hu-HU" sz="2000" dirty="0">
                <a:latin typeface="Times New Roman" panose="02020603050405020304" pitchFamily="18" charset="0"/>
                <a:cs typeface="Times New Roman" panose="02020603050405020304" pitchFamily="18" charset="0"/>
              </a:rPr>
              <a:t>a fővállalkozó kivitelező felelős műszaki vezetője a táblázat 7., 12-13. pontjában meghatározott bírságtétel alól, ha bizonyítja, hogy az adott jogsértő cselekményről a fővállalkozó kivitelezőt tájékoztatta, aki ennek ellenére a szükséges intézkedés megtételét elmulasztotta.</a:t>
            </a:r>
          </a:p>
          <a:p>
            <a:r>
              <a:rPr lang="hu-HU" sz="2000" dirty="0">
                <a:latin typeface="Times New Roman" panose="02020603050405020304" pitchFamily="18" charset="0"/>
                <a:cs typeface="Times New Roman" panose="02020603050405020304" pitchFamily="18" charset="0"/>
              </a:rPr>
              <a:t>ha a kivitelező az építési napló vezetésével a felelős műszaki vezetőt bizonyíthatóan megbízta, akkor az építési napló hiánya vagy az építési napló vezetésére vonatkozó szabályok megsértése miatt a kivitelezőt terhelő bírságtétel </a:t>
            </a:r>
            <a:r>
              <a:rPr lang="hu-HU" sz="2000" b="1" dirty="0">
                <a:latin typeface="Times New Roman" panose="02020603050405020304" pitchFamily="18" charset="0"/>
                <a:cs typeface="Times New Roman" panose="02020603050405020304" pitchFamily="18" charset="0"/>
              </a:rPr>
              <a:t>a felelős műszaki vezetőt terheli.</a:t>
            </a:r>
          </a:p>
          <a:p>
            <a:pPr marL="0" indent="0">
              <a:buNone/>
            </a:pPr>
            <a:endParaRPr lang="hu-HU" sz="2400" dirty="0">
              <a:latin typeface="Times New Roman" panose="02020603050405020304" pitchFamily="18" charset="0"/>
              <a:cs typeface="Times New Roman" panose="02020603050405020304" pitchFamily="18" charset="0"/>
            </a:endParaRPr>
          </a:p>
          <a:p>
            <a:pPr marL="0" indent="0">
              <a:buNone/>
            </a:pPr>
            <a:endParaRPr lang="hu-HU" sz="2400" dirty="0">
              <a:latin typeface="Times New Roman" panose="02020603050405020304" pitchFamily="18" charset="0"/>
              <a:cs typeface="Times New Roman" panose="02020603050405020304" pitchFamily="18" charset="0"/>
            </a:endParaRPr>
          </a:p>
          <a:p>
            <a:pPr marL="0" indent="0">
              <a:buNone/>
            </a:pPr>
            <a:endParaRPr lang="hu-HU" sz="2800" dirty="0">
              <a:latin typeface="Times New Roman" panose="02020603050405020304" pitchFamily="18" charset="0"/>
              <a:cs typeface="Times New Roman" panose="02020603050405020304" pitchFamily="18" charset="0"/>
            </a:endParaRPr>
          </a:p>
          <a:p>
            <a:pPr marL="0" indent="0">
              <a:buNone/>
            </a:pPr>
            <a:endParaRPr lang="hu-HU"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49504431"/>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zöveg helye 2"/>
          <p:cNvSpPr>
            <a:spLocks noGrp="1"/>
          </p:cNvSpPr>
          <p:nvPr>
            <p:ph type="body" sz="half" idx="1"/>
          </p:nvPr>
        </p:nvSpPr>
        <p:spPr>
          <a:xfrm>
            <a:off x="0" y="0"/>
            <a:ext cx="9144000" cy="6858000"/>
          </a:xfrm>
        </p:spPr>
        <p:txBody>
          <a:bodyPr/>
          <a:lstStyle/>
          <a:p>
            <a:pPr marL="0" indent="0">
              <a:buNone/>
            </a:pPr>
            <a:r>
              <a:rPr lang="hu-HU" b="1" dirty="0">
                <a:latin typeface="Times New Roman" panose="02020603050405020304" pitchFamily="18" charset="0"/>
                <a:cs typeface="Times New Roman" panose="02020603050405020304" pitchFamily="18" charset="0"/>
              </a:rPr>
              <a:t>Szakmagyakorlási tevékenység megtiltása</a:t>
            </a:r>
          </a:p>
          <a:p>
            <a:pPr lvl="0"/>
            <a:r>
              <a:rPr lang="hu-HU" sz="2800" b="1" dirty="0">
                <a:latin typeface="Times New Roman" panose="02020603050405020304" pitchFamily="18" charset="0"/>
                <a:cs typeface="Times New Roman" panose="02020603050405020304" pitchFamily="18" charset="0"/>
              </a:rPr>
              <a:t>legfeljebb hat hónap időtartamra</a:t>
            </a:r>
            <a:r>
              <a:rPr lang="hu-HU" sz="2800" dirty="0">
                <a:latin typeface="Times New Roman" panose="02020603050405020304" pitchFamily="18" charset="0"/>
                <a:cs typeface="Times New Roman" panose="02020603050405020304" pitchFamily="18" charset="0"/>
              </a:rPr>
              <a:t>, ha a szakmagyakorló</a:t>
            </a:r>
          </a:p>
          <a:p>
            <a:pPr lvl="1">
              <a:buFont typeface="Courier New" panose="02070309020205020404" pitchFamily="49" charset="0"/>
              <a:buChar char="o"/>
            </a:pPr>
            <a:r>
              <a:rPr lang="hu-HU" dirty="0">
                <a:latin typeface="Times New Roman" panose="02020603050405020304" pitchFamily="18" charset="0"/>
                <a:cs typeface="Times New Roman" panose="02020603050405020304" pitchFamily="18" charset="0"/>
              </a:rPr>
              <a:t>3 éven belül legalább 2-szer építésfelügyeleti bírságot kapott,</a:t>
            </a:r>
          </a:p>
          <a:p>
            <a:pPr lvl="1">
              <a:buFont typeface="Courier New" panose="02070309020205020404" pitchFamily="49" charset="0"/>
              <a:buChar char="o"/>
            </a:pPr>
            <a:r>
              <a:rPr lang="hu-HU" dirty="0">
                <a:latin typeface="Times New Roman" panose="02020603050405020304" pitchFamily="18" charset="0"/>
                <a:cs typeface="Times New Roman" panose="02020603050405020304" pitchFamily="18" charset="0"/>
              </a:rPr>
              <a:t>kötelezettségét a meghatározott határidőre sem teljesíti,</a:t>
            </a:r>
          </a:p>
          <a:p>
            <a:pPr lvl="0"/>
            <a:r>
              <a:rPr lang="hu-HU" sz="2800" b="1" dirty="0">
                <a:latin typeface="Times New Roman" panose="02020603050405020304" pitchFamily="18" charset="0"/>
                <a:cs typeface="Times New Roman" panose="02020603050405020304" pitchFamily="18" charset="0"/>
              </a:rPr>
              <a:t>legfeljebb egy év időtartamra</a:t>
            </a:r>
            <a:r>
              <a:rPr lang="hu-HU" sz="2800" dirty="0">
                <a:latin typeface="Times New Roman" panose="02020603050405020304" pitchFamily="18" charset="0"/>
                <a:cs typeface="Times New Roman" panose="02020603050405020304" pitchFamily="18" charset="0"/>
              </a:rPr>
              <a:t>, ha </a:t>
            </a:r>
          </a:p>
          <a:p>
            <a:pPr lvl="1">
              <a:buFont typeface="Courier New" panose="02070309020205020404" pitchFamily="49" charset="0"/>
              <a:buChar char="o"/>
            </a:pPr>
            <a:r>
              <a:rPr lang="hu-HU" dirty="0">
                <a:latin typeface="Times New Roman" panose="02020603050405020304" pitchFamily="18" charset="0"/>
                <a:cs typeface="Times New Roman" panose="02020603050405020304" pitchFamily="18" charset="0"/>
              </a:rPr>
              <a:t>a hatóság 1 éven belül 2-szer bírsággal sújtotta,</a:t>
            </a:r>
          </a:p>
          <a:p>
            <a:pPr lvl="1">
              <a:buFont typeface="Courier New" panose="02070309020205020404" pitchFamily="49" charset="0"/>
              <a:buChar char="o"/>
            </a:pPr>
            <a:r>
              <a:rPr lang="hu-HU" dirty="0">
                <a:latin typeface="Times New Roman" panose="02020603050405020304" pitchFamily="18" charset="0"/>
                <a:cs typeface="Times New Roman" panose="02020603050405020304" pitchFamily="18" charset="0"/>
              </a:rPr>
              <a:t>a hatóság a táblázat 13. pontjában meghatározott jogsértő cselekmény miatt bírsággal sújtotta,</a:t>
            </a:r>
          </a:p>
          <a:p>
            <a:pPr lvl="1">
              <a:buFont typeface="Courier New" panose="02070309020205020404" pitchFamily="49" charset="0"/>
              <a:buChar char="o"/>
            </a:pPr>
            <a:r>
              <a:rPr lang="hu-HU" dirty="0">
                <a:latin typeface="Times New Roman" panose="02020603050405020304" pitchFamily="18" charset="0"/>
                <a:cs typeface="Times New Roman" panose="02020603050405020304" pitchFamily="18" charset="0"/>
              </a:rPr>
              <a:t>a jogosultság szüneteltetésekor engedélyköteles munkát végez</a:t>
            </a:r>
          </a:p>
          <a:p>
            <a:pPr lvl="0"/>
            <a:r>
              <a:rPr lang="hu-HU" sz="2800" dirty="0">
                <a:latin typeface="Times New Roman" panose="02020603050405020304" pitchFamily="18" charset="0"/>
                <a:cs typeface="Times New Roman" panose="02020603050405020304" pitchFamily="18" charset="0"/>
              </a:rPr>
              <a:t>a </a:t>
            </a:r>
            <a:r>
              <a:rPr lang="hu-HU" sz="2800" b="1" dirty="0">
                <a:latin typeface="Times New Roman" panose="02020603050405020304" pitchFamily="18" charset="0"/>
                <a:cs typeface="Times New Roman" panose="02020603050405020304" pitchFamily="18" charset="0"/>
              </a:rPr>
              <a:t>továbbképzési kötelezettsége teljesítéséig, de legfeljebb egy évig</a:t>
            </a:r>
            <a:endParaRPr lang="hu-HU" sz="2800" dirty="0">
              <a:latin typeface="Times New Roman" panose="02020603050405020304" pitchFamily="18" charset="0"/>
              <a:cs typeface="Times New Roman" panose="02020603050405020304" pitchFamily="18" charset="0"/>
            </a:endParaRPr>
          </a:p>
          <a:p>
            <a:pPr lvl="0"/>
            <a:endParaRPr lang="hu-HU"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50405600"/>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zöveg helye 2"/>
          <p:cNvSpPr>
            <a:spLocks noGrp="1"/>
          </p:cNvSpPr>
          <p:nvPr>
            <p:ph type="body" sz="half" idx="1"/>
          </p:nvPr>
        </p:nvSpPr>
        <p:spPr>
          <a:xfrm>
            <a:off x="0" y="0"/>
            <a:ext cx="9144000" cy="6858000"/>
          </a:xfrm>
        </p:spPr>
        <p:txBody>
          <a:bodyPr/>
          <a:lstStyle/>
          <a:p>
            <a:pPr marL="0" indent="0">
              <a:buNone/>
            </a:pPr>
            <a:r>
              <a:rPr lang="hu-HU" b="1" dirty="0">
                <a:latin typeface="Times New Roman" panose="02020603050405020304" pitchFamily="18" charset="0"/>
                <a:cs typeface="Times New Roman" panose="02020603050405020304" pitchFamily="18" charset="0"/>
              </a:rPr>
              <a:t>Szakmagyakorlási tevékenység megtiltása</a:t>
            </a:r>
          </a:p>
          <a:p>
            <a:pPr marL="0" indent="0">
              <a:buNone/>
            </a:pPr>
            <a:r>
              <a:rPr lang="hu-HU" b="1" dirty="0">
                <a:latin typeface="Times New Roman" panose="02020603050405020304" pitchFamily="18" charset="0"/>
                <a:cs typeface="Times New Roman" panose="02020603050405020304" pitchFamily="18" charset="0"/>
              </a:rPr>
              <a:t>+ névjegyzékből törlés </a:t>
            </a:r>
          </a:p>
          <a:p>
            <a:r>
              <a:rPr lang="hu-HU" sz="2400" dirty="0">
                <a:latin typeface="Times New Roman" panose="02020603050405020304" pitchFamily="18" charset="0"/>
                <a:cs typeface="Times New Roman" panose="02020603050405020304" pitchFamily="18" charset="0"/>
              </a:rPr>
              <a:t>szakmagyakorlás engedélyezése után merült fel olyan tény/adat, amely a tevékenység engedélyezését nem tette volna lehetővé,</a:t>
            </a:r>
          </a:p>
          <a:p>
            <a:pPr lvl="0"/>
            <a:r>
              <a:rPr lang="hu-HU" sz="2400" dirty="0">
                <a:latin typeface="Times New Roman" panose="02020603050405020304" pitchFamily="18" charset="0"/>
                <a:cs typeface="Times New Roman" panose="02020603050405020304" pitchFamily="18" charset="0"/>
              </a:rPr>
              <a:t>az előírt jogosultsági feltételekkel már nem rendelkezik,</a:t>
            </a:r>
          </a:p>
          <a:p>
            <a:pPr lvl="0"/>
            <a:r>
              <a:rPr lang="hu-HU" sz="2400" dirty="0">
                <a:latin typeface="Times New Roman" panose="02020603050405020304" pitchFamily="18" charset="0"/>
                <a:cs typeface="Times New Roman" panose="02020603050405020304" pitchFamily="18" charset="0"/>
              </a:rPr>
              <a:t>valótlan adatközlést/nyilatkozatot tett jogosultságával kapcsolatban,</a:t>
            </a:r>
          </a:p>
          <a:p>
            <a:pPr lvl="0"/>
            <a:r>
              <a:rPr lang="hu-HU" sz="2400" dirty="0">
                <a:latin typeface="Times New Roman" panose="02020603050405020304" pitchFamily="18" charset="0"/>
                <a:cs typeface="Times New Roman" panose="02020603050405020304" pitchFamily="18" charset="0"/>
              </a:rPr>
              <a:t>a továbbképzési kötelezettségét sem teljesíti,</a:t>
            </a:r>
          </a:p>
          <a:p>
            <a:pPr lvl="0"/>
            <a:r>
              <a:rPr lang="hu-HU" sz="2400" dirty="0">
                <a:latin typeface="Times New Roman" panose="02020603050405020304" pitchFamily="18" charset="0"/>
                <a:cs typeface="Times New Roman" panose="02020603050405020304" pitchFamily="18" charset="0"/>
              </a:rPr>
              <a:t>az építésfelügyeleti hatóság a táblázat 13. pontjában meghatározott jogsértő cselekmény miatt 3 éven belül ismételten bírsággal sújtotta, vagy a szabálytalan szakmai tevékenység súlyos testi sértést, maradandó egészségkárosodást vagy halált okozott,</a:t>
            </a:r>
          </a:p>
          <a:p>
            <a:pPr lvl="0"/>
            <a:r>
              <a:rPr lang="hu-HU" sz="2400" dirty="0">
                <a:latin typeface="Times New Roman" panose="02020603050405020304" pitchFamily="18" charset="0"/>
                <a:cs typeface="Times New Roman" panose="02020603050405020304" pitchFamily="18" charset="0"/>
              </a:rPr>
              <a:t>a tevékenység folytatásához szükséges jogosultsága felfüggesztésének időtartama alatt végez szakmagyakorlási tevékenységet,</a:t>
            </a:r>
          </a:p>
        </p:txBody>
      </p:sp>
    </p:spTree>
    <p:extLst>
      <p:ext uri="{BB962C8B-B14F-4D97-AF65-F5344CB8AC3E}">
        <p14:creationId xmlns:p14="http://schemas.microsoft.com/office/powerpoint/2010/main" val="287615614"/>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zöveg helye 2"/>
          <p:cNvSpPr>
            <a:spLocks noGrp="1"/>
          </p:cNvSpPr>
          <p:nvPr>
            <p:ph type="body" sz="half" idx="1"/>
          </p:nvPr>
        </p:nvSpPr>
        <p:spPr>
          <a:xfrm>
            <a:off x="395536" y="1124744"/>
            <a:ext cx="8352928" cy="5733256"/>
          </a:xfrm>
        </p:spPr>
        <p:txBody>
          <a:bodyPr>
            <a:normAutofit/>
          </a:bodyPr>
          <a:lstStyle/>
          <a:p>
            <a:pPr marL="0" indent="0">
              <a:spcBef>
                <a:spcPts val="0"/>
              </a:spcBef>
              <a:buNone/>
            </a:pPr>
            <a:r>
              <a:rPr lang="hu-HU" dirty="0">
                <a:latin typeface="Times New Roman" panose="02020603050405020304" pitchFamily="18" charset="0"/>
                <a:cs typeface="Times New Roman" panose="02020603050405020304" pitchFamily="18" charset="0"/>
              </a:rPr>
              <a:t>A hatóság elkobozza azt a dolgot,</a:t>
            </a:r>
          </a:p>
          <a:p>
            <a:pPr lvl="0">
              <a:spcBef>
                <a:spcPts val="0"/>
              </a:spcBef>
            </a:pPr>
            <a:r>
              <a:rPr lang="hu-HU" dirty="0">
                <a:latin typeface="Times New Roman" panose="02020603050405020304" pitchFamily="18" charset="0"/>
                <a:cs typeface="Times New Roman" panose="02020603050405020304" pitchFamily="18" charset="0"/>
              </a:rPr>
              <a:t>amelyet a jogsértés elkövetéséhez eszközül használtak vagy arra szántak,</a:t>
            </a:r>
          </a:p>
          <a:p>
            <a:pPr lvl="0">
              <a:spcBef>
                <a:spcPts val="0"/>
              </a:spcBef>
            </a:pPr>
            <a:r>
              <a:rPr lang="hu-HU" dirty="0">
                <a:latin typeface="Times New Roman" panose="02020603050405020304" pitchFamily="18" charset="0"/>
                <a:cs typeface="Times New Roman" panose="02020603050405020304" pitchFamily="18" charset="0"/>
              </a:rPr>
              <a:t>amely jogsértés elkövetése útján jött létre,</a:t>
            </a:r>
          </a:p>
          <a:p>
            <a:pPr marL="0" indent="0">
              <a:spcBef>
                <a:spcPts val="0"/>
              </a:spcBef>
              <a:buNone/>
            </a:pPr>
            <a:r>
              <a:rPr lang="hu-HU" dirty="0">
                <a:latin typeface="Times New Roman" panose="02020603050405020304" pitchFamily="18" charset="0"/>
                <a:cs typeface="Times New Roman" panose="02020603050405020304" pitchFamily="18" charset="0"/>
              </a:rPr>
              <a:t> </a:t>
            </a:r>
          </a:p>
          <a:p>
            <a:pPr marL="0" indent="0">
              <a:spcBef>
                <a:spcPts val="0"/>
              </a:spcBef>
              <a:buNone/>
            </a:pPr>
            <a:r>
              <a:rPr lang="hu-HU" dirty="0">
                <a:latin typeface="Times New Roman" panose="02020603050405020304" pitchFamily="18" charset="0"/>
                <a:cs typeface="Times New Roman" panose="02020603050405020304" pitchFamily="18" charset="0"/>
              </a:rPr>
              <a:t>Az elkobzást nem lehet elrendelni, ha a dolog nem a jogsértő tulajdona, kivéve, ha a tulajdonos a jogsértésről előzetesen tudott és a dolog ilyen célú használatába beleegyezett,</a:t>
            </a:r>
          </a:p>
          <a:p>
            <a:pPr marL="0" indent="0">
              <a:spcBef>
                <a:spcPts val="0"/>
              </a:spcBef>
              <a:buNone/>
            </a:pPr>
            <a:r>
              <a:rPr lang="hu-HU" dirty="0">
                <a:latin typeface="Times New Roman" panose="02020603050405020304" pitchFamily="18" charset="0"/>
                <a:cs typeface="Times New Roman" panose="02020603050405020304" pitchFamily="18" charset="0"/>
              </a:rPr>
              <a:t>Az elkobzott dolog tulajdonjoga az államra száll.</a:t>
            </a:r>
          </a:p>
        </p:txBody>
      </p:sp>
      <p:sp>
        <p:nvSpPr>
          <p:cNvPr id="6" name="Szövegdoboz 5"/>
          <p:cNvSpPr txBox="1"/>
          <p:nvPr/>
        </p:nvSpPr>
        <p:spPr>
          <a:xfrm>
            <a:off x="4265" y="0"/>
            <a:ext cx="9139735" cy="707886"/>
          </a:xfrm>
          <a:prstGeom prst="rect">
            <a:avLst/>
          </a:prstGeom>
          <a:solidFill>
            <a:schemeClr val="bg2">
              <a:lumMod val="75000"/>
            </a:schemeClr>
          </a:solidFill>
        </p:spPr>
        <p:txBody>
          <a:bodyPr wrap="square" rtlCol="0">
            <a:spAutoFit/>
          </a:bodyPr>
          <a:lstStyle/>
          <a:p>
            <a:pPr algn="ctr"/>
            <a:r>
              <a:rPr lang="hu-HU" sz="4000" b="1" dirty="0">
                <a:latin typeface="Times New Roman" panose="02020603050405020304" pitchFamily="18" charset="0"/>
                <a:cs typeface="Times New Roman" panose="02020603050405020304" pitchFamily="18" charset="0"/>
              </a:rPr>
              <a:t>Elkobzás</a:t>
            </a:r>
          </a:p>
        </p:txBody>
      </p:sp>
    </p:spTree>
    <p:extLst>
      <p:ext uri="{BB962C8B-B14F-4D97-AF65-F5344CB8AC3E}">
        <p14:creationId xmlns:p14="http://schemas.microsoft.com/office/powerpoint/2010/main" val="1623751421"/>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zöveg helye 2"/>
          <p:cNvSpPr>
            <a:spLocks noGrp="1"/>
          </p:cNvSpPr>
          <p:nvPr>
            <p:ph type="body" sz="half" idx="1"/>
          </p:nvPr>
        </p:nvSpPr>
        <p:spPr>
          <a:xfrm>
            <a:off x="0" y="584775"/>
            <a:ext cx="9144000" cy="6273225"/>
          </a:xfrm>
        </p:spPr>
        <p:txBody>
          <a:bodyPr/>
          <a:lstStyle/>
          <a:p>
            <a:pPr marL="0" indent="0">
              <a:spcBef>
                <a:spcPts val="0"/>
              </a:spcBef>
              <a:buNone/>
            </a:pPr>
            <a:r>
              <a:rPr lang="hu-HU" sz="2400" dirty="0">
                <a:latin typeface="Times New Roman" panose="02020603050405020304" pitchFamily="18" charset="0"/>
                <a:cs typeface="Times New Roman" panose="02020603050405020304" pitchFamily="18" charset="0"/>
              </a:rPr>
              <a:t>Nem indítható eljárás, ha a szabálytalanság a hatóság </a:t>
            </a:r>
            <a:r>
              <a:rPr lang="hu-HU" sz="2400" b="1" dirty="0">
                <a:latin typeface="Times New Roman" panose="02020603050405020304" pitchFamily="18" charset="0"/>
                <a:cs typeface="Times New Roman" panose="02020603050405020304" pitchFamily="18" charset="0"/>
              </a:rPr>
              <a:t>tudomására jutásától számított 1 év, vagy az elkövetéstől számított 5 év </a:t>
            </a:r>
            <a:r>
              <a:rPr lang="hu-HU" sz="2400" dirty="0">
                <a:latin typeface="Times New Roman" panose="02020603050405020304" pitchFamily="18" charset="0"/>
                <a:cs typeface="Times New Roman" panose="02020603050405020304" pitchFamily="18" charset="0"/>
              </a:rPr>
              <a:t>eltelt. </a:t>
            </a:r>
          </a:p>
          <a:p>
            <a:pPr marL="0" indent="0">
              <a:spcBef>
                <a:spcPts val="0"/>
              </a:spcBef>
              <a:buNone/>
            </a:pPr>
            <a:r>
              <a:rPr lang="hu-HU" sz="2400" dirty="0">
                <a:latin typeface="Times New Roman" panose="02020603050405020304" pitchFamily="18" charset="0"/>
                <a:cs typeface="Times New Roman" panose="02020603050405020304" pitchFamily="18" charset="0"/>
              </a:rPr>
              <a:t>Az </a:t>
            </a:r>
            <a:r>
              <a:rPr lang="hu-HU" sz="2400" b="1" dirty="0">
                <a:latin typeface="Times New Roman" panose="02020603050405020304" pitchFamily="18" charset="0"/>
                <a:cs typeface="Times New Roman" panose="02020603050405020304" pitchFamily="18" charset="0"/>
              </a:rPr>
              <a:t>ötéves</a:t>
            </a:r>
            <a:r>
              <a:rPr lang="hu-HU" sz="2400" dirty="0">
                <a:latin typeface="Times New Roman" panose="02020603050405020304" pitchFamily="18" charset="0"/>
                <a:cs typeface="Times New Roman" panose="02020603050405020304" pitchFamily="18" charset="0"/>
              </a:rPr>
              <a:t> határidő kezdő napja</a:t>
            </a:r>
          </a:p>
          <a:p>
            <a:pPr lvl="0">
              <a:spcBef>
                <a:spcPts val="0"/>
              </a:spcBef>
            </a:pPr>
            <a:r>
              <a:rPr lang="hu-HU" sz="2400" dirty="0">
                <a:latin typeface="Times New Roman" panose="02020603050405020304" pitchFamily="18" charset="0"/>
                <a:cs typeface="Times New Roman" panose="02020603050405020304" pitchFamily="18" charset="0"/>
              </a:rPr>
              <a:t>az a nap, amikor a jogsértő magatartás megvalósul,</a:t>
            </a:r>
          </a:p>
          <a:p>
            <a:pPr lvl="0">
              <a:spcBef>
                <a:spcPts val="0"/>
              </a:spcBef>
            </a:pPr>
            <a:r>
              <a:rPr lang="hu-HU" sz="2400" dirty="0">
                <a:latin typeface="Times New Roman" panose="02020603050405020304" pitchFamily="18" charset="0"/>
                <a:cs typeface="Times New Roman" panose="02020603050405020304" pitchFamily="18" charset="0"/>
              </a:rPr>
              <a:t>az a nap, amikor a jogellenes állapot megszűnik.</a:t>
            </a:r>
          </a:p>
          <a:p>
            <a:pPr marL="0" indent="0">
              <a:spcBef>
                <a:spcPts val="0"/>
              </a:spcBef>
              <a:buNone/>
            </a:pPr>
            <a:r>
              <a:rPr lang="hu-HU" sz="2400" dirty="0">
                <a:latin typeface="Times New Roman" panose="02020603050405020304" pitchFamily="18" charset="0"/>
                <a:cs typeface="Times New Roman" panose="02020603050405020304" pitchFamily="18" charset="0"/>
              </a:rPr>
              <a:t>Az </a:t>
            </a:r>
            <a:r>
              <a:rPr lang="hu-HU" sz="2400" b="1" dirty="0">
                <a:latin typeface="Times New Roman" panose="02020603050405020304" pitchFamily="18" charset="0"/>
                <a:cs typeface="Times New Roman" panose="02020603050405020304" pitchFamily="18" charset="0"/>
              </a:rPr>
              <a:t>egyéves</a:t>
            </a:r>
            <a:r>
              <a:rPr lang="hu-HU" sz="2400" dirty="0">
                <a:latin typeface="Times New Roman" panose="02020603050405020304" pitchFamily="18" charset="0"/>
                <a:cs typeface="Times New Roman" panose="02020603050405020304" pitchFamily="18" charset="0"/>
              </a:rPr>
              <a:t> határidő a hatóság számára újrakezdődik</a:t>
            </a:r>
          </a:p>
          <a:p>
            <a:pPr lvl="0">
              <a:spcBef>
                <a:spcPts val="0"/>
              </a:spcBef>
            </a:pPr>
            <a:r>
              <a:rPr lang="hu-HU" sz="2400" dirty="0">
                <a:latin typeface="Times New Roman" panose="02020603050405020304" pitchFamily="18" charset="0"/>
                <a:cs typeface="Times New Roman" panose="02020603050405020304" pitchFamily="18" charset="0"/>
              </a:rPr>
              <a:t>a döntés véglegessé válásának a napján,</a:t>
            </a:r>
          </a:p>
          <a:p>
            <a:pPr lvl="0">
              <a:spcBef>
                <a:spcPts val="0"/>
              </a:spcBef>
            </a:pPr>
            <a:r>
              <a:rPr lang="hu-HU" sz="2400" dirty="0">
                <a:latin typeface="Times New Roman" panose="02020603050405020304" pitchFamily="18" charset="0"/>
                <a:cs typeface="Times New Roman" panose="02020603050405020304" pitchFamily="18" charset="0"/>
              </a:rPr>
              <a:t>ha a bíróság a hatóságot új eljárás lefolytatására kötelezi.</a:t>
            </a:r>
          </a:p>
          <a:p>
            <a:pPr marL="0" indent="0">
              <a:spcBef>
                <a:spcPts val="0"/>
              </a:spcBef>
              <a:buNone/>
            </a:pPr>
            <a:endParaRPr lang="hu-HU" sz="2400" dirty="0">
              <a:latin typeface="Times New Roman" panose="02020603050405020304" pitchFamily="18" charset="0"/>
              <a:cs typeface="Times New Roman" panose="02020603050405020304" pitchFamily="18" charset="0"/>
            </a:endParaRPr>
          </a:p>
          <a:p>
            <a:pPr marL="0" indent="0">
              <a:spcBef>
                <a:spcPts val="0"/>
              </a:spcBef>
              <a:buNone/>
            </a:pPr>
            <a:r>
              <a:rPr lang="hu-HU" sz="2400" dirty="0">
                <a:latin typeface="Times New Roman" panose="02020603050405020304" pitchFamily="18" charset="0"/>
                <a:cs typeface="Times New Roman" panose="02020603050405020304" pitchFamily="18" charset="0"/>
              </a:rPr>
              <a:t>Az építésügyi és az építésfelügyeleti hatóság </a:t>
            </a:r>
          </a:p>
          <a:p>
            <a:pPr>
              <a:spcBef>
                <a:spcPts val="0"/>
              </a:spcBef>
            </a:pPr>
            <a:r>
              <a:rPr lang="hu-HU" sz="2400" b="1" dirty="0">
                <a:latin typeface="Times New Roman" panose="02020603050405020304" pitchFamily="18" charset="0"/>
                <a:cs typeface="Times New Roman" panose="02020603050405020304" pitchFamily="18" charset="0"/>
              </a:rPr>
              <a:t>60 napon belül </a:t>
            </a:r>
            <a:r>
              <a:rPr lang="hu-HU" sz="2400" dirty="0">
                <a:latin typeface="Times New Roman" panose="02020603050405020304" pitchFamily="18" charset="0"/>
                <a:cs typeface="Times New Roman" panose="02020603050405020304" pitchFamily="18" charset="0"/>
              </a:rPr>
              <a:t>lefolytatja a hatósági ellenőrzést, </a:t>
            </a:r>
          </a:p>
          <a:p>
            <a:pPr>
              <a:spcBef>
                <a:spcPts val="0"/>
              </a:spcBef>
            </a:pPr>
            <a:r>
              <a:rPr lang="hu-HU" sz="2400" dirty="0">
                <a:latin typeface="Times New Roman" panose="02020603050405020304" pitchFamily="18" charset="0"/>
                <a:cs typeface="Times New Roman" panose="02020603050405020304" pitchFamily="18" charset="0"/>
              </a:rPr>
              <a:t>ha szabálytalanságot állapít meg, hivatalból haladéktalanul megindítja az eljárást. </a:t>
            </a:r>
          </a:p>
          <a:p>
            <a:pPr>
              <a:spcBef>
                <a:spcPts val="0"/>
              </a:spcBef>
            </a:pPr>
            <a:r>
              <a:rPr lang="hu-HU" sz="2400" dirty="0">
                <a:latin typeface="Times New Roman" panose="02020603050405020304" pitchFamily="18" charset="0"/>
                <a:cs typeface="Times New Roman" panose="02020603050405020304" pitchFamily="18" charset="0"/>
              </a:rPr>
              <a:t>az eljárás megindításának legkésőbb az építés befejezésétől - ha az nem állapítható meg, akkor az építmény használatbavételétől - számított </a:t>
            </a:r>
            <a:r>
              <a:rPr lang="hu-HU" sz="2400" b="1" dirty="0">
                <a:latin typeface="Times New Roman" panose="02020603050405020304" pitchFamily="18" charset="0"/>
                <a:cs typeface="Times New Roman" panose="02020603050405020304" pitchFamily="18" charset="0"/>
              </a:rPr>
              <a:t>tíz éven belül </a:t>
            </a:r>
            <a:r>
              <a:rPr lang="hu-HU" sz="2400" dirty="0">
                <a:latin typeface="Times New Roman" panose="02020603050405020304" pitchFamily="18" charset="0"/>
                <a:cs typeface="Times New Roman" panose="02020603050405020304" pitchFamily="18" charset="0"/>
              </a:rPr>
              <a:t>van helye.</a:t>
            </a:r>
          </a:p>
        </p:txBody>
      </p:sp>
      <p:sp>
        <p:nvSpPr>
          <p:cNvPr id="2" name="Szövegdoboz 1"/>
          <p:cNvSpPr txBox="1"/>
          <p:nvPr/>
        </p:nvSpPr>
        <p:spPr>
          <a:xfrm>
            <a:off x="5904" y="0"/>
            <a:ext cx="9138096" cy="707886"/>
          </a:xfrm>
          <a:prstGeom prst="rect">
            <a:avLst/>
          </a:prstGeom>
          <a:solidFill>
            <a:schemeClr val="bg2">
              <a:lumMod val="75000"/>
            </a:schemeClr>
          </a:solidFill>
        </p:spPr>
        <p:txBody>
          <a:bodyPr wrap="square" rtlCol="0">
            <a:spAutoFit/>
          </a:bodyPr>
          <a:lstStyle/>
          <a:p>
            <a:pPr algn="ctr"/>
            <a:r>
              <a:rPr lang="hu-HU" sz="4000" b="1" dirty="0">
                <a:latin typeface="Times New Roman" panose="02020603050405020304" pitchFamily="18" charset="0"/>
                <a:cs typeface="Times New Roman" panose="02020603050405020304" pitchFamily="18" charset="0"/>
              </a:rPr>
              <a:t>Elévülés</a:t>
            </a:r>
          </a:p>
        </p:txBody>
      </p:sp>
    </p:spTree>
    <p:extLst>
      <p:ext uri="{BB962C8B-B14F-4D97-AF65-F5344CB8AC3E}">
        <p14:creationId xmlns:p14="http://schemas.microsoft.com/office/powerpoint/2010/main" val="175881157"/>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0" y="0"/>
            <a:ext cx="9144000" cy="692696"/>
          </a:xfrm>
          <a:solidFill>
            <a:schemeClr val="bg2">
              <a:lumMod val="75000"/>
            </a:schemeClr>
          </a:solidFill>
        </p:spPr>
        <p:txBody>
          <a:bodyPr>
            <a:noAutofit/>
          </a:bodyPr>
          <a:lstStyle/>
          <a:p>
            <a:pPr algn="l"/>
            <a:r>
              <a:rPr lang="hu-HU" sz="4000" b="1" dirty="0">
                <a:solidFill>
                  <a:schemeClr val="tx1"/>
                </a:solidFill>
                <a:latin typeface="Times New Roman" panose="02020603050405020304" pitchFamily="18" charset="0"/>
                <a:cs typeface="Times New Roman" panose="02020603050405020304" pitchFamily="18" charset="0"/>
              </a:rPr>
              <a:t>Polgári jogi jogkövetkezmény</a:t>
            </a:r>
          </a:p>
        </p:txBody>
      </p:sp>
      <p:sp>
        <p:nvSpPr>
          <p:cNvPr id="3" name="Tartalom helye 2"/>
          <p:cNvSpPr>
            <a:spLocks noGrp="1"/>
          </p:cNvSpPr>
          <p:nvPr>
            <p:ph sz="quarter" idx="1"/>
          </p:nvPr>
        </p:nvSpPr>
        <p:spPr>
          <a:xfrm>
            <a:off x="0" y="692696"/>
            <a:ext cx="9144000" cy="6165304"/>
          </a:xfrm>
        </p:spPr>
        <p:txBody>
          <a:bodyPr>
            <a:normAutofit fontScale="77500" lnSpcReduction="20000"/>
          </a:bodyPr>
          <a:lstStyle/>
          <a:p>
            <a:pPr marL="0" indent="0">
              <a:spcBef>
                <a:spcPts val="0"/>
              </a:spcBef>
              <a:buNone/>
            </a:pPr>
            <a:r>
              <a:rPr lang="hu-HU" sz="3400" dirty="0">
                <a:latin typeface="Times New Roman" panose="02020603050405020304" pitchFamily="18" charset="0"/>
                <a:cs typeface="Times New Roman" panose="02020603050405020304" pitchFamily="18" charset="0"/>
              </a:rPr>
              <a:t>A szerződés megszegését jelenti bármely kötelezettség szerződésszerű teljesítésének elmaradása.</a:t>
            </a:r>
          </a:p>
          <a:p>
            <a:pPr marL="82296" indent="0">
              <a:buNone/>
            </a:pPr>
            <a:endParaRPr lang="hu-HU" sz="3400" b="1" i="1" dirty="0">
              <a:latin typeface="Times New Roman" panose="02020603050405020304" pitchFamily="18" charset="0"/>
              <a:cs typeface="Times New Roman" panose="02020603050405020304" pitchFamily="18" charset="0"/>
            </a:endParaRPr>
          </a:p>
          <a:p>
            <a:pPr marL="82296" indent="0">
              <a:buNone/>
            </a:pPr>
            <a:r>
              <a:rPr lang="hu-HU" sz="3600" b="1" dirty="0">
                <a:latin typeface="Times New Roman" panose="02020603050405020304" pitchFamily="18" charset="0"/>
                <a:cs typeface="Times New Roman" panose="02020603050405020304" pitchFamily="18" charset="0"/>
              </a:rPr>
              <a:t>Felelősség szerződésszegéssel okozott károkért</a:t>
            </a:r>
          </a:p>
          <a:p>
            <a:r>
              <a:rPr lang="hu-HU" sz="3400" dirty="0">
                <a:latin typeface="Times New Roman" panose="02020603050405020304" pitchFamily="18" charset="0"/>
                <a:cs typeface="Times New Roman" panose="02020603050405020304" pitchFamily="18" charset="0"/>
              </a:rPr>
              <a:t>aki a szerződésszegéssel másik félnek kárt okoz, köteles azt megtéríteni. </a:t>
            </a:r>
          </a:p>
          <a:p>
            <a:r>
              <a:rPr lang="hu-HU" sz="3400" dirty="0">
                <a:latin typeface="Times New Roman" panose="02020603050405020304" pitchFamily="18" charset="0"/>
                <a:cs typeface="Times New Roman" panose="02020603050405020304" pitchFamily="18" charset="0"/>
              </a:rPr>
              <a:t>meg kell téríteni a szolgáltatás tárgyában keletkezett kárt. </a:t>
            </a:r>
          </a:p>
          <a:p>
            <a:r>
              <a:rPr lang="hu-HU" sz="3400" dirty="0">
                <a:latin typeface="Times New Roman" panose="02020603050405020304" pitchFamily="18" charset="0"/>
                <a:cs typeface="Times New Roman" panose="02020603050405020304" pitchFamily="18" charset="0"/>
              </a:rPr>
              <a:t>szándékos szerződésszegés esetén a teljes kárt kell megtéríteni.</a:t>
            </a:r>
          </a:p>
          <a:p>
            <a:r>
              <a:rPr lang="hu-HU" sz="3400" dirty="0">
                <a:latin typeface="Times New Roman" panose="02020603050405020304" pitchFamily="18" charset="0"/>
                <a:cs typeface="Times New Roman" panose="02020603050405020304" pitchFamily="18" charset="0"/>
              </a:rPr>
              <a:t>a kártérítés méltányosságból való mérséklésének nincs helye.</a:t>
            </a:r>
          </a:p>
          <a:p>
            <a:pPr marL="82296" indent="0">
              <a:buNone/>
            </a:pPr>
            <a:endParaRPr lang="hu-HU" sz="3400" dirty="0">
              <a:latin typeface="Times New Roman" panose="02020603050405020304" pitchFamily="18" charset="0"/>
              <a:cs typeface="Times New Roman" panose="02020603050405020304" pitchFamily="18" charset="0"/>
            </a:endParaRPr>
          </a:p>
          <a:p>
            <a:pPr marL="82296" indent="0">
              <a:buNone/>
            </a:pPr>
            <a:r>
              <a:rPr lang="hu-HU" sz="3600" b="1" dirty="0">
                <a:latin typeface="Times New Roman" panose="02020603050405020304" pitchFamily="18" charset="0"/>
                <a:cs typeface="Times New Roman" panose="02020603050405020304" pitchFamily="18" charset="0"/>
              </a:rPr>
              <a:t>Mentesül</a:t>
            </a:r>
            <a:r>
              <a:rPr lang="hu-HU" sz="3400" b="1" dirty="0">
                <a:latin typeface="Times New Roman" panose="02020603050405020304" pitchFamily="18" charset="0"/>
                <a:cs typeface="Times New Roman" panose="02020603050405020304" pitchFamily="18" charset="0"/>
              </a:rPr>
              <a:t> </a:t>
            </a:r>
            <a:r>
              <a:rPr lang="hu-HU" sz="3400" dirty="0">
                <a:latin typeface="Times New Roman" panose="02020603050405020304" pitchFamily="18" charset="0"/>
                <a:cs typeface="Times New Roman" panose="02020603050405020304" pitchFamily="18" charset="0"/>
              </a:rPr>
              <a:t>a felelősség alól, ha bizonyítja, hogy </a:t>
            </a:r>
          </a:p>
          <a:p>
            <a:pPr marL="539496" indent="-457200"/>
            <a:r>
              <a:rPr lang="hu-HU" sz="3400" dirty="0">
                <a:latin typeface="Times New Roman" panose="02020603050405020304" pitchFamily="18" charset="0"/>
                <a:cs typeface="Times New Roman" panose="02020603050405020304" pitchFamily="18" charset="0"/>
              </a:rPr>
              <a:t>a szerződésszegést ellenőrzési körén kívül eső, </a:t>
            </a:r>
          </a:p>
          <a:p>
            <a:pPr marL="539496" indent="-457200"/>
            <a:r>
              <a:rPr lang="hu-HU" sz="3400" dirty="0">
                <a:latin typeface="Times New Roman" panose="02020603050405020304" pitchFamily="18" charset="0"/>
                <a:cs typeface="Times New Roman" panose="02020603050405020304" pitchFamily="18" charset="0"/>
              </a:rPr>
              <a:t>a szerződéskötés időpontjában előre nem látható körülmény okozta, </a:t>
            </a:r>
          </a:p>
          <a:p>
            <a:pPr marL="539496" indent="-457200"/>
            <a:r>
              <a:rPr lang="hu-HU" sz="3400" dirty="0">
                <a:latin typeface="Times New Roman" panose="02020603050405020304" pitchFamily="18" charset="0"/>
                <a:cs typeface="Times New Roman" panose="02020603050405020304" pitchFamily="18" charset="0"/>
              </a:rPr>
              <a:t>nem volt elvárható, hogy a körülményt elkerülje vagy a kárt elhárítsa</a:t>
            </a:r>
            <a:r>
              <a:rPr lang="hu-HU" sz="33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927864638"/>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sz="quarter" idx="1"/>
          </p:nvPr>
        </p:nvSpPr>
        <p:spPr>
          <a:xfrm>
            <a:off x="107504" y="260648"/>
            <a:ext cx="8928992" cy="6480720"/>
          </a:xfrm>
        </p:spPr>
        <p:txBody>
          <a:bodyPr>
            <a:normAutofit/>
          </a:bodyPr>
          <a:lstStyle/>
          <a:p>
            <a:pPr marL="82296" indent="0">
              <a:buNone/>
            </a:pPr>
            <a:r>
              <a:rPr lang="hu-HU" sz="4000" b="1" dirty="0">
                <a:latin typeface="Times New Roman" panose="02020603050405020304" pitchFamily="18" charset="0"/>
                <a:cs typeface="Times New Roman" panose="02020603050405020304" pitchFamily="18" charset="0"/>
              </a:rPr>
              <a:t>Hibás teljesítés</a:t>
            </a:r>
          </a:p>
          <a:p>
            <a:pPr marL="0" indent="0">
              <a:buNone/>
            </a:pPr>
            <a:endParaRPr lang="hu-HU" sz="2800" dirty="0">
              <a:latin typeface="Times New Roman" panose="02020603050405020304" pitchFamily="18" charset="0"/>
              <a:cs typeface="Times New Roman" panose="02020603050405020304" pitchFamily="18" charset="0"/>
            </a:endParaRPr>
          </a:p>
          <a:p>
            <a:pPr marL="0" indent="0">
              <a:buNone/>
            </a:pPr>
            <a:r>
              <a:rPr lang="hu-HU" sz="2800" dirty="0">
                <a:latin typeface="Times New Roman" panose="02020603050405020304" pitchFamily="18" charset="0"/>
                <a:cs typeface="Times New Roman" panose="02020603050405020304" pitchFamily="18" charset="0"/>
              </a:rPr>
              <a:t>A kötelezett </a:t>
            </a:r>
          </a:p>
          <a:p>
            <a:r>
              <a:rPr lang="hu-HU" sz="2800" u="sng" dirty="0">
                <a:latin typeface="Times New Roman" panose="02020603050405020304" pitchFamily="18" charset="0"/>
                <a:cs typeface="Times New Roman" panose="02020603050405020304" pitchFamily="18" charset="0"/>
              </a:rPr>
              <a:t>hibásan teljesít</a:t>
            </a:r>
            <a:r>
              <a:rPr lang="hu-HU" sz="2800" dirty="0">
                <a:latin typeface="Times New Roman" panose="02020603050405020304" pitchFamily="18" charset="0"/>
                <a:cs typeface="Times New Roman" panose="02020603050405020304" pitchFamily="18" charset="0"/>
              </a:rPr>
              <a:t>, ha a szolgáltatás a teljesítés időpontjában nem felel meg a szerződésben vagy jogszabályban megállapított minőségi követelményeknek. </a:t>
            </a:r>
          </a:p>
          <a:p>
            <a:pPr marL="0" indent="0">
              <a:buNone/>
            </a:pPr>
            <a:endParaRPr lang="hu-HU" sz="2800" dirty="0">
              <a:latin typeface="Times New Roman" panose="02020603050405020304" pitchFamily="18" charset="0"/>
              <a:cs typeface="Times New Roman" panose="02020603050405020304" pitchFamily="18" charset="0"/>
            </a:endParaRPr>
          </a:p>
          <a:p>
            <a:r>
              <a:rPr lang="hu-HU" sz="2800" u="sng" dirty="0">
                <a:latin typeface="Times New Roman" panose="02020603050405020304" pitchFamily="18" charset="0"/>
                <a:cs typeface="Times New Roman" panose="02020603050405020304" pitchFamily="18" charset="0"/>
              </a:rPr>
              <a:t>nem teljesít hibásan</a:t>
            </a:r>
            <a:r>
              <a:rPr lang="hu-HU" sz="2800" dirty="0">
                <a:latin typeface="Times New Roman" panose="02020603050405020304" pitchFamily="18" charset="0"/>
                <a:cs typeface="Times New Roman" panose="02020603050405020304" pitchFamily="18" charset="0"/>
              </a:rPr>
              <a:t>, ha a jogosult a hibát a szerződéskötés időpontjában ismerte, vagy a hibát a szerződéskötés időpontjában ismernie kellett.</a:t>
            </a:r>
          </a:p>
        </p:txBody>
      </p:sp>
    </p:spTree>
    <p:extLst>
      <p:ext uri="{BB962C8B-B14F-4D97-AF65-F5344CB8AC3E}">
        <p14:creationId xmlns:p14="http://schemas.microsoft.com/office/powerpoint/2010/main" val="1977181686"/>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sz="quarter" idx="1"/>
          </p:nvPr>
        </p:nvSpPr>
        <p:spPr>
          <a:xfrm>
            <a:off x="0" y="188640"/>
            <a:ext cx="9144000" cy="6669360"/>
          </a:xfrm>
        </p:spPr>
        <p:txBody>
          <a:bodyPr>
            <a:normAutofit/>
          </a:bodyPr>
          <a:lstStyle/>
          <a:p>
            <a:pPr marL="0" indent="0">
              <a:buNone/>
            </a:pPr>
            <a:r>
              <a:rPr lang="hu-HU" sz="2800" dirty="0">
                <a:latin typeface="Times New Roman" panose="02020603050405020304" pitchFamily="18" charset="0"/>
                <a:cs typeface="Times New Roman" panose="02020603050405020304" pitchFamily="18" charset="0"/>
              </a:rPr>
              <a:t>A kötelezett </a:t>
            </a:r>
            <a:r>
              <a:rPr lang="hu-HU" sz="2800" b="1" dirty="0">
                <a:latin typeface="Times New Roman" panose="02020603050405020304" pitchFamily="18" charset="0"/>
                <a:cs typeface="Times New Roman" panose="02020603050405020304" pitchFamily="18" charset="0"/>
              </a:rPr>
              <a:t>mentesül</a:t>
            </a:r>
            <a:r>
              <a:rPr lang="hu-HU" sz="2800" dirty="0">
                <a:latin typeface="Times New Roman" panose="02020603050405020304" pitchFamily="18" charset="0"/>
                <a:cs typeface="Times New Roman" panose="02020603050405020304" pitchFamily="18" charset="0"/>
              </a:rPr>
              <a:t> a hibás teljesítés jogkövetkezményei alól, ha a hiba a jogosult által adott</a:t>
            </a:r>
          </a:p>
          <a:p>
            <a:pPr lvl="1">
              <a:buFont typeface="Arial" panose="020B0604020202020204" pitchFamily="34" charset="0"/>
              <a:buChar char="•"/>
            </a:pPr>
            <a:r>
              <a:rPr lang="hu-HU" dirty="0">
                <a:latin typeface="Times New Roman" panose="02020603050405020304" pitchFamily="18" charset="0"/>
                <a:cs typeface="Times New Roman" panose="02020603050405020304" pitchFamily="18" charset="0"/>
              </a:rPr>
              <a:t>anyag alkalmatlanságára vagy hibájára;</a:t>
            </a:r>
          </a:p>
          <a:p>
            <a:pPr lvl="1">
              <a:buFont typeface="Arial" panose="020B0604020202020204" pitchFamily="34" charset="0"/>
              <a:buChar char="•"/>
            </a:pPr>
            <a:r>
              <a:rPr lang="hu-HU" dirty="0">
                <a:latin typeface="Times New Roman" panose="02020603050405020304" pitchFamily="18" charset="0"/>
                <a:cs typeface="Times New Roman" panose="02020603050405020304" pitchFamily="18" charset="0"/>
              </a:rPr>
              <a:t>adat hiányosságára vagy hibájára; vagy</a:t>
            </a:r>
          </a:p>
          <a:p>
            <a:pPr lvl="1">
              <a:buFont typeface="Arial" panose="020B0604020202020204" pitchFamily="34" charset="0"/>
              <a:buChar char="•"/>
            </a:pPr>
            <a:r>
              <a:rPr lang="hu-HU" dirty="0">
                <a:latin typeface="Times New Roman" panose="02020603050405020304" pitchFamily="18" charset="0"/>
                <a:cs typeface="Times New Roman" panose="02020603050405020304" pitchFamily="18" charset="0"/>
              </a:rPr>
              <a:t>utasítás célszerűtlenségére vagy szakszerűtlenségére</a:t>
            </a:r>
          </a:p>
          <a:p>
            <a:pPr marL="82296" indent="0">
              <a:buNone/>
            </a:pPr>
            <a:r>
              <a:rPr lang="hu-HU" sz="2800" dirty="0">
                <a:latin typeface="Times New Roman" panose="02020603050405020304" pitchFamily="18" charset="0"/>
                <a:cs typeface="Times New Roman" panose="02020603050405020304" pitchFamily="18" charset="0"/>
              </a:rPr>
              <a:t>vezethető vissza, és e körülményekre a kötelezett a jogosultat figyelmeztette.</a:t>
            </a:r>
          </a:p>
          <a:p>
            <a:pPr marL="82296" indent="0">
              <a:buNone/>
            </a:pPr>
            <a:endParaRPr lang="hu-HU" sz="2800" b="1" dirty="0">
              <a:latin typeface="Times New Roman" panose="02020603050405020304" pitchFamily="18" charset="0"/>
              <a:cs typeface="Times New Roman" panose="02020603050405020304" pitchFamily="18" charset="0"/>
            </a:endParaRPr>
          </a:p>
          <a:p>
            <a:pPr marL="82296" indent="0">
              <a:buNone/>
            </a:pPr>
            <a:r>
              <a:rPr lang="hu-HU" sz="2800" b="1" dirty="0">
                <a:latin typeface="Times New Roman" panose="02020603050405020304" pitchFamily="18" charset="0"/>
                <a:cs typeface="Times New Roman" panose="02020603050405020304" pitchFamily="18" charset="0"/>
              </a:rPr>
              <a:t>Aki kötelezettsége teljesítéséhez vagy joga gyakorlásához más személy közreműködését veszi igénybe, az igénybevett személy magatartásáért úgy felel, mintha maga járt volna el.</a:t>
            </a:r>
          </a:p>
          <a:p>
            <a:pPr marL="82296" indent="0">
              <a:buNone/>
            </a:pPr>
            <a:endParaRPr lang="hu-HU" sz="2800" dirty="0">
              <a:latin typeface="Times New Roman" panose="02020603050405020304" pitchFamily="18" charset="0"/>
              <a:cs typeface="Times New Roman" panose="02020603050405020304" pitchFamily="18" charset="0"/>
            </a:endParaRPr>
          </a:p>
          <a:p>
            <a:endParaRPr lang="hu-H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24085120"/>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0" y="0"/>
            <a:ext cx="9144000" cy="836712"/>
          </a:xfrm>
          <a:solidFill>
            <a:schemeClr val="bg2">
              <a:lumMod val="75000"/>
            </a:schemeClr>
          </a:solidFill>
        </p:spPr>
        <p:txBody>
          <a:bodyPr>
            <a:normAutofit fontScale="90000"/>
          </a:bodyPr>
          <a:lstStyle/>
          <a:p>
            <a:pPr algn="l"/>
            <a:r>
              <a:rPr lang="hu-HU" sz="3600" b="1" dirty="0">
                <a:solidFill>
                  <a:schemeClr val="tx1"/>
                </a:solidFill>
                <a:latin typeface="Times New Roman" panose="02020603050405020304" pitchFamily="18" charset="0"/>
                <a:cs typeface="Times New Roman" panose="02020603050405020304" pitchFamily="18" charset="0"/>
              </a:rPr>
              <a:t>PIT-H-GJ-2015-11. bírósági határozat </a:t>
            </a:r>
            <a:br>
              <a:rPr lang="hu-HU" sz="2400" b="1" dirty="0">
                <a:solidFill>
                  <a:schemeClr val="tx1"/>
                </a:solidFill>
                <a:latin typeface="Times New Roman" panose="02020603050405020304" pitchFamily="18" charset="0"/>
                <a:cs typeface="Times New Roman" panose="02020603050405020304" pitchFamily="18" charset="0"/>
              </a:rPr>
            </a:br>
            <a:r>
              <a:rPr lang="hu-HU" sz="2400" b="1" dirty="0">
                <a:solidFill>
                  <a:schemeClr val="tx1"/>
                </a:solidFill>
                <a:latin typeface="Times New Roman" panose="02020603050405020304" pitchFamily="18" charset="0"/>
                <a:cs typeface="Times New Roman" panose="02020603050405020304" pitchFamily="18" charset="0"/>
              </a:rPr>
              <a:t>[</a:t>
            </a:r>
            <a:r>
              <a:rPr lang="hu-HU" sz="2000" dirty="0">
                <a:solidFill>
                  <a:schemeClr val="tx1"/>
                </a:solidFill>
                <a:latin typeface="Times New Roman" panose="02020603050405020304" pitchFamily="18" charset="0"/>
                <a:cs typeface="Times New Roman" panose="02020603050405020304" pitchFamily="18" charset="0"/>
              </a:rPr>
              <a:t>a Pécsi Ítélőtábla gazdasági ügyben]</a:t>
            </a:r>
            <a:endParaRPr lang="hu-HU" sz="2400" dirty="0">
              <a:solidFill>
                <a:schemeClr val="tx1"/>
              </a:solidFill>
              <a:latin typeface="Times New Roman" panose="02020603050405020304" pitchFamily="18" charset="0"/>
              <a:cs typeface="Times New Roman" panose="02020603050405020304" pitchFamily="18" charset="0"/>
            </a:endParaRPr>
          </a:p>
        </p:txBody>
      </p:sp>
      <p:sp>
        <p:nvSpPr>
          <p:cNvPr id="3" name="Tartalom helye 2"/>
          <p:cNvSpPr>
            <a:spLocks noGrp="1"/>
          </p:cNvSpPr>
          <p:nvPr>
            <p:ph idx="1"/>
          </p:nvPr>
        </p:nvSpPr>
        <p:spPr>
          <a:xfrm>
            <a:off x="0" y="836712"/>
            <a:ext cx="9144000" cy="6021288"/>
          </a:xfrm>
        </p:spPr>
        <p:txBody>
          <a:bodyPr/>
          <a:lstStyle/>
          <a:p>
            <a:pPr marL="0" indent="0">
              <a:buNone/>
            </a:pPr>
            <a:r>
              <a:rPr lang="hu-HU" sz="2000" dirty="0">
                <a:latin typeface="Times New Roman" panose="02020603050405020304" pitchFamily="18" charset="0"/>
                <a:cs typeface="Times New Roman" panose="02020603050405020304" pitchFamily="18" charset="0"/>
              </a:rPr>
              <a:t>Az alperes megrendelő kivitelező, kivitelezési tevékenységre </a:t>
            </a:r>
            <a:r>
              <a:rPr lang="hu-HU" sz="2000" b="1" dirty="0">
                <a:latin typeface="Times New Roman" panose="02020603050405020304" pitchFamily="18" charset="0"/>
                <a:cs typeface="Times New Roman" panose="02020603050405020304" pitchFamily="18" charset="0"/>
              </a:rPr>
              <a:t>szóbeli megállapodást kötött</a:t>
            </a:r>
            <a:r>
              <a:rPr lang="hu-HU" sz="2000" dirty="0">
                <a:latin typeface="Times New Roman" panose="02020603050405020304" pitchFamily="18" charset="0"/>
                <a:cs typeface="Times New Roman" panose="02020603050405020304" pitchFamily="18" charset="0"/>
              </a:rPr>
              <a:t> felperes alvállalkozó kivitelezővel és a munka megkezdésére utasította a felperest, aki csak </a:t>
            </a:r>
            <a:r>
              <a:rPr lang="hu-HU" sz="2000" b="1" u="sng" dirty="0">
                <a:latin typeface="Times New Roman" panose="02020603050405020304" pitchFamily="18" charset="0"/>
                <a:cs typeface="Times New Roman" panose="02020603050405020304" pitchFamily="18" charset="0"/>
              </a:rPr>
              <a:t>a munka egy részét végezte el</a:t>
            </a:r>
            <a:r>
              <a:rPr lang="hu-HU" sz="2000" dirty="0">
                <a:latin typeface="Times New Roman" panose="02020603050405020304" pitchFamily="18" charset="0"/>
                <a:cs typeface="Times New Roman" panose="02020603050405020304" pitchFamily="18" charset="0"/>
              </a:rPr>
              <a:t>.</a:t>
            </a:r>
          </a:p>
          <a:p>
            <a:r>
              <a:rPr lang="hu-HU" sz="2000" dirty="0">
                <a:latin typeface="Times New Roman" panose="02020603050405020304" pitchFamily="18" charset="0"/>
                <a:cs typeface="Times New Roman" panose="02020603050405020304" pitchFamily="18" charset="0"/>
              </a:rPr>
              <a:t>A felperes követelte az általa elvégzett munka ellenértékét</a:t>
            </a:r>
          </a:p>
          <a:p>
            <a:r>
              <a:rPr lang="hu-HU" sz="2000" dirty="0">
                <a:latin typeface="Times New Roman" panose="02020603050405020304" pitchFamily="18" charset="0"/>
                <a:cs typeface="Times New Roman" panose="02020603050405020304" pitchFamily="18" charset="0"/>
              </a:rPr>
              <a:t>Az alperes kártérítést kért, mert a felperes nem végezte el a szerződés szerinti teljes munkát, és ebből alperesnek kára származott. </a:t>
            </a:r>
          </a:p>
          <a:p>
            <a:pPr marL="0" indent="0">
              <a:buNone/>
            </a:pPr>
            <a:r>
              <a:rPr lang="hu-HU" sz="2800" dirty="0">
                <a:solidFill>
                  <a:srgbClr val="FF0000"/>
                </a:solidFill>
                <a:latin typeface="Times New Roman" panose="02020603050405020304" pitchFamily="18" charset="0"/>
                <a:cs typeface="Times New Roman" panose="02020603050405020304" pitchFamily="18" charset="0"/>
              </a:rPr>
              <a:t>A</a:t>
            </a:r>
            <a:r>
              <a:rPr lang="hu-HU" sz="2800" b="1" dirty="0">
                <a:solidFill>
                  <a:srgbClr val="FF0000"/>
                </a:solidFill>
                <a:latin typeface="Times New Roman" panose="02020603050405020304" pitchFamily="18" charset="0"/>
                <a:cs typeface="Times New Roman" panose="02020603050405020304" pitchFamily="18" charset="0"/>
              </a:rPr>
              <a:t> szóbeli megállapodás - a kötelező írásbeliség hiánya miatt</a:t>
            </a:r>
            <a:r>
              <a:rPr lang="hu-HU" sz="2800" dirty="0">
                <a:solidFill>
                  <a:srgbClr val="FF0000"/>
                </a:solidFill>
                <a:latin typeface="Times New Roman" panose="02020603050405020304" pitchFamily="18" charset="0"/>
                <a:cs typeface="Times New Roman" panose="02020603050405020304" pitchFamily="18" charset="0"/>
              </a:rPr>
              <a:t> – </a:t>
            </a:r>
            <a:r>
              <a:rPr lang="hu-HU" sz="2800" b="1" dirty="0">
                <a:solidFill>
                  <a:srgbClr val="FF0000"/>
                </a:solidFill>
                <a:latin typeface="Times New Roman" panose="02020603050405020304" pitchFamily="18" charset="0"/>
                <a:cs typeface="Times New Roman" panose="02020603050405020304" pitchFamily="18" charset="0"/>
              </a:rPr>
              <a:t>semmis.</a:t>
            </a:r>
            <a:endParaRPr lang="hu-HU" sz="2800" dirty="0">
              <a:solidFill>
                <a:srgbClr val="FF0000"/>
              </a:solidFill>
              <a:latin typeface="Times New Roman" panose="02020603050405020304" pitchFamily="18" charset="0"/>
              <a:cs typeface="Times New Roman" panose="02020603050405020304" pitchFamily="18" charset="0"/>
            </a:endParaRPr>
          </a:p>
          <a:p>
            <a:pPr marL="0" indent="0">
              <a:buNone/>
            </a:pPr>
            <a:r>
              <a:rPr lang="hu-HU" sz="2000" dirty="0">
                <a:latin typeface="Times New Roman" panose="02020603050405020304" pitchFamily="18" charset="0"/>
                <a:cs typeface="Times New Roman" panose="02020603050405020304" pitchFamily="18" charset="0"/>
              </a:rPr>
              <a:t>A bíróság </a:t>
            </a:r>
          </a:p>
          <a:p>
            <a:r>
              <a:rPr lang="hu-HU" sz="2000" dirty="0">
                <a:latin typeface="Times New Roman" panose="02020603050405020304" pitchFamily="18" charset="0"/>
                <a:cs typeface="Times New Roman" panose="02020603050405020304" pitchFamily="18" charset="0"/>
              </a:rPr>
              <a:t>kötelezte az alperest, hogy fizessen meg a felperesnek 5.842.822 Ft munkadíjat </a:t>
            </a:r>
            <a:r>
              <a:rPr lang="hu-HU" sz="2000" b="1" dirty="0">
                <a:latin typeface="Times New Roman" panose="02020603050405020304" pitchFamily="18" charset="0"/>
                <a:cs typeface="Times New Roman" panose="02020603050405020304" pitchFamily="18" charset="0"/>
              </a:rPr>
              <a:t>érvénytelen vállalkozási szerződés</a:t>
            </a:r>
            <a:r>
              <a:rPr lang="hu-HU" sz="2000" dirty="0">
                <a:latin typeface="Times New Roman" panose="02020603050405020304" pitchFamily="18" charset="0"/>
                <a:cs typeface="Times New Roman" panose="02020603050405020304" pitchFamily="18" charset="0"/>
              </a:rPr>
              <a:t> alapján teljesített szolgáltatás pénzbeli ellenértékének megtérítése címén. </a:t>
            </a:r>
          </a:p>
          <a:p>
            <a:r>
              <a:rPr lang="hu-HU" sz="2000" b="1" dirty="0">
                <a:latin typeface="Times New Roman" panose="02020603050405020304" pitchFamily="18" charset="0"/>
                <a:cs typeface="Times New Roman" panose="02020603050405020304" pitchFamily="18" charset="0"/>
              </a:rPr>
              <a:t>kimondta, hogy érvényes szerződés hiányában az </a:t>
            </a:r>
            <a:r>
              <a:rPr lang="hu-HU" sz="2000" b="1" dirty="0">
                <a:solidFill>
                  <a:srgbClr val="FF0000"/>
                </a:solidFill>
                <a:latin typeface="Times New Roman" panose="02020603050405020304" pitchFamily="18" charset="0"/>
                <a:cs typeface="Times New Roman" panose="02020603050405020304" pitchFamily="18" charset="0"/>
              </a:rPr>
              <a:t>el nem végzett munka </a:t>
            </a:r>
            <a:r>
              <a:rPr lang="hu-HU" sz="2000" b="1" dirty="0">
                <a:latin typeface="Times New Roman" panose="02020603050405020304" pitchFamily="18" charset="0"/>
                <a:cs typeface="Times New Roman" panose="02020603050405020304" pitchFamily="18" charset="0"/>
              </a:rPr>
              <a:t>díja fogalmilag kizárt</a:t>
            </a:r>
            <a:r>
              <a:rPr lang="hu-HU" sz="2000" dirty="0">
                <a:latin typeface="Times New Roman" panose="02020603050405020304" pitchFamily="18" charset="0"/>
                <a:cs typeface="Times New Roman" panose="02020603050405020304" pitchFamily="18" charset="0"/>
              </a:rPr>
              <a:t>. Ez okból </a:t>
            </a:r>
            <a:r>
              <a:rPr lang="hu-HU" sz="2000" b="1" dirty="0">
                <a:latin typeface="Times New Roman" panose="02020603050405020304" pitchFamily="18" charset="0"/>
                <a:cs typeface="Times New Roman" panose="02020603050405020304" pitchFamily="18" charset="0"/>
              </a:rPr>
              <a:t>az alperes kártérítést nem követelhet</a:t>
            </a:r>
            <a:r>
              <a:rPr lang="hu-HU" sz="2000" dirty="0">
                <a:latin typeface="Times New Roman" panose="02020603050405020304" pitchFamily="18" charset="0"/>
                <a:cs typeface="Times New Roman" panose="02020603050405020304" pitchFamily="18" charset="0"/>
              </a:rPr>
              <a:t>, nem alapíthat kártérítési igényt az érvényes szerződés hiányára sem, mert érvényes szerződés hiányában nem mulasztott.</a:t>
            </a:r>
          </a:p>
        </p:txBody>
      </p:sp>
    </p:spTree>
    <p:extLst>
      <p:ext uri="{BB962C8B-B14F-4D97-AF65-F5344CB8AC3E}">
        <p14:creationId xmlns:p14="http://schemas.microsoft.com/office/powerpoint/2010/main" val="7968950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35496" y="24695"/>
            <a:ext cx="9108504" cy="740009"/>
          </a:xfrm>
          <a:solidFill>
            <a:schemeClr val="bg2">
              <a:lumMod val="75000"/>
            </a:schemeClr>
          </a:solidFill>
        </p:spPr>
        <p:txBody>
          <a:bodyPr>
            <a:noAutofit/>
          </a:bodyPr>
          <a:lstStyle/>
          <a:p>
            <a:pPr algn="l"/>
            <a:r>
              <a:rPr lang="hu-HU" sz="4000" b="1" dirty="0">
                <a:latin typeface="Times New Roman" panose="02020603050405020304" pitchFamily="18" charset="0"/>
                <a:cs typeface="Times New Roman" panose="02020603050405020304" pitchFamily="18" charset="0"/>
              </a:rPr>
              <a:t>Jogviszonyok</a:t>
            </a:r>
            <a:endParaRPr lang="hu-HU" sz="4000" dirty="0">
              <a:latin typeface="Times New Roman" panose="02020603050405020304" pitchFamily="18" charset="0"/>
              <a:cs typeface="Times New Roman" panose="02020603050405020304" pitchFamily="18" charset="0"/>
            </a:endParaRPr>
          </a:p>
        </p:txBody>
      </p:sp>
      <p:sp>
        <p:nvSpPr>
          <p:cNvPr id="3" name="Tartalom helye 2"/>
          <p:cNvSpPr>
            <a:spLocks noGrp="1"/>
          </p:cNvSpPr>
          <p:nvPr>
            <p:ph idx="1"/>
          </p:nvPr>
        </p:nvSpPr>
        <p:spPr>
          <a:xfrm>
            <a:off x="457200" y="980728"/>
            <a:ext cx="8229600" cy="4968552"/>
          </a:xfrm>
        </p:spPr>
        <p:txBody>
          <a:bodyPr>
            <a:normAutofit/>
          </a:bodyPr>
          <a:lstStyle/>
          <a:p>
            <a:pPr marL="0" indent="0">
              <a:buNone/>
            </a:pPr>
            <a:r>
              <a:rPr lang="hu-HU" sz="4400" b="1" dirty="0">
                <a:latin typeface="Times New Roman" panose="02020603050405020304" pitchFamily="18" charset="0"/>
                <a:cs typeface="Times New Roman" panose="02020603050405020304" pitchFamily="18" charset="0"/>
              </a:rPr>
              <a:t>Fedezetkezelő     </a:t>
            </a:r>
          </a:p>
          <a:p>
            <a:pPr marL="0" indent="0" algn="ctr">
              <a:buNone/>
            </a:pPr>
            <a:endParaRPr lang="hu-HU" sz="4400" b="1" dirty="0">
              <a:latin typeface="Times New Roman" panose="02020603050405020304" pitchFamily="18" charset="0"/>
              <a:cs typeface="Times New Roman" panose="02020603050405020304" pitchFamily="18" charset="0"/>
            </a:endParaRPr>
          </a:p>
          <a:p>
            <a:pPr marL="0" indent="0" algn="just">
              <a:buNone/>
            </a:pPr>
            <a:r>
              <a:rPr lang="hu-HU" sz="4400" b="1" dirty="0">
                <a:latin typeface="Times New Roman" panose="02020603050405020304" pitchFamily="18" charset="0"/>
                <a:cs typeface="Times New Roman" panose="02020603050405020304" pitchFamily="18" charset="0"/>
              </a:rPr>
              <a:t>			</a:t>
            </a:r>
            <a:r>
              <a:rPr lang="hu-HU" sz="4800" b="1" dirty="0">
                <a:solidFill>
                  <a:srgbClr val="FF0000"/>
                </a:solidFill>
                <a:latin typeface="Times New Roman" panose="02020603050405020304" pitchFamily="18" charset="0"/>
                <a:cs typeface="Times New Roman" panose="02020603050405020304" pitchFamily="18" charset="0"/>
              </a:rPr>
              <a:t>Építtető</a:t>
            </a:r>
            <a:r>
              <a:rPr lang="hu-HU" sz="4800" b="1" dirty="0">
                <a:solidFill>
                  <a:schemeClr val="accent3">
                    <a:lumMod val="75000"/>
                  </a:schemeClr>
                </a:solidFill>
                <a:latin typeface="Times New Roman" panose="02020603050405020304" pitchFamily="18" charset="0"/>
                <a:cs typeface="Times New Roman" panose="02020603050405020304" pitchFamily="18" charset="0"/>
              </a:rPr>
              <a:t> </a:t>
            </a:r>
          </a:p>
          <a:p>
            <a:pPr marL="0" indent="0" algn="r">
              <a:buNone/>
            </a:pPr>
            <a:endParaRPr lang="hu-HU" sz="4400" b="1" dirty="0">
              <a:latin typeface="Times New Roman" panose="02020603050405020304" pitchFamily="18" charset="0"/>
              <a:cs typeface="Times New Roman" panose="02020603050405020304" pitchFamily="18" charset="0"/>
            </a:endParaRPr>
          </a:p>
          <a:p>
            <a:pPr marL="0" indent="0" algn="r">
              <a:buNone/>
            </a:pPr>
            <a:r>
              <a:rPr lang="hu-HU" sz="4400" b="1" dirty="0">
                <a:solidFill>
                  <a:srgbClr val="7030A0"/>
                </a:solidFill>
                <a:latin typeface="Times New Roman" panose="02020603050405020304" pitchFamily="18" charset="0"/>
                <a:cs typeface="Times New Roman" panose="02020603050405020304" pitchFamily="18" charset="0"/>
              </a:rPr>
              <a:t>Fővállalkozó kivitelező</a:t>
            </a:r>
          </a:p>
        </p:txBody>
      </p:sp>
      <p:sp>
        <p:nvSpPr>
          <p:cNvPr id="5" name="Felfelé-lefelé nyíl 4"/>
          <p:cNvSpPr/>
          <p:nvPr/>
        </p:nvSpPr>
        <p:spPr>
          <a:xfrm>
            <a:off x="3203848" y="1700808"/>
            <a:ext cx="654940" cy="864096"/>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6" name="Felfelé-lefelé nyíl 5"/>
          <p:cNvSpPr/>
          <p:nvPr/>
        </p:nvSpPr>
        <p:spPr>
          <a:xfrm>
            <a:off x="4644008" y="3397625"/>
            <a:ext cx="628648" cy="784101"/>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4" name="Kanyar jobbra 3"/>
          <p:cNvSpPr/>
          <p:nvPr/>
        </p:nvSpPr>
        <p:spPr>
          <a:xfrm rot="5400000">
            <a:off x="4794868" y="483518"/>
            <a:ext cx="3096346" cy="4234781"/>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solidFill>
                <a:schemeClr val="tx1"/>
              </a:solidFill>
            </a:endParaRPr>
          </a:p>
        </p:txBody>
      </p:sp>
    </p:spTree>
    <p:extLst>
      <p:ext uri="{BB962C8B-B14F-4D97-AF65-F5344CB8AC3E}">
        <p14:creationId xmlns:p14="http://schemas.microsoft.com/office/powerpoint/2010/main" val="2374953505"/>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1" y="0"/>
            <a:ext cx="9135533" cy="836712"/>
          </a:xfrm>
          <a:solidFill>
            <a:schemeClr val="bg2">
              <a:lumMod val="75000"/>
            </a:schemeClr>
          </a:solidFill>
        </p:spPr>
        <p:txBody>
          <a:bodyPr>
            <a:normAutofit fontScale="90000"/>
          </a:bodyPr>
          <a:lstStyle/>
          <a:p>
            <a:pPr algn="l"/>
            <a:r>
              <a:rPr lang="hu-HU" sz="4000" b="1" dirty="0">
                <a:solidFill>
                  <a:schemeClr val="tx1"/>
                </a:solidFill>
                <a:latin typeface="Times New Roman" panose="02020603050405020304" pitchFamily="18" charset="0"/>
                <a:cs typeface="Times New Roman" panose="02020603050405020304" pitchFamily="18" charset="0"/>
              </a:rPr>
              <a:t>FIT-H-PJ-2013-780. bírósági határozat </a:t>
            </a:r>
            <a:br>
              <a:rPr lang="hu-HU" sz="2400" b="1" dirty="0">
                <a:solidFill>
                  <a:schemeClr val="tx1"/>
                </a:solidFill>
                <a:latin typeface="Times New Roman" panose="02020603050405020304" pitchFamily="18" charset="0"/>
                <a:cs typeface="Times New Roman" panose="02020603050405020304" pitchFamily="18" charset="0"/>
              </a:rPr>
            </a:br>
            <a:r>
              <a:rPr lang="hu-HU" sz="2400" b="1" dirty="0">
                <a:solidFill>
                  <a:schemeClr val="tx1"/>
                </a:solidFill>
                <a:latin typeface="Times New Roman" panose="02020603050405020304" pitchFamily="18" charset="0"/>
                <a:cs typeface="Times New Roman" panose="02020603050405020304" pitchFamily="18" charset="0"/>
              </a:rPr>
              <a:t>[</a:t>
            </a:r>
            <a:r>
              <a:rPr lang="hu-HU" sz="2400" dirty="0">
                <a:solidFill>
                  <a:schemeClr val="tx1"/>
                </a:solidFill>
                <a:latin typeface="Times New Roman" panose="02020603050405020304" pitchFamily="18" charset="0"/>
                <a:cs typeface="Times New Roman" panose="02020603050405020304" pitchFamily="18" charset="0"/>
              </a:rPr>
              <a:t>a Fővárosi Ítélőtábla polgári ügyben]</a:t>
            </a:r>
          </a:p>
        </p:txBody>
      </p:sp>
      <p:sp>
        <p:nvSpPr>
          <p:cNvPr id="3" name="Tartalom helye 2"/>
          <p:cNvSpPr>
            <a:spLocks noGrp="1"/>
          </p:cNvSpPr>
          <p:nvPr>
            <p:ph idx="1"/>
          </p:nvPr>
        </p:nvSpPr>
        <p:spPr>
          <a:xfrm>
            <a:off x="8466" y="836712"/>
            <a:ext cx="9135533" cy="6021288"/>
          </a:xfrm>
        </p:spPr>
        <p:txBody>
          <a:bodyPr/>
          <a:lstStyle/>
          <a:p>
            <a:pPr marL="0" indent="0">
              <a:buNone/>
            </a:pPr>
            <a:r>
              <a:rPr lang="hu-HU" sz="2000" b="1" dirty="0">
                <a:latin typeface="Times New Roman" panose="02020603050405020304" pitchFamily="18" charset="0"/>
                <a:cs typeface="Times New Roman" panose="02020603050405020304" pitchFamily="18" charset="0"/>
              </a:rPr>
              <a:t>Építési engedélytől eltérően </a:t>
            </a:r>
            <a:r>
              <a:rPr lang="hu-HU" sz="2000" dirty="0">
                <a:latin typeface="Times New Roman" panose="02020603050405020304" pitchFamily="18" charset="0"/>
                <a:cs typeface="Times New Roman" panose="02020603050405020304" pitchFamily="18" charset="0"/>
              </a:rPr>
              <a:t>került sor a tetőtér kivitelezésére. </a:t>
            </a:r>
          </a:p>
          <a:p>
            <a:pPr marL="0" indent="0">
              <a:buNone/>
            </a:pPr>
            <a:r>
              <a:rPr lang="hu-HU" sz="2000" dirty="0">
                <a:latin typeface="Times New Roman" panose="02020603050405020304" pitchFamily="18" charset="0"/>
                <a:cs typeface="Times New Roman" panose="02020603050405020304" pitchFamily="18" charset="0"/>
              </a:rPr>
              <a:t>Az engedélytől </a:t>
            </a:r>
            <a:r>
              <a:rPr lang="hu-HU" sz="2000" b="1" dirty="0">
                <a:latin typeface="Times New Roman" panose="02020603050405020304" pitchFamily="18" charset="0"/>
                <a:cs typeface="Times New Roman" panose="02020603050405020304" pitchFamily="18" charset="0"/>
              </a:rPr>
              <a:t>eltérő terveket az alperes </a:t>
            </a:r>
            <a:r>
              <a:rPr lang="hu-HU" sz="2000" b="1" u="sng" dirty="0">
                <a:latin typeface="Times New Roman" panose="02020603050405020304" pitchFamily="18" charset="0"/>
                <a:cs typeface="Times New Roman" panose="02020603050405020304" pitchFamily="18" charset="0"/>
              </a:rPr>
              <a:t>tervező </a:t>
            </a:r>
            <a:r>
              <a:rPr lang="hu-HU" sz="2000" b="1" dirty="0">
                <a:latin typeface="Times New Roman" panose="02020603050405020304" pitchFamily="18" charset="0"/>
                <a:cs typeface="Times New Roman" panose="02020603050405020304" pitchFamily="18" charset="0"/>
              </a:rPr>
              <a:t>készítette, aki </a:t>
            </a:r>
            <a:r>
              <a:rPr lang="hu-HU" sz="2000" b="1" u="sng" dirty="0">
                <a:latin typeface="Times New Roman" panose="02020603050405020304" pitchFamily="18" charset="0"/>
                <a:cs typeface="Times New Roman" panose="02020603050405020304" pitchFamily="18" charset="0"/>
              </a:rPr>
              <a:t>egyben a felelős műszaki vezetői </a:t>
            </a:r>
            <a:r>
              <a:rPr lang="hu-HU" sz="2000" b="1" dirty="0">
                <a:latin typeface="Times New Roman" panose="02020603050405020304" pitchFamily="18" charset="0"/>
                <a:cs typeface="Times New Roman" panose="02020603050405020304" pitchFamily="18" charset="0"/>
              </a:rPr>
              <a:t>feladatait is megszegte, az alperes kivitelező pedig az építési szerződést hibásan teljesítette, a tájékoztatási kötelezettségét elmulasztotta.</a:t>
            </a:r>
            <a:endParaRPr lang="hu-HU" sz="2000" dirty="0">
              <a:latin typeface="Times New Roman" panose="02020603050405020304" pitchFamily="18" charset="0"/>
              <a:cs typeface="Times New Roman" panose="02020603050405020304" pitchFamily="18" charset="0"/>
            </a:endParaRPr>
          </a:p>
          <a:p>
            <a:pPr marL="0" indent="0">
              <a:buNone/>
            </a:pPr>
            <a:r>
              <a:rPr lang="hu-HU" sz="2000" dirty="0">
                <a:latin typeface="Times New Roman" panose="02020603050405020304" pitchFamily="18" charset="0"/>
                <a:cs typeface="Times New Roman" panose="02020603050405020304" pitchFamily="18" charset="0"/>
              </a:rPr>
              <a:t>A felperes építtető keresete arra irányult, hogy a bíróság egyetemlegesen kötelezze az alpereseket 2.000.000 Ft, és a törvényes mértékű késedelmi kamat megfizetésére kártérítés címén. </a:t>
            </a:r>
          </a:p>
          <a:p>
            <a:pPr marL="0" indent="0">
              <a:buNone/>
            </a:pPr>
            <a:r>
              <a:rPr lang="hu-HU" sz="2400" dirty="0">
                <a:latin typeface="Times New Roman" panose="02020603050405020304" pitchFamily="18" charset="0"/>
                <a:cs typeface="Times New Roman" panose="02020603050405020304" pitchFamily="18" charset="0"/>
              </a:rPr>
              <a:t>A bíróság határozatával eldöntötte, hogy </a:t>
            </a:r>
          </a:p>
          <a:p>
            <a:pPr lvl="0"/>
            <a:r>
              <a:rPr lang="hu-HU" sz="2400" b="1" dirty="0">
                <a:latin typeface="Times New Roman" panose="02020603050405020304" pitchFamily="18" charset="0"/>
                <a:cs typeface="Times New Roman" panose="02020603050405020304" pitchFamily="18" charset="0"/>
              </a:rPr>
              <a:t>a felperesnek a felelős műszaki vezetői díj visszakövetelésére, az elmaradt bérleti díjra és a vételárra vonatkozó kereseti kérelmei megalapozatlanok, illetőleg  </a:t>
            </a:r>
            <a:endParaRPr lang="hu-HU" sz="2400" dirty="0">
              <a:latin typeface="Times New Roman" panose="02020603050405020304" pitchFamily="18" charset="0"/>
              <a:cs typeface="Times New Roman" panose="02020603050405020304" pitchFamily="18" charset="0"/>
            </a:endParaRPr>
          </a:p>
          <a:p>
            <a:pPr lvl="0"/>
            <a:r>
              <a:rPr lang="hu-HU" sz="2400" b="1" dirty="0">
                <a:latin typeface="Times New Roman" panose="02020603050405020304" pitchFamily="18" charset="0"/>
                <a:cs typeface="Times New Roman" panose="02020603050405020304" pitchFamily="18" charset="0"/>
              </a:rPr>
              <a:t>az alperesek 50% erejéig kártérítési felelősséggel tartoznak a tetőtér tervtől eltérő kialakítása miatt szükséges bontási és helyreállítási költségek vonatkozásában</a:t>
            </a:r>
            <a:r>
              <a:rPr lang="hu-HU" sz="24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262409130"/>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0" y="0"/>
            <a:ext cx="9144000" cy="778098"/>
          </a:xfrm>
          <a:solidFill>
            <a:schemeClr val="bg2">
              <a:lumMod val="75000"/>
            </a:schemeClr>
          </a:solidFill>
        </p:spPr>
        <p:txBody>
          <a:bodyPr>
            <a:normAutofit/>
          </a:bodyPr>
          <a:lstStyle/>
          <a:p>
            <a:r>
              <a:rPr lang="hu-HU" sz="4400" b="1" dirty="0">
                <a:solidFill>
                  <a:schemeClr val="tx1"/>
                </a:solidFill>
                <a:latin typeface="Times New Roman" panose="02020603050405020304" pitchFamily="18" charset="0"/>
                <a:cs typeface="Times New Roman" panose="02020603050405020304" pitchFamily="18" charset="0"/>
              </a:rPr>
              <a:t>Büntetőjogi szankciók</a:t>
            </a:r>
          </a:p>
        </p:txBody>
      </p:sp>
      <p:sp>
        <p:nvSpPr>
          <p:cNvPr id="3" name="Tartalom helye 2"/>
          <p:cNvSpPr>
            <a:spLocks noGrp="1"/>
          </p:cNvSpPr>
          <p:nvPr>
            <p:ph sz="quarter" idx="1"/>
          </p:nvPr>
        </p:nvSpPr>
        <p:spPr/>
        <p:txBody>
          <a:bodyPr/>
          <a:lstStyle/>
          <a:p>
            <a:pPr marL="0" indent="0">
              <a:buNone/>
            </a:pPr>
            <a:r>
              <a:rPr lang="hu-HU" sz="3600" b="1" dirty="0">
                <a:latin typeface="Times New Roman" panose="02020603050405020304" pitchFamily="18" charset="0"/>
                <a:cs typeface="Times New Roman" panose="02020603050405020304" pitchFamily="18" charset="0"/>
              </a:rPr>
              <a:t>Különösen</a:t>
            </a:r>
          </a:p>
          <a:p>
            <a:r>
              <a:rPr lang="hu-HU" sz="3600" b="1" dirty="0">
                <a:latin typeface="Times New Roman" panose="02020603050405020304" pitchFamily="18" charset="0"/>
                <a:cs typeface="Times New Roman" panose="02020603050405020304" pitchFamily="18" charset="0"/>
              </a:rPr>
              <a:t>Emberi élet veszélyeztetése</a:t>
            </a:r>
          </a:p>
          <a:p>
            <a:r>
              <a:rPr lang="hu-HU" sz="3600" b="1" dirty="0">
                <a:latin typeface="Times New Roman" panose="02020603050405020304" pitchFamily="18" charset="0"/>
                <a:cs typeface="Times New Roman" panose="02020603050405020304" pitchFamily="18" charset="0"/>
              </a:rPr>
              <a:t>Vagyon elleni bűntett</a:t>
            </a:r>
          </a:p>
          <a:p>
            <a:r>
              <a:rPr lang="hu-HU" sz="3600" b="1" dirty="0">
                <a:latin typeface="Times New Roman" panose="02020603050405020304" pitchFamily="18" charset="0"/>
                <a:cs typeface="Times New Roman" panose="02020603050405020304" pitchFamily="18" charset="0"/>
              </a:rPr>
              <a:t>Lopás, csalás, sikkasztás</a:t>
            </a:r>
          </a:p>
          <a:p>
            <a:r>
              <a:rPr lang="hu-HU" sz="3600" b="1" dirty="0">
                <a:latin typeface="Times New Roman" panose="02020603050405020304" pitchFamily="18" charset="0"/>
                <a:cs typeface="Times New Roman" panose="02020603050405020304" pitchFamily="18" charset="0"/>
              </a:rPr>
              <a:t>Gondatlanság</a:t>
            </a:r>
          </a:p>
          <a:p>
            <a:endParaRPr lang="hu-HU" dirty="0"/>
          </a:p>
          <a:p>
            <a:endParaRPr lang="hu-HU" dirty="0"/>
          </a:p>
        </p:txBody>
      </p:sp>
    </p:spTree>
    <p:extLst>
      <p:ext uri="{BB962C8B-B14F-4D97-AF65-F5344CB8AC3E}">
        <p14:creationId xmlns:p14="http://schemas.microsoft.com/office/powerpoint/2010/main" val="1798400152"/>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8466" y="0"/>
            <a:ext cx="9152466" cy="836712"/>
          </a:xfrm>
          <a:solidFill>
            <a:schemeClr val="bg2">
              <a:lumMod val="75000"/>
            </a:schemeClr>
          </a:solidFill>
        </p:spPr>
        <p:txBody>
          <a:bodyPr>
            <a:normAutofit fontScale="90000"/>
          </a:bodyPr>
          <a:lstStyle/>
          <a:p>
            <a:pPr algn="l"/>
            <a:r>
              <a:rPr lang="hu-HU" sz="3600" b="1" dirty="0">
                <a:solidFill>
                  <a:schemeClr val="tx1"/>
                </a:solidFill>
                <a:latin typeface="Times New Roman" panose="02020603050405020304" pitchFamily="18" charset="0"/>
                <a:cs typeface="Times New Roman" panose="02020603050405020304" pitchFamily="18" charset="0"/>
              </a:rPr>
              <a:t>K-H-BJ-2013-107. bírósági határozat </a:t>
            </a:r>
            <a:br>
              <a:rPr lang="hu-HU" sz="3600" b="1" dirty="0">
                <a:solidFill>
                  <a:schemeClr val="tx1"/>
                </a:solidFill>
                <a:latin typeface="Times New Roman" panose="02020603050405020304" pitchFamily="18" charset="0"/>
                <a:cs typeface="Times New Roman" panose="02020603050405020304" pitchFamily="18" charset="0"/>
              </a:rPr>
            </a:br>
            <a:r>
              <a:rPr lang="hu-HU" sz="2400" b="1" dirty="0">
                <a:solidFill>
                  <a:schemeClr val="tx1"/>
                </a:solidFill>
                <a:latin typeface="Times New Roman" panose="02020603050405020304" pitchFamily="18" charset="0"/>
                <a:cs typeface="Times New Roman" panose="02020603050405020304" pitchFamily="18" charset="0"/>
              </a:rPr>
              <a:t>[</a:t>
            </a:r>
            <a:r>
              <a:rPr lang="hu-HU" sz="2400" dirty="0">
                <a:solidFill>
                  <a:schemeClr val="tx1"/>
                </a:solidFill>
                <a:latin typeface="Times New Roman" panose="02020603050405020304" pitchFamily="18" charset="0"/>
                <a:cs typeface="Times New Roman" panose="02020603050405020304" pitchFamily="18" charset="0"/>
              </a:rPr>
              <a:t>a Kúria határozata büntetőügyben]</a:t>
            </a:r>
            <a:endParaRPr lang="hu-HU" sz="2400" dirty="0">
              <a:solidFill>
                <a:schemeClr val="tx1"/>
              </a:solidFill>
            </a:endParaRPr>
          </a:p>
        </p:txBody>
      </p:sp>
      <p:sp>
        <p:nvSpPr>
          <p:cNvPr id="3" name="Tartalom helye 2"/>
          <p:cNvSpPr>
            <a:spLocks noGrp="1"/>
          </p:cNvSpPr>
          <p:nvPr>
            <p:ph idx="1"/>
          </p:nvPr>
        </p:nvSpPr>
        <p:spPr>
          <a:xfrm>
            <a:off x="0" y="836712"/>
            <a:ext cx="9144000" cy="6021288"/>
          </a:xfrm>
        </p:spPr>
        <p:txBody>
          <a:bodyPr/>
          <a:lstStyle/>
          <a:p>
            <a:pPr marL="0" indent="0">
              <a:buNone/>
            </a:pPr>
            <a:r>
              <a:rPr lang="hu-HU" sz="1800" b="1" dirty="0">
                <a:latin typeface="Times New Roman" panose="02020603050405020304" pitchFamily="18" charset="0"/>
                <a:cs typeface="Times New Roman" panose="02020603050405020304" pitchFamily="18" charset="0"/>
              </a:rPr>
              <a:t>A telefon- és hálózatszerelő végzettséggel rendelkező terhelt </a:t>
            </a:r>
            <a:r>
              <a:rPr lang="hu-HU" sz="1800" dirty="0">
                <a:latin typeface="Times New Roman" panose="02020603050405020304" pitchFamily="18" charset="0"/>
                <a:cs typeface="Times New Roman" panose="02020603050405020304" pitchFamily="18" charset="0"/>
              </a:rPr>
              <a:t>lakóházától kb. 2,5m távolságra egy kb. </a:t>
            </a:r>
            <a:r>
              <a:rPr lang="hu-HU" sz="1800" b="1" dirty="0">
                <a:latin typeface="Times New Roman" panose="02020603050405020304" pitchFamily="18" charset="0"/>
                <a:cs typeface="Times New Roman" panose="02020603050405020304" pitchFamily="18" charset="0"/>
              </a:rPr>
              <a:t>8m magasságú, félkörívben 18 m hosszúságú</a:t>
            </a:r>
            <a:r>
              <a:rPr lang="hu-HU" sz="1800" dirty="0">
                <a:latin typeface="Times New Roman" panose="02020603050405020304" pitchFamily="18" charset="0"/>
                <a:cs typeface="Times New Roman" panose="02020603050405020304" pitchFamily="18" charset="0"/>
              </a:rPr>
              <a:t> földfal volt. A földfal instabillá vált, ezért a terhelt elhatározta, hogy </a:t>
            </a:r>
            <a:r>
              <a:rPr lang="hu-HU" sz="1800" b="1" dirty="0">
                <a:latin typeface="Times New Roman" panose="02020603050405020304" pitchFamily="18" charset="0"/>
                <a:cs typeface="Times New Roman" panose="02020603050405020304" pitchFamily="18" charset="0"/>
              </a:rPr>
              <a:t>védekezésül egy támfalat épít.</a:t>
            </a:r>
            <a:endParaRPr lang="hu-HU" sz="1800" dirty="0">
              <a:latin typeface="Times New Roman" panose="02020603050405020304" pitchFamily="18" charset="0"/>
              <a:cs typeface="Times New Roman" panose="02020603050405020304" pitchFamily="18" charset="0"/>
            </a:endParaRPr>
          </a:p>
          <a:p>
            <a:pPr marL="0" indent="0">
              <a:buNone/>
            </a:pPr>
            <a:r>
              <a:rPr lang="hu-HU" sz="1800" b="1" dirty="0">
                <a:latin typeface="Times New Roman" panose="02020603050405020304" pitchFamily="18" charset="0"/>
                <a:cs typeface="Times New Roman" panose="02020603050405020304" pitchFamily="18" charset="0"/>
              </a:rPr>
              <a:t>A terhelt felkeresett egy kőművest, </a:t>
            </a:r>
            <a:r>
              <a:rPr lang="hu-HU" sz="1800" dirty="0">
                <a:latin typeface="Times New Roman" panose="02020603050405020304" pitchFamily="18" charset="0"/>
                <a:cs typeface="Times New Roman" panose="02020603050405020304" pitchFamily="18" charset="0"/>
              </a:rPr>
              <a:t>aki az építésre, a földfal stabilizálására, a támfal méreteire </a:t>
            </a:r>
            <a:r>
              <a:rPr lang="hu-HU" sz="1800" b="1" dirty="0">
                <a:latin typeface="Times New Roman" panose="02020603050405020304" pitchFamily="18" charset="0"/>
                <a:cs typeface="Times New Roman" panose="02020603050405020304" pitchFamily="18" charset="0"/>
              </a:rPr>
              <a:t>javaslatot tett</a:t>
            </a:r>
            <a:r>
              <a:rPr lang="hu-HU" sz="1800" dirty="0">
                <a:latin typeface="Times New Roman" panose="02020603050405020304" pitchFamily="18" charset="0"/>
                <a:cs typeface="Times New Roman" panose="02020603050405020304" pitchFamily="18" charset="0"/>
              </a:rPr>
              <a:t>. De a terhelt úgy döntött, hogy a szükséges alapárkot ő maga és ismerősei fogják kiásni, de </a:t>
            </a:r>
            <a:r>
              <a:rPr lang="hu-HU" sz="1800" b="1" dirty="0">
                <a:latin typeface="Times New Roman" panose="02020603050405020304" pitchFamily="18" charset="0"/>
                <a:cs typeface="Times New Roman" panose="02020603050405020304" pitchFamily="18" charset="0"/>
              </a:rPr>
              <a:t>építési engedélyt nem kért, </a:t>
            </a:r>
            <a:r>
              <a:rPr lang="hu-HU" sz="1800" b="1" dirty="0" err="1">
                <a:latin typeface="Times New Roman" panose="02020603050405020304" pitchFamily="18" charset="0"/>
                <a:cs typeface="Times New Roman" panose="02020603050405020304" pitchFamily="18" charset="0"/>
              </a:rPr>
              <a:t>geotechnikai</a:t>
            </a:r>
            <a:r>
              <a:rPr lang="hu-HU" sz="1800" b="1" dirty="0">
                <a:latin typeface="Times New Roman" panose="02020603050405020304" pitchFamily="18" charset="0"/>
                <a:cs typeface="Times New Roman" panose="02020603050405020304" pitchFamily="18" charset="0"/>
              </a:rPr>
              <a:t> dokumentáció sem </a:t>
            </a:r>
            <a:r>
              <a:rPr lang="hu-HU" sz="1800" dirty="0">
                <a:latin typeface="Times New Roman" panose="02020603050405020304" pitchFamily="18" charset="0"/>
                <a:cs typeface="Times New Roman" panose="02020603050405020304" pitchFamily="18" charset="0"/>
              </a:rPr>
              <a:t> készült. </a:t>
            </a:r>
          </a:p>
          <a:p>
            <a:pPr marL="0" indent="0">
              <a:buNone/>
            </a:pPr>
            <a:r>
              <a:rPr lang="hu-HU" sz="1800" dirty="0">
                <a:latin typeface="Times New Roman" panose="02020603050405020304" pitchFamily="18" charset="0"/>
                <a:cs typeface="Times New Roman" panose="02020603050405020304" pitchFamily="18" charset="0"/>
              </a:rPr>
              <a:t>Az </a:t>
            </a:r>
            <a:r>
              <a:rPr lang="hu-HU" sz="1800" b="1" dirty="0">
                <a:latin typeface="Times New Roman" panose="02020603050405020304" pitchFamily="18" charset="0"/>
                <a:cs typeface="Times New Roman" panose="02020603050405020304" pitchFamily="18" charset="0"/>
              </a:rPr>
              <a:t>építési tevékenységet csak az adott tevékenység végzésének megfelelő szakképesítéssel rendelkező személy felelős műszaki irányítása alatt lehetett elvégezni. </a:t>
            </a:r>
          </a:p>
          <a:p>
            <a:pPr marL="0" indent="0">
              <a:buNone/>
            </a:pPr>
            <a:r>
              <a:rPr lang="hu-HU" sz="1800" dirty="0">
                <a:latin typeface="Times New Roman" panose="02020603050405020304" pitchFamily="18" charset="0"/>
                <a:cs typeface="Times New Roman" panose="02020603050405020304" pitchFamily="18" charset="0"/>
              </a:rPr>
              <a:t>Kb</a:t>
            </a:r>
            <a:r>
              <a:rPr lang="hu-HU" sz="1800" b="1" dirty="0">
                <a:latin typeface="Times New Roman" panose="02020603050405020304" pitchFamily="18" charset="0"/>
                <a:cs typeface="Times New Roman" panose="02020603050405020304" pitchFamily="18" charset="0"/>
              </a:rPr>
              <a:t>. 50-60 cm szélességű és 1 méter mély</a:t>
            </a:r>
            <a:r>
              <a:rPr lang="hu-HU" sz="1800" dirty="0">
                <a:latin typeface="Times New Roman" panose="02020603050405020304" pitchFamily="18" charset="0"/>
                <a:cs typeface="Times New Roman" panose="02020603050405020304" pitchFamily="18" charset="0"/>
              </a:rPr>
              <a:t> alapot kezdtek ásni </a:t>
            </a:r>
            <a:r>
              <a:rPr lang="hu-HU" sz="1800" b="1" dirty="0">
                <a:latin typeface="Times New Roman" panose="02020603050405020304" pitchFamily="18" charset="0"/>
                <a:cs typeface="Times New Roman" panose="02020603050405020304" pitchFamily="18" charset="0"/>
              </a:rPr>
              <a:t>12 méter hosszan</a:t>
            </a:r>
            <a:r>
              <a:rPr lang="hu-HU" sz="1800" dirty="0">
                <a:latin typeface="Times New Roman" panose="02020603050405020304" pitchFamily="18" charset="0"/>
                <a:cs typeface="Times New Roman" panose="02020603050405020304" pitchFamily="18" charset="0"/>
              </a:rPr>
              <a:t>, úgy, hogy d</a:t>
            </a:r>
            <a:r>
              <a:rPr lang="hu-HU" sz="1800" b="1" dirty="0">
                <a:latin typeface="Times New Roman" panose="02020603050405020304" pitchFamily="18" charset="0"/>
                <a:cs typeface="Times New Roman" panose="02020603050405020304" pitchFamily="18" charset="0"/>
              </a:rPr>
              <a:t>úcolást, rézsűhajlásokat</a:t>
            </a:r>
            <a:r>
              <a:rPr lang="hu-HU" sz="1800" dirty="0">
                <a:latin typeface="Times New Roman" panose="02020603050405020304" pitchFamily="18" charset="0"/>
                <a:cs typeface="Times New Roman" panose="02020603050405020304" pitchFamily="18" charset="0"/>
              </a:rPr>
              <a:t> nem alkalmaztak. </a:t>
            </a:r>
          </a:p>
          <a:p>
            <a:pPr marL="0" indent="0">
              <a:buNone/>
            </a:pPr>
            <a:r>
              <a:rPr lang="hu-HU" sz="1800" dirty="0">
                <a:latin typeface="Times New Roman" panose="02020603050405020304" pitchFamily="18" charset="0"/>
                <a:cs typeface="Times New Roman" panose="02020603050405020304" pitchFamily="18" charset="0"/>
              </a:rPr>
              <a:t>A </a:t>
            </a:r>
            <a:r>
              <a:rPr lang="hu-HU" sz="1800" b="1" dirty="0">
                <a:latin typeface="Times New Roman" panose="02020603050405020304" pitchFamily="18" charset="0"/>
                <a:cs typeface="Times New Roman" panose="02020603050405020304" pitchFamily="18" charset="0"/>
              </a:rPr>
              <a:t>földfal egy része kb. 10 méter hosszan váratlanul leszakadt</a:t>
            </a:r>
            <a:r>
              <a:rPr lang="hu-HU" sz="1800" dirty="0">
                <a:latin typeface="Times New Roman" panose="02020603050405020304" pitchFamily="18" charset="0"/>
                <a:cs typeface="Times New Roman" panose="02020603050405020304" pitchFamily="18" charset="0"/>
              </a:rPr>
              <a:t>. A leomló földtömeg maga alá temetett 2 gyerekeket és egy személyt, akiket a rendőrség és tűzoltóság ásott ki. A gyerekek a helyszínen elhaláloztak.</a:t>
            </a:r>
          </a:p>
          <a:p>
            <a:pPr marL="0" indent="0">
              <a:buNone/>
            </a:pPr>
            <a:r>
              <a:rPr lang="hu-HU" sz="2000" dirty="0">
                <a:latin typeface="Times New Roman" panose="02020603050405020304" pitchFamily="18" charset="0"/>
                <a:cs typeface="Times New Roman" panose="02020603050405020304" pitchFamily="18" charset="0"/>
              </a:rPr>
              <a:t>A Kúria azt állapította meg, hogy a</a:t>
            </a:r>
            <a:r>
              <a:rPr lang="hu-HU" sz="2000" b="1" dirty="0">
                <a:latin typeface="Times New Roman" panose="02020603050405020304" pitchFamily="18" charset="0"/>
                <a:cs typeface="Times New Roman" panose="02020603050405020304" pitchFamily="18" charset="0"/>
              </a:rPr>
              <a:t> terhelté a </a:t>
            </a:r>
            <a:r>
              <a:rPr lang="hu-HU" sz="2000" b="1" dirty="0">
                <a:solidFill>
                  <a:srgbClr val="FF0000"/>
                </a:solidFill>
                <a:latin typeface="Times New Roman" panose="02020603050405020304" pitchFamily="18" charset="0"/>
                <a:cs typeface="Times New Roman" panose="02020603050405020304" pitchFamily="18" charset="0"/>
              </a:rPr>
              <a:t>foglalkozás körében elkövetett veszélyeztetés vétsége</a:t>
            </a:r>
            <a:r>
              <a:rPr lang="hu-HU" sz="2000" b="1" dirty="0">
                <a:latin typeface="Times New Roman" panose="02020603050405020304" pitchFamily="18" charset="0"/>
                <a:cs typeface="Times New Roman" panose="02020603050405020304" pitchFamily="18" charset="0"/>
              </a:rPr>
              <a:t>: </a:t>
            </a:r>
            <a:endParaRPr lang="hu-HU" sz="2000" dirty="0">
              <a:latin typeface="Times New Roman" panose="02020603050405020304" pitchFamily="18" charset="0"/>
              <a:cs typeface="Times New Roman" panose="02020603050405020304" pitchFamily="18" charset="0"/>
            </a:endParaRPr>
          </a:p>
          <a:p>
            <a:pPr marL="0" indent="0">
              <a:buNone/>
            </a:pPr>
            <a:r>
              <a:rPr lang="hu-HU" sz="2400" b="1" dirty="0">
                <a:solidFill>
                  <a:srgbClr val="FF0000"/>
                </a:solidFill>
                <a:latin typeface="Times New Roman" panose="02020603050405020304" pitchFamily="18" charset="0"/>
                <a:cs typeface="Times New Roman" panose="02020603050405020304" pitchFamily="18" charset="0"/>
              </a:rPr>
              <a:t>1 év 10 hónap fogházbüntetés, melynek végrehajtását 2 év próbaidőre felfüggesztették.</a:t>
            </a:r>
            <a:endParaRPr lang="hu-HU" sz="24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44080316"/>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zöveg helye 2"/>
          <p:cNvSpPr>
            <a:spLocks noGrp="1"/>
          </p:cNvSpPr>
          <p:nvPr>
            <p:ph type="body" sz="half" idx="1"/>
          </p:nvPr>
        </p:nvSpPr>
        <p:spPr>
          <a:xfrm>
            <a:off x="107504" y="0"/>
            <a:ext cx="9036496" cy="6741368"/>
          </a:xfrm>
        </p:spPr>
        <p:txBody>
          <a:bodyPr/>
          <a:lstStyle/>
          <a:p>
            <a:pPr marL="0" indent="0">
              <a:spcBef>
                <a:spcPts val="0"/>
              </a:spcBef>
              <a:buNone/>
            </a:pPr>
            <a:r>
              <a:rPr lang="hu-HU" sz="4000" b="1" dirty="0">
                <a:latin typeface="Times New Roman" panose="02020603050405020304" pitchFamily="18" charset="0"/>
                <a:cs typeface="Times New Roman" panose="02020603050405020304" pitchFamily="18" charset="0"/>
              </a:rPr>
              <a:t>Szakmai biztosíték</a:t>
            </a:r>
            <a:r>
              <a:rPr lang="hu-HU" sz="4000" dirty="0">
                <a:latin typeface="Times New Roman" panose="02020603050405020304" pitchFamily="18" charset="0"/>
                <a:cs typeface="Times New Roman" panose="02020603050405020304" pitchFamily="18" charset="0"/>
              </a:rPr>
              <a:t> </a:t>
            </a:r>
          </a:p>
          <a:p>
            <a:pPr marL="0" indent="0" algn="ctr">
              <a:spcBef>
                <a:spcPts val="0"/>
              </a:spcBef>
              <a:buNone/>
            </a:pPr>
            <a:endParaRPr lang="hu-HU" sz="2000" b="1" dirty="0">
              <a:latin typeface="Times New Roman" panose="02020603050405020304" pitchFamily="18" charset="0"/>
              <a:cs typeface="Times New Roman" panose="02020603050405020304" pitchFamily="18" charset="0"/>
            </a:endParaRPr>
          </a:p>
          <a:p>
            <a:pPr marL="0" indent="0" algn="r">
              <a:spcBef>
                <a:spcPts val="0"/>
              </a:spcBef>
              <a:buNone/>
            </a:pPr>
            <a:r>
              <a:rPr lang="hu-HU" sz="2000" b="1" dirty="0">
                <a:latin typeface="Times New Roman" panose="02020603050405020304" pitchFamily="18" charset="0"/>
                <a:cs typeface="Times New Roman" panose="02020603050405020304" pitchFamily="18" charset="0"/>
              </a:rPr>
              <a:t>az építésügyi és az építésüggyel összefüggő </a:t>
            </a:r>
          </a:p>
          <a:p>
            <a:pPr marL="0" indent="0" algn="r">
              <a:spcBef>
                <a:spcPts val="0"/>
              </a:spcBef>
              <a:buNone/>
            </a:pPr>
            <a:r>
              <a:rPr lang="hu-HU" sz="2000" b="1" dirty="0">
                <a:latin typeface="Times New Roman" panose="02020603050405020304" pitchFamily="18" charset="0"/>
                <a:cs typeface="Times New Roman" panose="02020603050405020304" pitchFamily="18" charset="0"/>
              </a:rPr>
              <a:t>szakmagyakorlási tevékenységekről szóló </a:t>
            </a:r>
          </a:p>
          <a:p>
            <a:pPr marL="0" indent="0" algn="r">
              <a:spcBef>
                <a:spcPts val="0"/>
              </a:spcBef>
              <a:buNone/>
            </a:pPr>
            <a:r>
              <a:rPr lang="hu-HU" sz="2000" b="1" dirty="0">
                <a:latin typeface="Times New Roman" panose="02020603050405020304" pitchFamily="18" charset="0"/>
                <a:cs typeface="Times New Roman" panose="02020603050405020304" pitchFamily="18" charset="0"/>
              </a:rPr>
              <a:t>266/2013. (VII. 11.) Korm. rendelet</a:t>
            </a:r>
            <a:endParaRPr lang="hu-HU" sz="2000" dirty="0">
              <a:latin typeface="Times New Roman" panose="02020603050405020304" pitchFamily="18" charset="0"/>
              <a:cs typeface="Times New Roman" panose="02020603050405020304" pitchFamily="18" charset="0"/>
            </a:endParaRPr>
          </a:p>
          <a:p>
            <a:pPr marL="0" indent="0">
              <a:spcBef>
                <a:spcPts val="0"/>
              </a:spcBef>
              <a:buNone/>
            </a:pPr>
            <a:endParaRPr lang="hu-HU" sz="2800" b="1" i="1" dirty="0">
              <a:latin typeface="Times New Roman" panose="02020603050405020304" pitchFamily="18" charset="0"/>
              <a:cs typeface="Times New Roman" panose="02020603050405020304" pitchFamily="18" charset="0"/>
            </a:endParaRPr>
          </a:p>
          <a:p>
            <a:pPr marL="0" indent="0">
              <a:spcBef>
                <a:spcPts val="0"/>
              </a:spcBef>
              <a:buNone/>
            </a:pPr>
            <a:r>
              <a:rPr lang="hu-HU" sz="2800" dirty="0">
                <a:latin typeface="Times New Roman" panose="02020603050405020304" pitchFamily="18" charset="0"/>
                <a:cs typeface="Times New Roman" panose="02020603050405020304" pitchFamily="18" charset="0"/>
              </a:rPr>
              <a:t>olyan </a:t>
            </a:r>
            <a:r>
              <a:rPr lang="hu-HU" sz="2800" b="1" dirty="0">
                <a:latin typeface="Times New Roman" panose="02020603050405020304" pitchFamily="18" charset="0"/>
                <a:cs typeface="Times New Roman" panose="02020603050405020304" pitchFamily="18" charset="0"/>
              </a:rPr>
              <a:t>felelősségbiztosítás</a:t>
            </a:r>
            <a:r>
              <a:rPr lang="hu-HU" sz="2800" dirty="0">
                <a:latin typeface="Times New Roman" panose="02020603050405020304" pitchFamily="18" charset="0"/>
                <a:cs typeface="Times New Roman" panose="02020603050405020304" pitchFamily="18" charset="0"/>
              </a:rPr>
              <a:t>, egyéb garancia vagy biztosíték, amely</a:t>
            </a:r>
          </a:p>
          <a:p>
            <a:pPr marL="400050" lvl="1" indent="0">
              <a:spcBef>
                <a:spcPts val="0"/>
              </a:spcBef>
              <a:buNone/>
            </a:pPr>
            <a:r>
              <a:rPr lang="hu-HU" sz="2400" i="1" dirty="0">
                <a:latin typeface="Times New Roman" panose="02020603050405020304" pitchFamily="18" charset="0"/>
                <a:cs typeface="Times New Roman" panose="02020603050405020304" pitchFamily="18" charset="0"/>
              </a:rPr>
              <a:t>a) </a:t>
            </a:r>
            <a:r>
              <a:rPr lang="hu-HU" sz="2400" dirty="0">
                <a:latin typeface="Times New Roman" panose="02020603050405020304" pitchFamily="18" charset="0"/>
                <a:cs typeface="Times New Roman" panose="02020603050405020304" pitchFamily="18" charset="0"/>
              </a:rPr>
              <a:t>valamely biztosítóval,</a:t>
            </a:r>
          </a:p>
          <a:p>
            <a:pPr marL="400050" lvl="1" indent="0">
              <a:spcBef>
                <a:spcPts val="0"/>
              </a:spcBef>
              <a:buNone/>
            </a:pPr>
            <a:r>
              <a:rPr lang="hu-HU" sz="2400" i="1" dirty="0">
                <a:latin typeface="Times New Roman" panose="02020603050405020304" pitchFamily="18" charset="0"/>
                <a:cs typeface="Times New Roman" panose="02020603050405020304" pitchFamily="18" charset="0"/>
              </a:rPr>
              <a:t>b) </a:t>
            </a:r>
            <a:r>
              <a:rPr lang="hu-HU" sz="2400" dirty="0">
                <a:latin typeface="Times New Roman" panose="02020603050405020304" pitchFamily="18" charset="0"/>
                <a:cs typeface="Times New Roman" panose="02020603050405020304" pitchFamily="18" charset="0"/>
              </a:rPr>
              <a:t>hitelintézettel vagy</a:t>
            </a:r>
          </a:p>
          <a:p>
            <a:pPr marL="400050" lvl="1" indent="0">
              <a:spcBef>
                <a:spcPts val="0"/>
              </a:spcBef>
              <a:buNone/>
            </a:pPr>
            <a:r>
              <a:rPr lang="hu-HU" sz="2400" i="1" dirty="0">
                <a:latin typeface="Times New Roman" panose="02020603050405020304" pitchFamily="18" charset="0"/>
                <a:cs typeface="Times New Roman" panose="02020603050405020304" pitchFamily="18" charset="0"/>
              </a:rPr>
              <a:t>c) </a:t>
            </a:r>
            <a:r>
              <a:rPr lang="hu-HU" sz="2400" dirty="0">
                <a:latin typeface="Times New Roman" panose="02020603050405020304" pitchFamily="18" charset="0"/>
                <a:cs typeface="Times New Roman" panose="02020603050405020304" pitchFamily="18" charset="0"/>
              </a:rPr>
              <a:t>egyéb szakmai biztosítást nyújtó szervezettel</a:t>
            </a:r>
          </a:p>
          <a:p>
            <a:pPr marL="0" indent="0">
              <a:spcBef>
                <a:spcPts val="0"/>
              </a:spcBef>
              <a:buNone/>
            </a:pPr>
            <a:r>
              <a:rPr lang="hu-HU" sz="2800" dirty="0">
                <a:latin typeface="Times New Roman" panose="02020603050405020304" pitchFamily="18" charset="0"/>
                <a:cs typeface="Times New Roman" panose="02020603050405020304" pitchFamily="18" charset="0"/>
              </a:rPr>
              <a:t>kötött szerződés vagy más jogviszony alapján a szolgáltatónak a szolgáltatási tevékenységével összefüggően a szolgáltatás igénybe vevőjének vagy adott esetben más személynek okozott károkért való felelősségéből eredő követelések fedezetére szolgál;</a:t>
            </a:r>
          </a:p>
        </p:txBody>
      </p:sp>
      <p:sp>
        <p:nvSpPr>
          <p:cNvPr id="2" name="Lefelé nyíl 1"/>
          <p:cNvSpPr/>
          <p:nvPr/>
        </p:nvSpPr>
        <p:spPr>
          <a:xfrm>
            <a:off x="971600" y="782561"/>
            <a:ext cx="484632" cy="97840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Tree>
    <p:extLst>
      <p:ext uri="{BB962C8B-B14F-4D97-AF65-F5344CB8AC3E}">
        <p14:creationId xmlns:p14="http://schemas.microsoft.com/office/powerpoint/2010/main" val="2444004175"/>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5148064" y="0"/>
            <a:ext cx="3995936" cy="1124744"/>
          </a:xfrm>
        </p:spPr>
        <p:txBody>
          <a:bodyPr/>
          <a:lstStyle/>
          <a:p>
            <a:pPr algn="r"/>
            <a:r>
              <a:rPr lang="hu-HU" sz="2000" b="1" dirty="0">
                <a:solidFill>
                  <a:schemeClr val="tx1"/>
                </a:solidFill>
                <a:latin typeface="Times New Roman" panose="02020603050405020304" pitchFamily="18" charset="0"/>
                <a:cs typeface="Times New Roman" panose="02020603050405020304" pitchFamily="18" charset="0"/>
              </a:rPr>
              <a:t>lakóépület építésének egyszerű </a:t>
            </a:r>
            <a:br>
              <a:rPr lang="hu-HU" sz="2000" b="1" dirty="0">
                <a:solidFill>
                  <a:schemeClr val="tx1"/>
                </a:solidFill>
                <a:latin typeface="Times New Roman" panose="02020603050405020304" pitchFamily="18" charset="0"/>
                <a:cs typeface="Times New Roman" panose="02020603050405020304" pitchFamily="18" charset="0"/>
              </a:rPr>
            </a:br>
            <a:r>
              <a:rPr lang="hu-HU" sz="2000" b="1" dirty="0">
                <a:solidFill>
                  <a:schemeClr val="tx1"/>
                </a:solidFill>
                <a:latin typeface="Times New Roman" panose="02020603050405020304" pitchFamily="18" charset="0"/>
                <a:cs typeface="Times New Roman" panose="02020603050405020304" pitchFamily="18" charset="0"/>
              </a:rPr>
              <a:t>bejelentéséről szóló </a:t>
            </a:r>
            <a:br>
              <a:rPr lang="hu-HU" sz="2000" b="1" dirty="0">
                <a:solidFill>
                  <a:schemeClr val="tx1"/>
                </a:solidFill>
                <a:latin typeface="Times New Roman" panose="02020603050405020304" pitchFamily="18" charset="0"/>
                <a:cs typeface="Times New Roman" panose="02020603050405020304" pitchFamily="18" charset="0"/>
              </a:rPr>
            </a:br>
            <a:r>
              <a:rPr lang="hu-HU" sz="2000" b="1" dirty="0">
                <a:solidFill>
                  <a:schemeClr val="tx1"/>
                </a:solidFill>
                <a:latin typeface="Times New Roman" panose="02020603050405020304" pitchFamily="18" charset="0"/>
                <a:cs typeface="Times New Roman" panose="02020603050405020304" pitchFamily="18" charset="0"/>
              </a:rPr>
              <a:t>155/2016. (VI. 13.) Korm. rendelet</a:t>
            </a:r>
            <a:endParaRPr lang="hu-HU" sz="2000" b="1" dirty="0"/>
          </a:p>
        </p:txBody>
      </p:sp>
      <p:sp>
        <p:nvSpPr>
          <p:cNvPr id="3" name="Szöveg helye 2"/>
          <p:cNvSpPr>
            <a:spLocks noGrp="1"/>
          </p:cNvSpPr>
          <p:nvPr>
            <p:ph type="body" sz="half" idx="1"/>
          </p:nvPr>
        </p:nvSpPr>
        <p:spPr>
          <a:xfrm>
            <a:off x="42331" y="980728"/>
            <a:ext cx="9101667" cy="5877272"/>
          </a:xfrm>
        </p:spPr>
        <p:txBody>
          <a:bodyPr>
            <a:normAutofit lnSpcReduction="10000"/>
          </a:bodyPr>
          <a:lstStyle/>
          <a:p>
            <a:pPr marL="0" indent="0">
              <a:buNone/>
            </a:pPr>
            <a:r>
              <a:rPr lang="hu-HU" sz="2000" b="1" dirty="0">
                <a:latin typeface="Times New Roman" panose="02020603050405020304" pitchFamily="18" charset="0"/>
                <a:cs typeface="Times New Roman" panose="02020603050405020304" pitchFamily="18" charset="0"/>
              </a:rPr>
              <a:t>Fedezetet kell nyújtania </a:t>
            </a:r>
            <a:r>
              <a:rPr lang="hu-HU" sz="2000" dirty="0">
                <a:latin typeface="Times New Roman" panose="02020603050405020304" pitchFamily="18" charset="0"/>
                <a:cs typeface="Times New Roman" panose="02020603050405020304" pitchFamily="18" charset="0"/>
              </a:rPr>
              <a:t>a biztosított tevékenység körében felmerülő dologi és személyben történő károkozás esetére.</a:t>
            </a:r>
          </a:p>
          <a:p>
            <a:pPr marL="0" indent="0">
              <a:buNone/>
            </a:pPr>
            <a:r>
              <a:rPr lang="hu-HU" sz="1600" dirty="0">
                <a:latin typeface="Times New Roman" panose="02020603050405020304" pitchFamily="18" charset="0"/>
                <a:cs typeface="Times New Roman" panose="02020603050405020304" pitchFamily="18" charset="0"/>
              </a:rPr>
              <a:t>A fővállalkozó kivitelező felelősségbiztosítása fedezetet biztosít</a:t>
            </a:r>
          </a:p>
          <a:p>
            <a:r>
              <a:rPr lang="hu-HU" sz="1600" dirty="0">
                <a:latin typeface="Times New Roman" panose="02020603050405020304" pitchFamily="18" charset="0"/>
                <a:cs typeface="Times New Roman" panose="02020603050405020304" pitchFamily="18" charset="0"/>
              </a:rPr>
              <a:t>50 millió forint beruházási költségkeretig biztosítási eseményenként legalább 10 millió forintig és állandó felelősségbiztosítás esetében évente, egy adott időszakra kötött felelősségbiztosítás esetében a biztosítás tartamára együttesen legalább </a:t>
            </a:r>
            <a:r>
              <a:rPr lang="hu-HU" sz="1600" b="1" dirty="0">
                <a:latin typeface="Times New Roman" panose="02020603050405020304" pitchFamily="18" charset="0"/>
                <a:cs typeface="Times New Roman" panose="02020603050405020304" pitchFamily="18" charset="0"/>
              </a:rPr>
              <a:t>30 millió forintig</a:t>
            </a:r>
            <a:r>
              <a:rPr lang="hu-HU" sz="1600" dirty="0">
                <a:latin typeface="Times New Roman" panose="02020603050405020304" pitchFamily="18" charset="0"/>
                <a:cs typeface="Times New Roman" panose="02020603050405020304" pitchFamily="18" charset="0"/>
              </a:rPr>
              <a:t>,</a:t>
            </a:r>
          </a:p>
          <a:p>
            <a:r>
              <a:rPr lang="hu-HU" sz="1600" dirty="0">
                <a:latin typeface="Times New Roman" panose="02020603050405020304" pitchFamily="18" charset="0"/>
                <a:cs typeface="Times New Roman" panose="02020603050405020304" pitchFamily="18" charset="0"/>
              </a:rPr>
              <a:t>50 millió forintot meghaladó, de 100 millió forintot meg nem haladó összegű beruházási költségkeret között legalább 20 millió forintig és állandó felelősségbiztosítás esetében évente, egy adott időszakra kötött felelősségbiztosítás esetében a biztosítás tartamára együttesen </a:t>
            </a:r>
            <a:r>
              <a:rPr lang="hu-HU" sz="1600" b="1" dirty="0">
                <a:latin typeface="Times New Roman" panose="02020603050405020304" pitchFamily="18" charset="0"/>
                <a:cs typeface="Times New Roman" panose="02020603050405020304" pitchFamily="18" charset="0"/>
              </a:rPr>
              <a:t>60 millió forint</a:t>
            </a:r>
            <a:r>
              <a:rPr lang="hu-HU" sz="1600" dirty="0">
                <a:latin typeface="Times New Roman" panose="02020603050405020304" pitchFamily="18" charset="0"/>
                <a:cs typeface="Times New Roman" panose="02020603050405020304" pitchFamily="18" charset="0"/>
              </a:rPr>
              <a:t>ig,</a:t>
            </a:r>
          </a:p>
          <a:p>
            <a:r>
              <a:rPr lang="hu-HU" sz="1600" dirty="0">
                <a:latin typeface="Times New Roman" panose="02020603050405020304" pitchFamily="18" charset="0"/>
                <a:cs typeface="Times New Roman" panose="02020603050405020304" pitchFamily="18" charset="0"/>
              </a:rPr>
              <a:t>100 millió forint feletti beruházási költségkeret esetén legalább 30 millió forintig és állandó felelősségbiztosítás esetében évente, egy adott időszakra kötött felelősségbiztosítás esetében a biztosítás tartamára együttesen </a:t>
            </a:r>
            <a:r>
              <a:rPr lang="hu-HU" sz="1600" b="1" dirty="0">
                <a:latin typeface="Times New Roman" panose="02020603050405020304" pitchFamily="18" charset="0"/>
                <a:cs typeface="Times New Roman" panose="02020603050405020304" pitchFamily="18" charset="0"/>
              </a:rPr>
              <a:t>90 millió forintig</a:t>
            </a:r>
          </a:p>
          <a:p>
            <a:pPr marL="0" indent="0">
              <a:buNone/>
            </a:pPr>
            <a:r>
              <a:rPr lang="hu-HU" sz="1600" dirty="0">
                <a:latin typeface="Times New Roman" panose="02020603050405020304" pitchFamily="18" charset="0"/>
                <a:cs typeface="Times New Roman" panose="02020603050405020304" pitchFamily="18" charset="0"/>
              </a:rPr>
              <a:t>A felelősségbiztosításnak a felelősségbiztosítási szerződés hatálya alatt okozott és legkésőbb a szerződés megszűnését követő 3 éven belül bekövetkezett, a biztosító részére bejelentett, biztosítási eseménynek minősülő károkra kell fedezetet nyújtania. A szerződésnek fenn kell állnia fővállalkozó kivitelező esetében legalább a lakóépület teljes műszaki átadás-átvételének lezárásáig.</a:t>
            </a:r>
            <a:r>
              <a:rPr lang="hu-HU" sz="1600" dirty="0"/>
              <a:t> </a:t>
            </a:r>
          </a:p>
          <a:p>
            <a:pPr marL="0" indent="0">
              <a:buNone/>
            </a:pPr>
            <a:r>
              <a:rPr lang="hu-HU" sz="2400" b="1" dirty="0">
                <a:latin typeface="Times New Roman" panose="02020603050405020304" pitchFamily="18" charset="0"/>
                <a:cs typeface="Times New Roman" panose="02020603050405020304" pitchFamily="18" charset="0"/>
              </a:rPr>
              <a:t>A fővállalkozó kivitelező felelősségbiztosításának ki kell terjednie a felelősségbiztosítási szerződés hatálya alatt az általa bármely jogviszonyban foglalkoztatott felelős műszaki vezető által okozott károk biztosítására is.</a:t>
            </a:r>
            <a:endParaRPr lang="hu-HU" sz="2400" b="1" dirty="0"/>
          </a:p>
          <a:p>
            <a:pPr marL="0" indent="0">
              <a:buNone/>
            </a:pPr>
            <a:endParaRPr lang="hu-HU" sz="2400" b="1" dirty="0">
              <a:latin typeface="Times New Roman" panose="02020603050405020304" pitchFamily="18" charset="0"/>
              <a:cs typeface="Times New Roman" panose="02020603050405020304" pitchFamily="18" charset="0"/>
            </a:endParaRPr>
          </a:p>
        </p:txBody>
      </p:sp>
      <p:sp>
        <p:nvSpPr>
          <p:cNvPr id="4" name="Téglalap 3"/>
          <p:cNvSpPr/>
          <p:nvPr/>
        </p:nvSpPr>
        <p:spPr>
          <a:xfrm>
            <a:off x="0" y="63471"/>
            <a:ext cx="5364088" cy="707886"/>
          </a:xfrm>
          <a:prstGeom prst="rect">
            <a:avLst/>
          </a:prstGeom>
          <a:solidFill>
            <a:schemeClr val="bg2">
              <a:lumMod val="75000"/>
            </a:schemeClr>
          </a:solidFill>
        </p:spPr>
        <p:txBody>
          <a:bodyPr wrap="square">
            <a:spAutoFit/>
          </a:bodyPr>
          <a:lstStyle/>
          <a:p>
            <a:r>
              <a:rPr lang="hu-HU" sz="4000" b="1" kern="0" dirty="0">
                <a:solidFill>
                  <a:srgbClr val="000000"/>
                </a:solidFill>
                <a:latin typeface="Times New Roman" panose="02020603050405020304" pitchFamily="18" charset="0"/>
                <a:cs typeface="Times New Roman" panose="02020603050405020304" pitchFamily="18" charset="0"/>
              </a:rPr>
              <a:t>Felelősségbiztosítás</a:t>
            </a:r>
            <a:endParaRPr lang="hu-HU" sz="4000" b="1" dirty="0"/>
          </a:p>
        </p:txBody>
      </p:sp>
      <p:sp>
        <p:nvSpPr>
          <p:cNvPr id="5" name="Lefelé nyíl 4"/>
          <p:cNvSpPr/>
          <p:nvPr/>
        </p:nvSpPr>
        <p:spPr>
          <a:xfrm>
            <a:off x="755576" y="648246"/>
            <a:ext cx="484632" cy="36004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Tree>
    <p:extLst>
      <p:ext uri="{BB962C8B-B14F-4D97-AF65-F5344CB8AC3E}">
        <p14:creationId xmlns:p14="http://schemas.microsoft.com/office/powerpoint/2010/main" val="2486846466"/>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0" y="0"/>
            <a:ext cx="9144000" cy="692696"/>
          </a:xfrm>
          <a:solidFill>
            <a:schemeClr val="bg2">
              <a:lumMod val="75000"/>
            </a:schemeClr>
          </a:solidFill>
        </p:spPr>
        <p:txBody>
          <a:bodyPr>
            <a:noAutofit/>
          </a:bodyPr>
          <a:lstStyle/>
          <a:p>
            <a:r>
              <a:rPr lang="hu-HU" sz="4000" b="1" dirty="0">
                <a:solidFill>
                  <a:srgbClr val="FF0000"/>
                </a:solidFill>
                <a:latin typeface="Times New Roman" panose="02020603050405020304" pitchFamily="18" charset="0"/>
                <a:cs typeface="Times New Roman" panose="02020603050405020304" pitchFamily="18" charset="0"/>
              </a:rPr>
              <a:t>Forrás</a:t>
            </a:r>
          </a:p>
        </p:txBody>
      </p:sp>
      <p:sp>
        <p:nvSpPr>
          <p:cNvPr id="3" name="Tartalom helye 2"/>
          <p:cNvSpPr>
            <a:spLocks noGrp="1"/>
          </p:cNvSpPr>
          <p:nvPr>
            <p:ph sz="quarter" idx="1"/>
          </p:nvPr>
        </p:nvSpPr>
        <p:spPr>
          <a:xfrm>
            <a:off x="0" y="692696"/>
            <a:ext cx="9144000" cy="6165304"/>
          </a:xfrm>
        </p:spPr>
        <p:txBody>
          <a:bodyPr>
            <a:normAutofit fontScale="70000" lnSpcReduction="20000"/>
          </a:bodyPr>
          <a:lstStyle/>
          <a:p>
            <a:pPr>
              <a:buClr>
                <a:srgbClr val="FF0000"/>
              </a:buClr>
            </a:pPr>
            <a:r>
              <a:rPr lang="hu-HU" sz="4000" b="1" dirty="0">
                <a:latin typeface="Times New Roman" panose="02020603050405020304" pitchFamily="18" charset="0"/>
                <a:cs typeface="Times New Roman" panose="02020603050405020304" pitchFamily="18" charset="0"/>
              </a:rPr>
              <a:t>2017. évi CLXXIX. tv. </a:t>
            </a:r>
            <a:r>
              <a:rPr lang="hu-HU" dirty="0">
                <a:latin typeface="Times New Roman" panose="02020603050405020304" pitchFamily="18" charset="0"/>
                <a:cs typeface="Times New Roman" panose="02020603050405020304" pitchFamily="18" charset="0"/>
              </a:rPr>
              <a:t>a közigazgatási szabályszegések szankcióinak átmeneti szabályairól, valamint …….</a:t>
            </a:r>
          </a:p>
          <a:p>
            <a:pPr>
              <a:buClr>
                <a:srgbClr val="FF0000"/>
              </a:buClr>
            </a:pPr>
            <a:r>
              <a:rPr lang="hu-HU" sz="4000" b="1" dirty="0">
                <a:latin typeface="Times New Roman" panose="02020603050405020304" pitchFamily="18" charset="0"/>
                <a:cs typeface="Times New Roman" panose="02020603050405020304" pitchFamily="18" charset="0"/>
              </a:rPr>
              <a:t>1997. évi LXXVIII. tv. </a:t>
            </a:r>
            <a:r>
              <a:rPr lang="hu-HU" dirty="0">
                <a:latin typeface="Times New Roman" panose="02020603050405020304" pitchFamily="18" charset="0"/>
                <a:cs typeface="Times New Roman" panose="02020603050405020304" pitchFamily="18" charset="0"/>
              </a:rPr>
              <a:t>az épített környezet alakításáról és védelméről</a:t>
            </a:r>
          </a:p>
          <a:p>
            <a:pPr>
              <a:buClr>
                <a:srgbClr val="FF0000"/>
              </a:buClr>
            </a:pPr>
            <a:r>
              <a:rPr lang="hu-HU" sz="4000" b="1" dirty="0">
                <a:latin typeface="Times New Roman" panose="02020603050405020304" pitchFamily="18" charset="0"/>
                <a:cs typeface="Times New Roman" panose="02020603050405020304" pitchFamily="18" charset="0"/>
              </a:rPr>
              <a:t>1996. évi LVIII. tv. </a:t>
            </a:r>
            <a:r>
              <a:rPr lang="hu-HU" dirty="0">
                <a:latin typeface="Times New Roman" panose="02020603050405020304" pitchFamily="18" charset="0"/>
                <a:cs typeface="Times New Roman" panose="02020603050405020304" pitchFamily="18" charset="0"/>
              </a:rPr>
              <a:t>a tervező- és szakértő mérnökök, valamint építészek szakmai kamaráiról</a:t>
            </a:r>
          </a:p>
          <a:p>
            <a:r>
              <a:rPr lang="hu-HU" sz="4000" b="1" dirty="0">
                <a:latin typeface="Times New Roman" panose="02020603050405020304" pitchFamily="18" charset="0"/>
                <a:cs typeface="Times New Roman" panose="02020603050405020304" pitchFamily="18" charset="0"/>
              </a:rPr>
              <a:t>2013. évi V. tv. </a:t>
            </a:r>
            <a:r>
              <a:rPr lang="hu-HU" dirty="0">
                <a:latin typeface="Times New Roman" panose="02020603050405020304" pitchFamily="18" charset="0"/>
                <a:cs typeface="Times New Roman" panose="02020603050405020304" pitchFamily="18" charset="0"/>
              </a:rPr>
              <a:t>a Polgári Törvénykönyvről</a:t>
            </a:r>
          </a:p>
          <a:p>
            <a:pPr>
              <a:buClr>
                <a:srgbClr val="FF0000"/>
              </a:buClr>
            </a:pPr>
            <a:r>
              <a:rPr lang="hu-HU" sz="3400" b="1" dirty="0">
                <a:latin typeface="Times New Roman" panose="02020603050405020304" pitchFamily="18" charset="0"/>
                <a:cs typeface="Times New Roman" panose="02020603050405020304" pitchFamily="18" charset="0"/>
              </a:rPr>
              <a:t>191/2009. (IX. 15.) Korm. rendelet </a:t>
            </a:r>
            <a:r>
              <a:rPr lang="hu-HU" dirty="0">
                <a:latin typeface="Times New Roman" panose="02020603050405020304" pitchFamily="18" charset="0"/>
                <a:cs typeface="Times New Roman" panose="02020603050405020304" pitchFamily="18" charset="0"/>
              </a:rPr>
              <a:t>az építőipari kivitelezési tevékenységről</a:t>
            </a:r>
            <a:r>
              <a:rPr lang="hu-HU" b="1" dirty="0">
                <a:latin typeface="Times New Roman" panose="02020603050405020304" pitchFamily="18" charset="0"/>
                <a:cs typeface="Times New Roman" panose="02020603050405020304" pitchFamily="18" charset="0"/>
              </a:rPr>
              <a:t> </a:t>
            </a:r>
          </a:p>
          <a:p>
            <a:pPr>
              <a:buClr>
                <a:srgbClr val="FF0000"/>
              </a:buClr>
            </a:pPr>
            <a:r>
              <a:rPr lang="hu-HU" sz="3400" b="1" dirty="0">
                <a:latin typeface="Times New Roman" panose="02020603050405020304" pitchFamily="18" charset="0"/>
                <a:cs typeface="Times New Roman" panose="02020603050405020304" pitchFamily="18" charset="0"/>
              </a:rPr>
              <a:t>266/2013. (VII. 11.) Korm. rendelet </a:t>
            </a:r>
            <a:r>
              <a:rPr lang="hu-HU" dirty="0">
                <a:latin typeface="Times New Roman" panose="02020603050405020304" pitchFamily="18" charset="0"/>
                <a:cs typeface="Times New Roman" panose="02020603050405020304" pitchFamily="18" charset="0"/>
              </a:rPr>
              <a:t>az építésügyi és az építésüggyel összefüggő szakmagyakorlási tevékenységekről</a:t>
            </a:r>
          </a:p>
          <a:p>
            <a:pPr>
              <a:buClr>
                <a:srgbClr val="FF0000"/>
              </a:buClr>
            </a:pPr>
            <a:r>
              <a:rPr lang="hu-HU" sz="3400" b="1" dirty="0">
                <a:latin typeface="Times New Roman" panose="02020603050405020304" pitchFamily="18" charset="0"/>
                <a:cs typeface="Times New Roman" panose="02020603050405020304" pitchFamily="18" charset="0"/>
              </a:rPr>
              <a:t>155/2016. (VI. 13.) Korm. rendelet </a:t>
            </a:r>
            <a:r>
              <a:rPr lang="hu-HU" dirty="0">
                <a:latin typeface="Times New Roman" panose="02020603050405020304" pitchFamily="18" charset="0"/>
                <a:cs typeface="Times New Roman" panose="02020603050405020304" pitchFamily="18" charset="0"/>
              </a:rPr>
              <a:t>a lakóépület építésének egyszerű bejelentéséről</a:t>
            </a:r>
          </a:p>
          <a:p>
            <a:pPr>
              <a:buClr>
                <a:srgbClr val="FF0000"/>
              </a:buClr>
            </a:pPr>
            <a:r>
              <a:rPr lang="hu-HU" sz="3400" b="1" dirty="0">
                <a:latin typeface="Times New Roman" panose="02020603050405020304" pitchFamily="18" charset="0"/>
                <a:cs typeface="Times New Roman" panose="02020603050405020304" pitchFamily="18" charset="0"/>
              </a:rPr>
              <a:t>312/2012. (XI. 8.) Korm. rendelet </a:t>
            </a:r>
            <a:r>
              <a:rPr lang="hu-HU" dirty="0">
                <a:latin typeface="Times New Roman" panose="02020603050405020304" pitchFamily="18" charset="0"/>
                <a:cs typeface="Times New Roman" panose="02020603050405020304" pitchFamily="18" charset="0"/>
              </a:rPr>
              <a:t>az építésügyi és építésfelügyeleti hatósági eljárásokról és ellenőrzésekről, valamint az építésügyi hatósági szolgáltatásról</a:t>
            </a:r>
          </a:p>
          <a:p>
            <a:pPr>
              <a:buClr>
                <a:srgbClr val="FF0000"/>
              </a:buClr>
            </a:pPr>
            <a:r>
              <a:rPr lang="hu-HU" sz="3400" b="1" dirty="0">
                <a:latin typeface="Times New Roman" panose="02020603050405020304" pitchFamily="18" charset="0"/>
                <a:cs typeface="Times New Roman" panose="02020603050405020304" pitchFamily="18" charset="0"/>
              </a:rPr>
              <a:t>238/2005. (X. 25.) Korm. rendelet </a:t>
            </a:r>
            <a:r>
              <a:rPr lang="hu-HU" dirty="0">
                <a:latin typeface="Times New Roman" panose="02020603050405020304" pitchFamily="18" charset="0"/>
                <a:cs typeface="Times New Roman" panose="02020603050405020304" pitchFamily="18" charset="0"/>
              </a:rPr>
              <a:t>az építésfelügyeleti bírságról</a:t>
            </a:r>
          </a:p>
          <a:p>
            <a:pPr algn="just">
              <a:buClr>
                <a:srgbClr val="FF0000"/>
              </a:buClr>
            </a:pPr>
            <a:r>
              <a:rPr lang="hu-HU" sz="3400" b="1" dirty="0">
                <a:latin typeface="Times New Roman" panose="02020603050405020304" pitchFamily="18" charset="0"/>
                <a:cs typeface="Times New Roman" panose="02020603050405020304" pitchFamily="18" charset="0"/>
              </a:rPr>
              <a:t>Építésügyi Tudás Műhely</a:t>
            </a:r>
            <a:r>
              <a:rPr lang="hu-HU" sz="2800" b="1" dirty="0">
                <a:latin typeface="Times New Roman" panose="02020603050405020304" pitchFamily="18" charset="0"/>
                <a:cs typeface="Times New Roman" panose="02020603050405020304" pitchFamily="18" charset="0"/>
              </a:rPr>
              <a:t> [</a:t>
            </a:r>
            <a:r>
              <a:rPr lang="hu-HU" sz="2800" b="1" dirty="0" err="1">
                <a:latin typeface="Times New Roman" panose="02020603050405020304" pitchFamily="18" charset="0"/>
                <a:cs typeface="Times New Roman" panose="02020603050405020304" pitchFamily="18" charset="0"/>
              </a:rPr>
              <a:t>www.terc.hu</a:t>
            </a:r>
            <a:r>
              <a:rPr lang="hu-HU" sz="2800" b="1"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705863699"/>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3043" name="Rectangle 3"/>
          <p:cNvSpPr>
            <a:spLocks noGrp="1" noChangeArrowheads="1"/>
          </p:cNvSpPr>
          <p:nvPr>
            <p:ph type="title"/>
          </p:nvPr>
        </p:nvSpPr>
        <p:spPr>
          <a:xfrm>
            <a:off x="0" y="648072"/>
            <a:ext cx="9144000" cy="764704"/>
          </a:xfrm>
        </p:spPr>
        <p:txBody>
          <a:bodyPr>
            <a:normAutofit/>
          </a:bodyPr>
          <a:lstStyle/>
          <a:p>
            <a:pPr algn="just"/>
            <a:r>
              <a:rPr lang="hu-HU" altLang="hu-HU" sz="3200" b="1" dirty="0">
                <a:solidFill>
                  <a:schemeClr val="tx1"/>
                </a:solidFill>
                <a:latin typeface="Times New Roman" panose="02020603050405020304" pitchFamily="18" charset="0"/>
                <a:cs typeface="Times New Roman" panose="02020603050405020304" pitchFamily="18" charset="0"/>
              </a:rPr>
              <a:t>KÖSZÖNÖM MEGTISZTELŐ FIGYELMÜKET</a:t>
            </a:r>
          </a:p>
        </p:txBody>
      </p:sp>
      <p:sp>
        <p:nvSpPr>
          <p:cNvPr id="343044" name="Rectangle 4"/>
          <p:cNvSpPr>
            <a:spLocks noGrp="1" noChangeArrowheads="1"/>
          </p:cNvSpPr>
          <p:nvPr>
            <p:ph type="body" idx="1"/>
          </p:nvPr>
        </p:nvSpPr>
        <p:spPr>
          <a:xfrm>
            <a:off x="457200" y="780976"/>
            <a:ext cx="8229600" cy="4774840"/>
          </a:xfrm>
        </p:spPr>
        <p:txBody>
          <a:bodyPr/>
          <a:lstStyle/>
          <a:p>
            <a:endParaRPr lang="hu-HU" altLang="hu-HU" b="1" dirty="0"/>
          </a:p>
          <a:p>
            <a:endParaRPr lang="hu-HU" altLang="hu-HU" b="1" dirty="0"/>
          </a:p>
          <a:p>
            <a:pPr algn="r">
              <a:buFontTx/>
              <a:buNone/>
            </a:pPr>
            <a:endParaRPr lang="hu-HU" altLang="hu-HU" sz="2000" b="1" dirty="0">
              <a:latin typeface="Arial Narrow" pitchFamily="34" charset="0"/>
            </a:endParaRPr>
          </a:p>
          <a:p>
            <a:pPr algn="r">
              <a:buFontTx/>
              <a:buNone/>
            </a:pPr>
            <a:endParaRPr lang="hu-HU" altLang="hu-HU" sz="2000" b="1" dirty="0">
              <a:latin typeface="Arial Narrow" pitchFamily="34" charset="0"/>
            </a:endParaRPr>
          </a:p>
        </p:txBody>
      </p:sp>
      <p:sp>
        <p:nvSpPr>
          <p:cNvPr id="2" name="Téglalap 1"/>
          <p:cNvSpPr/>
          <p:nvPr/>
        </p:nvSpPr>
        <p:spPr>
          <a:xfrm>
            <a:off x="8467" y="5301208"/>
            <a:ext cx="9144000" cy="1384995"/>
          </a:xfrm>
          <a:prstGeom prst="rect">
            <a:avLst/>
          </a:prstGeom>
        </p:spPr>
        <p:txBody>
          <a:bodyPr wrap="square">
            <a:spAutoFit/>
          </a:bodyPr>
          <a:lstStyle/>
          <a:p>
            <a:pPr eaLnBrk="1" hangingPunct="1"/>
            <a:r>
              <a:rPr lang="hu-HU" altLang="hu-HU" sz="2800" b="1" dirty="0">
                <a:latin typeface="Times New Roman" pitchFamily="18" charset="0"/>
                <a:cs typeface="Times New Roman" pitchFamily="18" charset="0"/>
              </a:rPr>
              <a:t>Magyar Mária </a:t>
            </a:r>
          </a:p>
          <a:p>
            <a:pPr eaLnBrk="1" hangingPunct="1"/>
            <a:r>
              <a:rPr lang="hu-HU" altLang="hu-HU" sz="2800" b="1" dirty="0">
                <a:latin typeface="Times New Roman" pitchFamily="18" charset="0"/>
                <a:cs typeface="Times New Roman" pitchFamily="18" charset="0"/>
              </a:rPr>
              <a:t>jogi szakokleveles építészmérnök, </a:t>
            </a:r>
          </a:p>
          <a:p>
            <a:pPr eaLnBrk="1" hangingPunct="1"/>
            <a:r>
              <a:rPr lang="hu-HU" altLang="hu-HU" sz="2800" b="1" dirty="0">
                <a:latin typeface="Times New Roman" pitchFamily="18" charset="0"/>
                <a:cs typeface="Times New Roman" pitchFamily="18" charset="0"/>
              </a:rPr>
              <a:t>építésügyi tanácsadó</a:t>
            </a:r>
          </a:p>
        </p:txBody>
      </p:sp>
      <p:pic>
        <p:nvPicPr>
          <p:cNvPr id="7" name="Kép 6" descr="cid:image002.png@01D122D9.F0A83C60"/>
          <p:cNvPicPr/>
          <p:nvPr/>
        </p:nvPicPr>
        <p:blipFill>
          <a:blip r:embed="rId3" r:link="rId4">
            <a:extLst>
              <a:ext uri="{28A0092B-C50C-407E-A947-70E740481C1C}">
                <a14:useLocalDpi xmlns:a14="http://schemas.microsoft.com/office/drawing/2010/main" val="0"/>
              </a:ext>
            </a:extLst>
          </a:blip>
          <a:srcRect/>
          <a:stretch>
            <a:fillRect/>
          </a:stretch>
        </p:blipFill>
        <p:spPr bwMode="auto">
          <a:xfrm>
            <a:off x="2987824" y="1412776"/>
            <a:ext cx="2808311" cy="3816424"/>
          </a:xfrm>
          <a:prstGeom prst="rect">
            <a:avLst/>
          </a:prstGeom>
          <a:solidFill>
            <a:schemeClr val="accent1">
              <a:lumMod val="40000"/>
              <a:lumOff val="60000"/>
            </a:schemeClr>
          </a:solidFill>
          <a:ln>
            <a:solidFill>
              <a:schemeClr val="tx2"/>
            </a:solidFill>
          </a:ln>
        </p:spPr>
      </p:pic>
    </p:spTree>
    <p:extLst>
      <p:ext uri="{BB962C8B-B14F-4D97-AF65-F5344CB8AC3E}">
        <p14:creationId xmlns:p14="http://schemas.microsoft.com/office/powerpoint/2010/main" val="21531719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35496" y="44624"/>
            <a:ext cx="9108504" cy="720080"/>
          </a:xfrm>
          <a:solidFill>
            <a:schemeClr val="bg2">
              <a:lumMod val="75000"/>
            </a:schemeClr>
          </a:solidFill>
        </p:spPr>
        <p:txBody>
          <a:bodyPr>
            <a:noAutofit/>
          </a:bodyPr>
          <a:lstStyle/>
          <a:p>
            <a:pPr algn="l"/>
            <a:r>
              <a:rPr lang="hu-HU" sz="4000" b="1" dirty="0">
                <a:latin typeface="Times New Roman" panose="02020603050405020304" pitchFamily="18" charset="0"/>
                <a:cs typeface="Times New Roman" panose="02020603050405020304" pitchFamily="18" charset="0"/>
              </a:rPr>
              <a:t>Jogviszonyok</a:t>
            </a:r>
            <a:endParaRPr lang="hu-HU" sz="4000" dirty="0"/>
          </a:p>
        </p:txBody>
      </p:sp>
      <p:sp>
        <p:nvSpPr>
          <p:cNvPr id="3" name="Tartalom helye 2"/>
          <p:cNvSpPr>
            <a:spLocks noGrp="1"/>
          </p:cNvSpPr>
          <p:nvPr>
            <p:ph idx="1"/>
          </p:nvPr>
        </p:nvSpPr>
        <p:spPr>
          <a:xfrm>
            <a:off x="251520" y="908720"/>
            <a:ext cx="8640960" cy="5472608"/>
          </a:xfrm>
        </p:spPr>
        <p:txBody>
          <a:bodyPr>
            <a:normAutofit fontScale="92500" lnSpcReduction="10000"/>
          </a:bodyPr>
          <a:lstStyle/>
          <a:p>
            <a:pPr marL="0" indent="0" algn="ctr">
              <a:buNone/>
            </a:pPr>
            <a:r>
              <a:rPr lang="hu-HU" sz="5200" b="1" dirty="0">
                <a:solidFill>
                  <a:srgbClr val="FF0000"/>
                </a:solidFill>
                <a:latin typeface="Times New Roman" panose="02020603050405020304" pitchFamily="18" charset="0"/>
                <a:cs typeface="Times New Roman" panose="02020603050405020304" pitchFamily="18" charset="0"/>
              </a:rPr>
              <a:t>Építtető</a:t>
            </a:r>
            <a:r>
              <a:rPr lang="hu-HU" sz="5200" b="1" dirty="0">
                <a:latin typeface="Times New Roman" panose="02020603050405020304" pitchFamily="18" charset="0"/>
                <a:cs typeface="Times New Roman" panose="02020603050405020304" pitchFamily="18" charset="0"/>
              </a:rPr>
              <a:t> </a:t>
            </a:r>
          </a:p>
          <a:p>
            <a:pPr marL="0" indent="0" algn="ctr">
              <a:buNone/>
            </a:pPr>
            <a:r>
              <a:rPr lang="hu-HU" sz="2600" dirty="0">
                <a:latin typeface="Times New Roman" panose="02020603050405020304" pitchFamily="18" charset="0"/>
                <a:cs typeface="Times New Roman" panose="02020603050405020304" pitchFamily="18" charset="0"/>
              </a:rPr>
              <a:t>vagy</a:t>
            </a:r>
            <a:r>
              <a:rPr lang="hu-HU" sz="4300" b="1" dirty="0">
                <a:latin typeface="Times New Roman" panose="02020603050405020304" pitchFamily="18" charset="0"/>
                <a:cs typeface="Times New Roman" panose="02020603050405020304" pitchFamily="18" charset="0"/>
              </a:rPr>
              <a:t> </a:t>
            </a:r>
            <a:r>
              <a:rPr lang="hu-HU" sz="3900" b="1" dirty="0" err="1">
                <a:latin typeface="Times New Roman" panose="02020603050405020304" pitchFamily="18" charset="0"/>
                <a:cs typeface="Times New Roman" panose="02020603050405020304" pitchFamily="18" charset="0"/>
              </a:rPr>
              <a:t>beruházáslebonyolító</a:t>
            </a:r>
            <a:endParaRPr lang="hu-HU" b="1" dirty="0">
              <a:latin typeface="Times New Roman" panose="02020603050405020304" pitchFamily="18" charset="0"/>
              <a:cs typeface="Times New Roman" panose="02020603050405020304" pitchFamily="18" charset="0"/>
            </a:endParaRPr>
          </a:p>
          <a:p>
            <a:pPr marL="0" indent="0">
              <a:buNone/>
            </a:pPr>
            <a:endParaRPr lang="hu-HU" b="1" dirty="0">
              <a:latin typeface="Times New Roman" panose="02020603050405020304" pitchFamily="18" charset="0"/>
              <a:cs typeface="Times New Roman" panose="02020603050405020304" pitchFamily="18" charset="0"/>
            </a:endParaRPr>
          </a:p>
          <a:p>
            <a:pPr marL="0" indent="0">
              <a:buNone/>
            </a:pPr>
            <a:r>
              <a:rPr lang="hu-HU" sz="3900" b="1" dirty="0">
                <a:latin typeface="Times New Roman" panose="02020603050405020304" pitchFamily="18" charset="0"/>
                <a:cs typeface="Times New Roman" panose="02020603050405020304" pitchFamily="18" charset="0"/>
              </a:rPr>
              <a:t>   	   Tervező </a:t>
            </a:r>
          </a:p>
          <a:p>
            <a:pPr marL="0" indent="0">
              <a:buNone/>
            </a:pPr>
            <a:r>
              <a:rPr lang="hu-HU" b="1" dirty="0">
                <a:latin typeface="Times New Roman" panose="02020603050405020304" pitchFamily="18" charset="0"/>
                <a:cs typeface="Times New Roman" panose="02020603050405020304" pitchFamily="18" charset="0"/>
              </a:rPr>
              <a:t> 		      	      </a:t>
            </a:r>
            <a:r>
              <a:rPr lang="hu-HU" sz="3900" b="1" dirty="0">
                <a:latin typeface="Times New Roman" panose="02020603050405020304" pitchFamily="18" charset="0"/>
                <a:cs typeface="Times New Roman" panose="02020603050405020304" pitchFamily="18" charset="0"/>
              </a:rPr>
              <a:t>Tervezői </a:t>
            </a:r>
          </a:p>
          <a:p>
            <a:pPr marL="0" indent="0">
              <a:buNone/>
            </a:pPr>
            <a:r>
              <a:rPr lang="hu-HU" sz="3900" b="1" dirty="0">
                <a:latin typeface="Times New Roman" panose="02020603050405020304" pitchFamily="18" charset="0"/>
                <a:cs typeface="Times New Roman" panose="02020603050405020304" pitchFamily="18" charset="0"/>
              </a:rPr>
              <a:t>		     	     művezető </a:t>
            </a:r>
          </a:p>
          <a:p>
            <a:pPr marL="0" indent="0">
              <a:buNone/>
            </a:pPr>
            <a:endParaRPr lang="hu-HU" b="1" dirty="0">
              <a:latin typeface="Times New Roman" panose="02020603050405020304" pitchFamily="18" charset="0"/>
              <a:cs typeface="Times New Roman" panose="02020603050405020304" pitchFamily="18" charset="0"/>
            </a:endParaRPr>
          </a:p>
          <a:p>
            <a:pPr marL="0" indent="0">
              <a:buNone/>
            </a:pPr>
            <a:r>
              <a:rPr lang="hu-HU" sz="3900" b="1" dirty="0">
                <a:latin typeface="Times New Roman" panose="02020603050405020304" pitchFamily="18" charset="0"/>
                <a:cs typeface="Times New Roman" panose="02020603050405020304" pitchFamily="18" charset="0"/>
              </a:rPr>
              <a:t>   		</a:t>
            </a:r>
            <a:r>
              <a:rPr lang="hu-HU" sz="3900" b="1" dirty="0">
                <a:solidFill>
                  <a:schemeClr val="accent2">
                    <a:lumMod val="75000"/>
                  </a:schemeClr>
                </a:solidFill>
                <a:latin typeface="Times New Roman" panose="02020603050405020304" pitchFamily="18" charset="0"/>
                <a:cs typeface="Times New Roman" panose="02020603050405020304" pitchFamily="18" charset="0"/>
              </a:rPr>
              <a:t>Szakági</a:t>
            </a:r>
            <a:r>
              <a:rPr lang="hu-HU" sz="3900" b="1" dirty="0">
                <a:latin typeface="Times New Roman" panose="02020603050405020304" pitchFamily="18" charset="0"/>
                <a:cs typeface="Times New Roman" panose="02020603050405020304" pitchFamily="18" charset="0"/>
              </a:rPr>
              <a:t> 	   Szakértő   Energetikai </a:t>
            </a:r>
          </a:p>
          <a:p>
            <a:pPr marL="0" indent="0">
              <a:buNone/>
            </a:pPr>
            <a:r>
              <a:rPr lang="hu-HU" sz="3900" b="1" dirty="0">
                <a:latin typeface="Times New Roman" panose="02020603050405020304" pitchFamily="18" charset="0"/>
                <a:cs typeface="Times New Roman" panose="02020603050405020304" pitchFamily="18" charset="0"/>
              </a:rPr>
              <a:t>        	</a:t>
            </a:r>
            <a:r>
              <a:rPr lang="hu-HU" sz="3900" b="1" dirty="0">
                <a:solidFill>
                  <a:schemeClr val="accent2">
                    <a:lumMod val="75000"/>
                  </a:schemeClr>
                </a:solidFill>
                <a:latin typeface="Times New Roman" panose="02020603050405020304" pitchFamily="18" charset="0"/>
                <a:cs typeface="Times New Roman" panose="02020603050405020304" pitchFamily="18" charset="0"/>
              </a:rPr>
              <a:t>tervező </a:t>
            </a:r>
            <a:r>
              <a:rPr lang="hu-HU" sz="3900" b="1" dirty="0">
                <a:latin typeface="Times New Roman" panose="02020603050405020304" pitchFamily="18" charset="0"/>
                <a:cs typeface="Times New Roman" panose="02020603050405020304" pitchFamily="18" charset="0"/>
              </a:rPr>
              <a:t>			     tanúsító</a:t>
            </a:r>
          </a:p>
        </p:txBody>
      </p:sp>
      <p:sp>
        <p:nvSpPr>
          <p:cNvPr id="4" name="Lefelé nyíl 3"/>
          <p:cNvSpPr/>
          <p:nvPr/>
        </p:nvSpPr>
        <p:spPr>
          <a:xfrm>
            <a:off x="2639466" y="2393334"/>
            <a:ext cx="484632" cy="56202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5" name="Lefelé nyíl 4"/>
          <p:cNvSpPr/>
          <p:nvPr/>
        </p:nvSpPr>
        <p:spPr>
          <a:xfrm>
            <a:off x="2623687" y="3411883"/>
            <a:ext cx="484632" cy="169136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6" name="Lefelé nyíl 5"/>
          <p:cNvSpPr/>
          <p:nvPr/>
        </p:nvSpPr>
        <p:spPr>
          <a:xfrm>
            <a:off x="4644008" y="2393334"/>
            <a:ext cx="484632" cy="101023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7" name="Lefelé nyíl 6"/>
          <p:cNvSpPr/>
          <p:nvPr/>
        </p:nvSpPr>
        <p:spPr>
          <a:xfrm>
            <a:off x="5488680" y="2393334"/>
            <a:ext cx="484632" cy="270991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8" name="Lefelé nyíl 7"/>
          <p:cNvSpPr/>
          <p:nvPr/>
        </p:nvSpPr>
        <p:spPr>
          <a:xfrm>
            <a:off x="6804248" y="2393334"/>
            <a:ext cx="484632" cy="271773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9" name="Lefelé nyíl 8"/>
          <p:cNvSpPr/>
          <p:nvPr/>
        </p:nvSpPr>
        <p:spPr>
          <a:xfrm>
            <a:off x="3131840" y="2395464"/>
            <a:ext cx="484632" cy="271560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Tree>
    <p:extLst>
      <p:ext uri="{BB962C8B-B14F-4D97-AF65-F5344CB8AC3E}">
        <p14:creationId xmlns:p14="http://schemas.microsoft.com/office/powerpoint/2010/main" val="35848437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0" y="16531"/>
            <a:ext cx="8933688" cy="748173"/>
          </a:xfrm>
          <a:solidFill>
            <a:schemeClr val="bg2">
              <a:lumMod val="75000"/>
            </a:schemeClr>
          </a:solidFill>
        </p:spPr>
        <p:txBody>
          <a:bodyPr>
            <a:noAutofit/>
          </a:bodyPr>
          <a:lstStyle/>
          <a:p>
            <a:pPr algn="l"/>
            <a:r>
              <a:rPr lang="hu-HU" sz="4000" b="1" dirty="0">
                <a:latin typeface="Times New Roman" panose="02020603050405020304" pitchFamily="18" charset="0"/>
                <a:cs typeface="Times New Roman" panose="02020603050405020304" pitchFamily="18" charset="0"/>
              </a:rPr>
              <a:t>Jogviszonyok</a:t>
            </a:r>
            <a:endParaRPr lang="hu-HU" sz="4000" dirty="0">
              <a:latin typeface="Times New Roman" panose="02020603050405020304" pitchFamily="18" charset="0"/>
              <a:cs typeface="Times New Roman" panose="02020603050405020304" pitchFamily="18" charset="0"/>
            </a:endParaRPr>
          </a:p>
        </p:txBody>
      </p:sp>
      <p:sp>
        <p:nvSpPr>
          <p:cNvPr id="3" name="Tartalom helye 2"/>
          <p:cNvSpPr>
            <a:spLocks noGrp="1"/>
          </p:cNvSpPr>
          <p:nvPr>
            <p:ph idx="1"/>
          </p:nvPr>
        </p:nvSpPr>
        <p:spPr>
          <a:xfrm>
            <a:off x="251520" y="836712"/>
            <a:ext cx="8496944" cy="5400600"/>
          </a:xfrm>
        </p:spPr>
        <p:txBody>
          <a:bodyPr>
            <a:normAutofit fontScale="92500" lnSpcReduction="10000"/>
          </a:bodyPr>
          <a:lstStyle/>
          <a:p>
            <a:pPr marL="0" indent="0" algn="ctr">
              <a:buNone/>
            </a:pPr>
            <a:r>
              <a:rPr lang="hu-HU" sz="4800" b="1" dirty="0">
                <a:solidFill>
                  <a:srgbClr val="FF0000"/>
                </a:solidFill>
                <a:latin typeface="Times New Roman" panose="02020603050405020304" pitchFamily="18" charset="0"/>
                <a:cs typeface="Times New Roman" panose="02020603050405020304" pitchFamily="18" charset="0"/>
              </a:rPr>
              <a:t>Építtető</a:t>
            </a:r>
            <a:r>
              <a:rPr lang="hu-HU" sz="4800" b="1" dirty="0">
                <a:solidFill>
                  <a:schemeClr val="accent3">
                    <a:lumMod val="75000"/>
                  </a:schemeClr>
                </a:solidFill>
                <a:latin typeface="Times New Roman" panose="02020603050405020304" pitchFamily="18" charset="0"/>
                <a:cs typeface="Times New Roman" panose="02020603050405020304" pitchFamily="18" charset="0"/>
              </a:rPr>
              <a:t> </a:t>
            </a:r>
          </a:p>
          <a:p>
            <a:pPr marL="0" indent="0" algn="ctr">
              <a:buNone/>
            </a:pPr>
            <a:r>
              <a:rPr lang="hu-HU" sz="2400" dirty="0">
                <a:latin typeface="Times New Roman" panose="02020603050405020304" pitchFamily="18" charset="0"/>
                <a:cs typeface="Times New Roman" panose="02020603050405020304" pitchFamily="18" charset="0"/>
              </a:rPr>
              <a:t>vagy</a:t>
            </a:r>
            <a:r>
              <a:rPr lang="hu-HU" sz="4400" b="1" dirty="0">
                <a:solidFill>
                  <a:schemeClr val="accent3">
                    <a:lumMod val="75000"/>
                  </a:schemeClr>
                </a:solidFill>
                <a:latin typeface="Times New Roman" panose="02020603050405020304" pitchFamily="18" charset="0"/>
                <a:cs typeface="Times New Roman" panose="02020603050405020304" pitchFamily="18" charset="0"/>
              </a:rPr>
              <a:t> </a:t>
            </a:r>
            <a:r>
              <a:rPr lang="hu-HU" sz="3600" b="1" dirty="0" err="1">
                <a:latin typeface="Times New Roman" panose="02020603050405020304" pitchFamily="18" charset="0"/>
                <a:cs typeface="Times New Roman" panose="02020603050405020304" pitchFamily="18" charset="0"/>
              </a:rPr>
              <a:t>beruházáslebonyolító</a:t>
            </a:r>
            <a:endParaRPr lang="hu-HU" sz="3600" b="1" dirty="0">
              <a:latin typeface="Times New Roman" panose="02020603050405020304" pitchFamily="18" charset="0"/>
              <a:cs typeface="Times New Roman" panose="02020603050405020304" pitchFamily="18" charset="0"/>
            </a:endParaRPr>
          </a:p>
          <a:p>
            <a:pPr marL="0" indent="0">
              <a:buNone/>
            </a:pPr>
            <a:endParaRPr lang="hu-HU" b="1" dirty="0">
              <a:latin typeface="Times New Roman" panose="02020603050405020304" pitchFamily="18" charset="0"/>
              <a:cs typeface="Times New Roman" panose="02020603050405020304" pitchFamily="18" charset="0"/>
            </a:endParaRPr>
          </a:p>
          <a:p>
            <a:pPr marL="0" indent="0">
              <a:buNone/>
            </a:pPr>
            <a:r>
              <a:rPr lang="hu-HU" sz="3600" b="1" dirty="0">
                <a:latin typeface="Times New Roman" panose="02020603050405020304" pitchFamily="18" charset="0"/>
                <a:cs typeface="Times New Roman" panose="02020603050405020304" pitchFamily="18" charset="0"/>
              </a:rPr>
              <a:t>  </a:t>
            </a:r>
            <a:r>
              <a:rPr lang="hu-HU" sz="3600" b="1" dirty="0">
                <a:solidFill>
                  <a:srgbClr val="7030A0"/>
                </a:solidFill>
                <a:latin typeface="Times New Roman" panose="02020603050405020304" pitchFamily="18" charset="0"/>
                <a:cs typeface="Times New Roman" panose="02020603050405020304" pitchFamily="18" charset="0"/>
              </a:rPr>
              <a:t>Vállalkozó kivitelező    alvállalkozó kivitelező</a:t>
            </a:r>
            <a:endParaRPr lang="hu-HU" b="1" dirty="0">
              <a:solidFill>
                <a:srgbClr val="7030A0"/>
              </a:solidFill>
              <a:latin typeface="Times New Roman" panose="02020603050405020304" pitchFamily="18" charset="0"/>
              <a:cs typeface="Times New Roman" panose="02020603050405020304" pitchFamily="18" charset="0"/>
            </a:endParaRPr>
          </a:p>
          <a:p>
            <a:pPr marL="0" indent="0">
              <a:buNone/>
            </a:pPr>
            <a:endParaRPr lang="hu-HU" b="1" dirty="0">
              <a:latin typeface="Times New Roman" panose="02020603050405020304" pitchFamily="18" charset="0"/>
              <a:cs typeface="Times New Roman" panose="02020603050405020304" pitchFamily="18" charset="0"/>
            </a:endParaRPr>
          </a:p>
          <a:p>
            <a:pPr marL="0" indent="0">
              <a:buNone/>
            </a:pPr>
            <a:r>
              <a:rPr lang="hu-HU" sz="3600" b="1" dirty="0">
                <a:latin typeface="Times New Roman" panose="02020603050405020304" pitchFamily="18" charset="0"/>
                <a:cs typeface="Times New Roman" panose="02020603050405020304" pitchFamily="18" charset="0"/>
              </a:rPr>
              <a:t>  </a:t>
            </a:r>
            <a:r>
              <a:rPr lang="hu-HU" sz="3600" b="1" dirty="0">
                <a:solidFill>
                  <a:srgbClr val="00B050"/>
                </a:solidFill>
                <a:latin typeface="Times New Roman" panose="02020603050405020304" pitchFamily="18" charset="0"/>
                <a:cs typeface="Times New Roman" panose="02020603050405020304" pitchFamily="18" charset="0"/>
              </a:rPr>
              <a:t>Felelős műszaki</a:t>
            </a:r>
          </a:p>
          <a:p>
            <a:pPr marL="0" indent="0">
              <a:buNone/>
            </a:pPr>
            <a:r>
              <a:rPr lang="hu-HU" sz="3600" b="1" dirty="0">
                <a:solidFill>
                  <a:srgbClr val="00B050"/>
                </a:solidFill>
                <a:latin typeface="Times New Roman" panose="02020603050405020304" pitchFamily="18" charset="0"/>
                <a:cs typeface="Times New Roman" panose="02020603050405020304" pitchFamily="18" charset="0"/>
              </a:rPr>
              <a:t>  vezető</a:t>
            </a:r>
            <a:r>
              <a:rPr lang="hu-HU" sz="3600" b="1" dirty="0">
                <a:latin typeface="Times New Roman" panose="02020603050405020304" pitchFamily="18" charset="0"/>
                <a:cs typeface="Times New Roman" panose="02020603050405020304" pitchFamily="18" charset="0"/>
              </a:rPr>
              <a:t>					      				      Segédmunkás     Szakmunkás         </a:t>
            </a:r>
          </a:p>
          <a:p>
            <a:pPr marL="0" indent="0">
              <a:buNone/>
            </a:pPr>
            <a:r>
              <a:rPr lang="hu-HU" sz="3600" b="1" dirty="0">
                <a:latin typeface="Times New Roman" panose="02020603050405020304" pitchFamily="18" charset="0"/>
                <a:cs typeface="Times New Roman" panose="02020603050405020304" pitchFamily="18" charset="0"/>
              </a:rPr>
              <a:t>			    Építésvezető</a:t>
            </a:r>
          </a:p>
        </p:txBody>
      </p:sp>
      <p:sp>
        <p:nvSpPr>
          <p:cNvPr id="4" name="Lefelé nyíl 3"/>
          <p:cNvSpPr/>
          <p:nvPr/>
        </p:nvSpPr>
        <p:spPr>
          <a:xfrm>
            <a:off x="3059832" y="2204864"/>
            <a:ext cx="648072" cy="57606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6" name="Lefelé nyíl 5"/>
          <p:cNvSpPr/>
          <p:nvPr/>
        </p:nvSpPr>
        <p:spPr>
          <a:xfrm>
            <a:off x="3969644" y="3284984"/>
            <a:ext cx="484632" cy="150243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7" name="Lefelé nyíl 6"/>
          <p:cNvSpPr/>
          <p:nvPr/>
        </p:nvSpPr>
        <p:spPr>
          <a:xfrm>
            <a:off x="1419196" y="3288231"/>
            <a:ext cx="484632" cy="44936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8" name="Lefelé nyíl 7"/>
          <p:cNvSpPr/>
          <p:nvPr/>
        </p:nvSpPr>
        <p:spPr>
          <a:xfrm>
            <a:off x="4716016" y="3288231"/>
            <a:ext cx="484632" cy="150243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9" name="Lefelé nyíl 8"/>
          <p:cNvSpPr/>
          <p:nvPr/>
        </p:nvSpPr>
        <p:spPr>
          <a:xfrm>
            <a:off x="4353440" y="3288231"/>
            <a:ext cx="484632" cy="216024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10" name="Lefelé nyíl 9"/>
          <p:cNvSpPr/>
          <p:nvPr/>
        </p:nvSpPr>
        <p:spPr>
          <a:xfrm rot="16200000">
            <a:off x="4124154" y="2813382"/>
            <a:ext cx="648072" cy="29513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Tree>
    <p:extLst>
      <p:ext uri="{BB962C8B-B14F-4D97-AF65-F5344CB8AC3E}">
        <p14:creationId xmlns:p14="http://schemas.microsoft.com/office/powerpoint/2010/main" val="14089600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60996683-CDD4-43B9-8173-C344916B8043}"/>
              </a:ext>
            </a:extLst>
          </p:cNvPr>
          <p:cNvSpPr>
            <a:spLocks noGrp="1"/>
          </p:cNvSpPr>
          <p:nvPr>
            <p:ph type="title"/>
          </p:nvPr>
        </p:nvSpPr>
        <p:spPr>
          <a:xfrm>
            <a:off x="75336" y="0"/>
            <a:ext cx="9068663" cy="831988"/>
          </a:xfrm>
          <a:solidFill>
            <a:schemeClr val="bg2">
              <a:lumMod val="75000"/>
            </a:schemeClr>
          </a:solidFill>
        </p:spPr>
        <p:txBody>
          <a:bodyPr>
            <a:normAutofit/>
          </a:bodyPr>
          <a:lstStyle/>
          <a:p>
            <a:r>
              <a:rPr lang="hu-HU" sz="4000" b="1" dirty="0">
                <a:latin typeface="Times New Roman" panose="02020603050405020304" pitchFamily="18" charset="0"/>
                <a:cs typeface="Times New Roman" panose="02020603050405020304" pitchFamily="18" charset="0"/>
              </a:rPr>
              <a:t>Teljesítéssel összefüggő feltételek</a:t>
            </a:r>
            <a:endParaRPr lang="hu-HU" sz="4000" dirty="0"/>
          </a:p>
        </p:txBody>
      </p:sp>
      <p:sp>
        <p:nvSpPr>
          <p:cNvPr id="3" name="Tartalom helye 2">
            <a:extLst>
              <a:ext uri="{FF2B5EF4-FFF2-40B4-BE49-F238E27FC236}">
                <a16:creationId xmlns:a16="http://schemas.microsoft.com/office/drawing/2014/main" id="{F6113A51-771F-4AFA-9F61-639071E92AA8}"/>
              </a:ext>
            </a:extLst>
          </p:cNvPr>
          <p:cNvSpPr>
            <a:spLocks noGrp="1"/>
          </p:cNvSpPr>
          <p:nvPr>
            <p:ph idx="1"/>
          </p:nvPr>
        </p:nvSpPr>
        <p:spPr>
          <a:xfrm>
            <a:off x="107504" y="1412776"/>
            <a:ext cx="9036496" cy="4713387"/>
          </a:xfrm>
        </p:spPr>
        <p:txBody>
          <a:bodyPr>
            <a:normAutofit lnSpcReduction="10000"/>
          </a:bodyPr>
          <a:lstStyle/>
          <a:p>
            <a:pPr marL="0" indent="0">
              <a:buNone/>
            </a:pPr>
            <a:r>
              <a:rPr lang="hu-HU" sz="3600" dirty="0">
                <a:latin typeface="Times New Roman" panose="02020603050405020304" pitchFamily="18" charset="0"/>
                <a:cs typeface="Times New Roman" panose="02020603050405020304" pitchFamily="18" charset="0"/>
              </a:rPr>
              <a:t>A kivitelezés szerződésszerű teljesítéséhez szükséges:</a:t>
            </a:r>
          </a:p>
          <a:p>
            <a:r>
              <a:rPr lang="hu-HU" sz="3600" dirty="0">
                <a:latin typeface="Times New Roman" panose="02020603050405020304" pitchFamily="18" charset="0"/>
                <a:cs typeface="Times New Roman" panose="02020603050405020304" pitchFamily="18" charset="0"/>
              </a:rPr>
              <a:t>Építtető és szakemberek</a:t>
            </a:r>
          </a:p>
          <a:p>
            <a:r>
              <a:rPr lang="hu-HU" sz="3600" dirty="0">
                <a:latin typeface="Times New Roman" panose="02020603050405020304" pitchFamily="18" charset="0"/>
                <a:cs typeface="Times New Roman" panose="02020603050405020304" pitchFamily="18" charset="0"/>
              </a:rPr>
              <a:t>Tervek, költségvetés, szerződés</a:t>
            </a:r>
          </a:p>
          <a:p>
            <a:r>
              <a:rPr lang="hu-HU" sz="3600" dirty="0">
                <a:latin typeface="Times New Roman" panose="02020603050405020304" pitchFamily="18" charset="0"/>
                <a:cs typeface="Times New Roman" panose="02020603050405020304" pitchFamily="18" charset="0"/>
              </a:rPr>
              <a:t>Építtetői fedezet és fizetési szándék</a:t>
            </a:r>
          </a:p>
          <a:p>
            <a:r>
              <a:rPr lang="hu-HU" sz="3600" dirty="0">
                <a:latin typeface="Times New Roman" panose="02020603050405020304" pitchFamily="18" charset="0"/>
                <a:cs typeface="Times New Roman" panose="02020603050405020304" pitchFamily="18" charset="0"/>
              </a:rPr>
              <a:t>Kivitelezői fedezet, szaktudás, eszköz</a:t>
            </a:r>
          </a:p>
          <a:p>
            <a:r>
              <a:rPr lang="hu-HU" sz="3600" dirty="0">
                <a:latin typeface="Times New Roman" panose="02020603050405020304" pitchFamily="18" charset="0"/>
                <a:cs typeface="Times New Roman" panose="02020603050405020304" pitchFamily="18" charset="0"/>
              </a:rPr>
              <a:t>Mindkét fél határidőre történő teljesítése (teljesítési biztosíték)</a:t>
            </a:r>
          </a:p>
        </p:txBody>
      </p:sp>
    </p:spTree>
    <p:extLst>
      <p:ext uri="{BB962C8B-B14F-4D97-AF65-F5344CB8AC3E}">
        <p14:creationId xmlns:p14="http://schemas.microsoft.com/office/powerpoint/2010/main" val="41812267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0" y="44624"/>
            <a:ext cx="9036496" cy="576064"/>
          </a:xfrm>
          <a:solidFill>
            <a:schemeClr val="bg2">
              <a:lumMod val="75000"/>
            </a:schemeClr>
          </a:solidFill>
        </p:spPr>
        <p:txBody>
          <a:bodyPr>
            <a:noAutofit/>
          </a:bodyPr>
          <a:lstStyle/>
          <a:p>
            <a:r>
              <a:rPr lang="hu-HU" sz="4000" b="1" dirty="0">
                <a:latin typeface="Times New Roman" panose="02020603050405020304" pitchFamily="18" charset="0"/>
                <a:cs typeface="Times New Roman" panose="02020603050405020304" pitchFamily="18" charset="0"/>
              </a:rPr>
              <a:t>Feladat-felelősség</a:t>
            </a:r>
            <a:endParaRPr lang="hu-HU" sz="4000" dirty="0"/>
          </a:p>
        </p:txBody>
      </p:sp>
      <p:sp>
        <p:nvSpPr>
          <p:cNvPr id="3" name="Tartalom helye 2"/>
          <p:cNvSpPr>
            <a:spLocks noGrp="1"/>
          </p:cNvSpPr>
          <p:nvPr>
            <p:ph idx="1"/>
          </p:nvPr>
        </p:nvSpPr>
        <p:spPr>
          <a:xfrm>
            <a:off x="179512" y="836712"/>
            <a:ext cx="8856984" cy="5832648"/>
          </a:xfrm>
        </p:spPr>
        <p:txBody>
          <a:bodyPr>
            <a:normAutofit/>
          </a:bodyPr>
          <a:lstStyle/>
          <a:p>
            <a:pPr marL="0" indent="0">
              <a:buNone/>
            </a:pPr>
            <a:r>
              <a:rPr lang="hu-HU" b="1" dirty="0">
                <a:solidFill>
                  <a:srgbClr val="FF0000"/>
                </a:solidFill>
                <a:latin typeface="Times New Roman" panose="02020603050405020304" pitchFamily="18" charset="0"/>
                <a:cs typeface="Times New Roman" panose="02020603050405020304" pitchFamily="18" charset="0"/>
              </a:rPr>
              <a:t>Építtető </a:t>
            </a:r>
            <a:r>
              <a:rPr lang="hu-HU" b="1" dirty="0">
                <a:latin typeface="Times New Roman" panose="02020603050405020304" pitchFamily="18" charset="0"/>
                <a:cs typeface="Times New Roman" panose="02020603050405020304" pitchFamily="18" charset="0"/>
              </a:rPr>
              <a:t>mindig van, ha van építési tevékenység</a:t>
            </a:r>
            <a:r>
              <a:rPr lang="hu-HU" dirty="0">
                <a:latin typeface="Times New Roman" panose="02020603050405020304" pitchFamily="18" charset="0"/>
                <a:cs typeface="Times New Roman" panose="02020603050405020304" pitchFamily="18" charset="0"/>
              </a:rPr>
              <a:t>.</a:t>
            </a:r>
          </a:p>
          <a:p>
            <a:pPr marL="0" indent="0">
              <a:buNone/>
            </a:pPr>
            <a:r>
              <a:rPr lang="hu-HU" b="1" i="1" dirty="0">
                <a:latin typeface="Times New Roman" panose="02020603050405020304" pitchFamily="18" charset="0"/>
                <a:cs typeface="Times New Roman" panose="02020603050405020304" pitchFamily="18" charset="0"/>
              </a:rPr>
              <a:t>Ki az építtető?</a:t>
            </a:r>
            <a:r>
              <a:rPr lang="hu-HU" i="1" dirty="0">
                <a:latin typeface="Times New Roman" panose="02020603050405020304" pitchFamily="18" charset="0"/>
                <a:cs typeface="Times New Roman" panose="02020603050405020304" pitchFamily="18" charset="0"/>
              </a:rPr>
              <a:t> </a:t>
            </a:r>
            <a:endParaRPr lang="hu-HU" dirty="0">
              <a:latin typeface="Times New Roman" panose="02020603050405020304" pitchFamily="18" charset="0"/>
              <a:cs typeface="Times New Roman" panose="02020603050405020304" pitchFamily="18" charset="0"/>
            </a:endParaRPr>
          </a:p>
          <a:p>
            <a:pPr lvl="0"/>
            <a:r>
              <a:rPr lang="hu-HU" dirty="0">
                <a:latin typeface="Times New Roman" panose="02020603050405020304" pitchFamily="18" charset="0"/>
                <a:cs typeface="Times New Roman" panose="02020603050405020304" pitchFamily="18" charset="0"/>
              </a:rPr>
              <a:t>a hatósági engedély vagy tudomásulvétel kérelmezője, </a:t>
            </a:r>
          </a:p>
          <a:p>
            <a:pPr lvl="0"/>
            <a:r>
              <a:rPr lang="hu-HU" dirty="0">
                <a:latin typeface="Times New Roman" panose="02020603050405020304" pitchFamily="18" charset="0"/>
                <a:cs typeface="Times New Roman" panose="02020603050405020304" pitchFamily="18" charset="0"/>
              </a:rPr>
              <a:t>az egyszerű bejelentés bejelentője, </a:t>
            </a:r>
          </a:p>
          <a:p>
            <a:pPr lvl="0"/>
            <a:r>
              <a:rPr lang="hu-HU" dirty="0">
                <a:latin typeface="Times New Roman" panose="02020603050405020304" pitchFamily="18" charset="0"/>
                <a:cs typeface="Times New Roman" panose="02020603050405020304" pitchFamily="18" charset="0"/>
              </a:rPr>
              <a:t>az építési beruházás megvalósításához szükséges hatósági engedélyek jogosultja,</a:t>
            </a:r>
          </a:p>
          <a:p>
            <a:pPr lvl="0"/>
            <a:r>
              <a:rPr lang="hu-HU" dirty="0">
                <a:latin typeface="Times New Roman" panose="02020603050405020304" pitchFamily="18" charset="0"/>
                <a:cs typeface="Times New Roman" panose="02020603050405020304" pitchFamily="18" charset="0"/>
              </a:rPr>
              <a:t>az építési-bontási tevékenység megrendelője vagy folytatója.</a:t>
            </a:r>
          </a:p>
        </p:txBody>
      </p:sp>
    </p:spTree>
    <p:extLst>
      <p:ext uri="{BB962C8B-B14F-4D97-AF65-F5344CB8AC3E}">
        <p14:creationId xmlns:p14="http://schemas.microsoft.com/office/powerpoint/2010/main" val="25850331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Tartalom helye 7"/>
          <p:cNvGraphicFramePr>
            <a:graphicFrameLocks noGrp="1"/>
          </p:cNvGraphicFramePr>
          <p:nvPr>
            <p:ph idx="1"/>
            <p:extLst>
              <p:ext uri="{D42A27DB-BD31-4B8C-83A1-F6EECF244321}">
                <p14:modId xmlns:p14="http://schemas.microsoft.com/office/powerpoint/2010/main" val="1920933487"/>
              </p:ext>
            </p:extLst>
          </p:nvPr>
        </p:nvGraphicFramePr>
        <p:xfrm>
          <a:off x="179512" y="404664"/>
          <a:ext cx="8856663" cy="6025309"/>
        </p:xfrm>
        <a:graphic>
          <a:graphicData uri="http://schemas.openxmlformats.org/drawingml/2006/table">
            <a:tbl>
              <a:tblPr firstRow="1" bandRow="1">
                <a:tableStyleId>{5C22544A-7EE6-4342-B048-85BDC9FD1C3A}</a:tableStyleId>
              </a:tblPr>
              <a:tblGrid>
                <a:gridCol w="4536504">
                  <a:extLst>
                    <a:ext uri="{9D8B030D-6E8A-4147-A177-3AD203B41FA5}">
                      <a16:colId xmlns:a16="http://schemas.microsoft.com/office/drawing/2014/main" val="20000"/>
                    </a:ext>
                  </a:extLst>
                </a:gridCol>
                <a:gridCol w="792088">
                  <a:extLst>
                    <a:ext uri="{9D8B030D-6E8A-4147-A177-3AD203B41FA5}">
                      <a16:colId xmlns:a16="http://schemas.microsoft.com/office/drawing/2014/main" val="20001"/>
                    </a:ext>
                  </a:extLst>
                </a:gridCol>
                <a:gridCol w="3528071">
                  <a:extLst>
                    <a:ext uri="{9D8B030D-6E8A-4147-A177-3AD203B41FA5}">
                      <a16:colId xmlns:a16="http://schemas.microsoft.com/office/drawing/2014/main" val="20002"/>
                    </a:ext>
                  </a:extLst>
                </a:gridCol>
              </a:tblGrid>
              <a:tr h="336445">
                <a:tc>
                  <a:txBody>
                    <a:bodyPr/>
                    <a:lstStyle/>
                    <a:p>
                      <a:pPr algn="just">
                        <a:lnSpc>
                          <a:spcPct val="115000"/>
                        </a:lnSpc>
                        <a:spcAft>
                          <a:spcPts val="0"/>
                        </a:spcAft>
                      </a:pPr>
                      <a:r>
                        <a:rPr lang="hu-HU" sz="2000" b="1" dirty="0">
                          <a:effectLst/>
                          <a:latin typeface="Times New Roman"/>
                          <a:ea typeface="Calibri"/>
                          <a:cs typeface="Times New Roman"/>
                        </a:rPr>
                        <a:t>feladata mindig</a:t>
                      </a:r>
                      <a:endParaRPr lang="hu-HU" sz="2000" dirty="0">
                        <a:effectLst/>
                        <a:latin typeface="Calibri"/>
                        <a:ea typeface="Calibri"/>
                        <a:cs typeface="Times New Roman"/>
                      </a:endParaRPr>
                    </a:p>
                  </a:txBody>
                  <a:tcPr marL="68580" marR="68580" marT="0" marB="0"/>
                </a:tc>
                <a:tc>
                  <a:txBody>
                    <a:bodyPr/>
                    <a:lstStyle/>
                    <a:p>
                      <a:pPr algn="just">
                        <a:lnSpc>
                          <a:spcPct val="115000"/>
                        </a:lnSpc>
                        <a:spcAft>
                          <a:spcPts val="0"/>
                        </a:spcAft>
                      </a:pPr>
                      <a:r>
                        <a:rPr lang="hu-HU" sz="2000" b="1" dirty="0">
                          <a:effectLst/>
                          <a:latin typeface="Times New Roman"/>
                          <a:ea typeface="Calibri"/>
                          <a:cs typeface="Times New Roman"/>
                        </a:rPr>
                        <a:t>átad</a:t>
                      </a:r>
                      <a:endParaRPr lang="hu-HU" sz="2000" dirty="0">
                        <a:effectLst/>
                        <a:latin typeface="Calibri"/>
                        <a:ea typeface="Calibri"/>
                        <a:cs typeface="Times New Roman"/>
                      </a:endParaRPr>
                    </a:p>
                  </a:txBody>
                  <a:tcPr marL="68580" marR="68580" marT="0" marB="0"/>
                </a:tc>
                <a:tc>
                  <a:txBody>
                    <a:bodyPr/>
                    <a:lstStyle/>
                    <a:p>
                      <a:pPr algn="just">
                        <a:lnSpc>
                          <a:spcPct val="115000"/>
                        </a:lnSpc>
                        <a:spcAft>
                          <a:spcPts val="0"/>
                        </a:spcAft>
                      </a:pPr>
                      <a:r>
                        <a:rPr lang="hu-HU" sz="2000" b="1" dirty="0">
                          <a:effectLst/>
                          <a:latin typeface="Times New Roman"/>
                          <a:ea typeface="Calibri"/>
                          <a:cs typeface="Times New Roman"/>
                        </a:rPr>
                        <a:t>felel</a:t>
                      </a:r>
                      <a:endParaRPr lang="hu-HU" sz="2000" dirty="0">
                        <a:effectLst/>
                        <a:latin typeface="Calibri"/>
                        <a:ea typeface="Calibri"/>
                        <a:cs typeface="Times New Roman"/>
                      </a:endParaRPr>
                    </a:p>
                  </a:txBody>
                  <a:tcPr marL="68580" marR="68580" marT="0" marB="0"/>
                </a:tc>
                <a:extLst>
                  <a:ext uri="{0D108BD9-81ED-4DB2-BD59-A6C34878D82A}">
                    <a16:rowId xmlns:a16="http://schemas.microsoft.com/office/drawing/2014/main" val="10000"/>
                  </a:ext>
                </a:extLst>
              </a:tr>
              <a:tr h="276959">
                <a:tc>
                  <a:txBody>
                    <a:bodyPr/>
                    <a:lstStyle/>
                    <a:p>
                      <a:pPr algn="just">
                        <a:lnSpc>
                          <a:spcPct val="115000"/>
                        </a:lnSpc>
                        <a:spcAft>
                          <a:spcPts val="0"/>
                        </a:spcAft>
                      </a:pPr>
                      <a:r>
                        <a:rPr lang="hu-HU" sz="1800" b="1" dirty="0">
                          <a:effectLst/>
                          <a:latin typeface="Times New Roman"/>
                          <a:ea typeface="Calibri"/>
                          <a:cs typeface="Times New Roman"/>
                        </a:rPr>
                        <a:t>szerződések</a:t>
                      </a:r>
                      <a:r>
                        <a:rPr lang="hu-HU" sz="1800" dirty="0">
                          <a:effectLst/>
                          <a:latin typeface="Times New Roman"/>
                          <a:ea typeface="Calibri"/>
                          <a:cs typeface="Times New Roman"/>
                        </a:rPr>
                        <a:t> megkötése</a:t>
                      </a:r>
                      <a:endParaRPr lang="hu-HU" sz="1800" dirty="0">
                        <a:effectLst/>
                        <a:latin typeface="Calibri"/>
                        <a:ea typeface="Calibri"/>
                        <a:cs typeface="Times New Roman"/>
                      </a:endParaRPr>
                    </a:p>
                  </a:txBody>
                  <a:tcPr marL="68580" marR="68580" marT="0" marB="0"/>
                </a:tc>
                <a:tc>
                  <a:txBody>
                    <a:bodyPr/>
                    <a:lstStyle/>
                    <a:p>
                      <a:pPr algn="just">
                        <a:lnSpc>
                          <a:spcPct val="115000"/>
                        </a:lnSpc>
                        <a:spcAft>
                          <a:spcPts val="0"/>
                        </a:spcAft>
                      </a:pPr>
                      <a:r>
                        <a:rPr lang="hu-HU" sz="1800">
                          <a:effectLst/>
                          <a:latin typeface="Times New Roman"/>
                          <a:ea typeface="Calibri"/>
                          <a:cs typeface="Times New Roman"/>
                        </a:rPr>
                        <a:t>IGEN</a:t>
                      </a:r>
                      <a:endParaRPr lang="hu-HU" sz="1800">
                        <a:effectLst/>
                        <a:latin typeface="Calibri"/>
                        <a:ea typeface="Calibri"/>
                        <a:cs typeface="Times New Roman"/>
                      </a:endParaRPr>
                    </a:p>
                  </a:txBody>
                  <a:tcPr marL="68580" marR="68580" marT="0" marB="0"/>
                </a:tc>
                <a:tc>
                  <a:txBody>
                    <a:bodyPr/>
                    <a:lstStyle/>
                    <a:p>
                      <a:pPr algn="just">
                        <a:lnSpc>
                          <a:spcPct val="115000"/>
                        </a:lnSpc>
                        <a:spcAft>
                          <a:spcPts val="0"/>
                        </a:spcAft>
                      </a:pPr>
                      <a:r>
                        <a:rPr lang="hu-HU" sz="1800" b="1" i="1" dirty="0">
                          <a:effectLst/>
                          <a:latin typeface="Times New Roman"/>
                          <a:ea typeface="Calibri"/>
                          <a:cs typeface="Times New Roman"/>
                        </a:rPr>
                        <a:t> </a:t>
                      </a:r>
                      <a:endParaRPr lang="hu-HU" sz="1800" dirty="0">
                        <a:effectLst/>
                        <a:latin typeface="Calibri"/>
                        <a:ea typeface="Calibri"/>
                        <a:cs typeface="Times New Roman"/>
                      </a:endParaRPr>
                    </a:p>
                  </a:txBody>
                  <a:tcPr marL="68580" marR="68580" marT="0" marB="0"/>
                </a:tc>
                <a:extLst>
                  <a:ext uri="{0D108BD9-81ED-4DB2-BD59-A6C34878D82A}">
                    <a16:rowId xmlns:a16="http://schemas.microsoft.com/office/drawing/2014/main" val="10001"/>
                  </a:ext>
                </a:extLst>
              </a:tr>
              <a:tr h="914231">
                <a:tc>
                  <a:txBody>
                    <a:bodyPr/>
                    <a:lstStyle/>
                    <a:p>
                      <a:pPr algn="just">
                        <a:lnSpc>
                          <a:spcPct val="115000"/>
                        </a:lnSpc>
                        <a:spcAft>
                          <a:spcPts val="0"/>
                        </a:spcAft>
                      </a:pPr>
                      <a:r>
                        <a:rPr lang="hu-HU" sz="1800" b="1" dirty="0">
                          <a:effectLst/>
                          <a:latin typeface="Times New Roman"/>
                          <a:ea typeface="Calibri"/>
                          <a:cs typeface="Times New Roman"/>
                        </a:rPr>
                        <a:t>eltakarásra kerülő szerkezetek </a:t>
                      </a:r>
                      <a:r>
                        <a:rPr lang="hu-HU" sz="1800" dirty="0">
                          <a:effectLst/>
                          <a:latin typeface="Times New Roman"/>
                          <a:ea typeface="Calibri"/>
                          <a:cs typeface="Times New Roman"/>
                        </a:rPr>
                        <a:t>ellenőrzése, bejegyzés az építési naplóba, ha nincs építési műszaki ellenőr</a:t>
                      </a:r>
                      <a:endParaRPr lang="hu-HU" sz="1800" dirty="0">
                        <a:effectLst/>
                        <a:latin typeface="Calibri"/>
                        <a:ea typeface="Calibri"/>
                        <a:cs typeface="Times New Roman"/>
                      </a:endParaRPr>
                    </a:p>
                  </a:txBody>
                  <a:tcPr marL="68580" marR="68580" marT="0" marB="0"/>
                </a:tc>
                <a:tc>
                  <a:txBody>
                    <a:bodyPr/>
                    <a:lstStyle/>
                    <a:p>
                      <a:pPr algn="just">
                        <a:lnSpc>
                          <a:spcPct val="115000"/>
                        </a:lnSpc>
                        <a:spcAft>
                          <a:spcPts val="0"/>
                        </a:spcAft>
                      </a:pPr>
                      <a:r>
                        <a:rPr lang="hu-HU" sz="1800" b="1" dirty="0">
                          <a:solidFill>
                            <a:srgbClr val="FF0000"/>
                          </a:solidFill>
                          <a:effectLst/>
                          <a:latin typeface="Times New Roman"/>
                          <a:ea typeface="Calibri"/>
                          <a:cs typeface="Times New Roman"/>
                        </a:rPr>
                        <a:t>NEM</a:t>
                      </a:r>
                      <a:endParaRPr lang="hu-HU" sz="1800" b="1" dirty="0">
                        <a:solidFill>
                          <a:srgbClr val="FF0000"/>
                        </a:solidFill>
                        <a:effectLst/>
                        <a:latin typeface="Calibri"/>
                        <a:ea typeface="Calibri"/>
                        <a:cs typeface="Times New Roman"/>
                      </a:endParaRPr>
                    </a:p>
                  </a:txBody>
                  <a:tcPr marL="68580" marR="68580" marT="0" marB="0"/>
                </a:tc>
                <a:tc>
                  <a:txBody>
                    <a:bodyPr/>
                    <a:lstStyle/>
                    <a:p>
                      <a:pPr algn="just">
                        <a:lnSpc>
                          <a:spcPct val="115000"/>
                        </a:lnSpc>
                        <a:spcAft>
                          <a:spcPts val="0"/>
                        </a:spcAft>
                      </a:pPr>
                      <a:r>
                        <a:rPr lang="hu-HU" sz="1800" b="1" i="1" dirty="0">
                          <a:effectLst/>
                          <a:latin typeface="Times New Roman"/>
                          <a:ea typeface="Calibri"/>
                          <a:cs typeface="Times New Roman"/>
                        </a:rPr>
                        <a:t> </a:t>
                      </a:r>
                      <a:endParaRPr lang="hu-HU" sz="1800" dirty="0">
                        <a:effectLst/>
                        <a:latin typeface="Calibri"/>
                        <a:ea typeface="Calibri"/>
                        <a:cs typeface="Times New Roman"/>
                      </a:endParaRPr>
                    </a:p>
                  </a:txBody>
                  <a:tcPr marL="68580" marR="68580" marT="0" marB="0"/>
                </a:tc>
                <a:extLst>
                  <a:ext uri="{0D108BD9-81ED-4DB2-BD59-A6C34878D82A}">
                    <a16:rowId xmlns:a16="http://schemas.microsoft.com/office/drawing/2014/main" val="10002"/>
                  </a:ext>
                </a:extLst>
              </a:tr>
              <a:tr h="331824">
                <a:tc>
                  <a:txBody>
                    <a:bodyPr/>
                    <a:lstStyle/>
                    <a:p>
                      <a:pPr algn="just">
                        <a:lnSpc>
                          <a:spcPct val="115000"/>
                        </a:lnSpc>
                        <a:spcAft>
                          <a:spcPts val="0"/>
                        </a:spcAft>
                      </a:pPr>
                      <a:r>
                        <a:rPr lang="hu-HU" sz="1800" b="1" dirty="0">
                          <a:effectLst/>
                          <a:latin typeface="Times New Roman"/>
                          <a:ea typeface="Calibri"/>
                          <a:cs typeface="Times New Roman"/>
                        </a:rPr>
                        <a:t>átadás-átvételi eljárásban </a:t>
                      </a:r>
                      <a:r>
                        <a:rPr lang="hu-HU" sz="1800" dirty="0">
                          <a:effectLst/>
                          <a:latin typeface="Times New Roman"/>
                          <a:ea typeface="Calibri"/>
                          <a:cs typeface="Times New Roman"/>
                        </a:rPr>
                        <a:t>való részvétel,</a:t>
                      </a:r>
                      <a:endParaRPr lang="hu-HU" sz="1800" dirty="0">
                        <a:effectLst/>
                        <a:latin typeface="Calibri"/>
                        <a:ea typeface="Calibri"/>
                        <a:cs typeface="Times New Roman"/>
                      </a:endParaRPr>
                    </a:p>
                  </a:txBody>
                  <a:tcPr marL="68580" marR="68580" marT="0" marB="0"/>
                </a:tc>
                <a:tc>
                  <a:txBody>
                    <a:bodyPr/>
                    <a:lstStyle/>
                    <a:p>
                      <a:pPr algn="just">
                        <a:lnSpc>
                          <a:spcPct val="115000"/>
                        </a:lnSpc>
                        <a:spcAft>
                          <a:spcPts val="0"/>
                        </a:spcAft>
                      </a:pPr>
                      <a:r>
                        <a:rPr lang="hu-HU" sz="1800" dirty="0">
                          <a:effectLst/>
                          <a:latin typeface="Times New Roman"/>
                          <a:ea typeface="Calibri"/>
                          <a:cs typeface="Times New Roman"/>
                        </a:rPr>
                        <a:t>IGEN</a:t>
                      </a:r>
                      <a:endParaRPr lang="hu-HU" sz="1800" dirty="0">
                        <a:effectLst/>
                        <a:latin typeface="Calibri"/>
                        <a:ea typeface="Calibri"/>
                        <a:cs typeface="Times New Roman"/>
                      </a:endParaRPr>
                    </a:p>
                  </a:txBody>
                  <a:tcPr marL="68580" marR="68580" marT="0" marB="0"/>
                </a:tc>
                <a:tc>
                  <a:txBody>
                    <a:bodyPr/>
                    <a:lstStyle/>
                    <a:p>
                      <a:pPr marL="0" marR="0" indent="0" algn="just" defTabSz="914400" rtl="0" eaLnBrk="1" fontAlgn="auto" latinLnBrk="0" hangingPunct="1">
                        <a:lnSpc>
                          <a:spcPct val="115000"/>
                        </a:lnSpc>
                        <a:spcBef>
                          <a:spcPts val="0"/>
                        </a:spcBef>
                        <a:spcAft>
                          <a:spcPts val="0"/>
                        </a:spcAft>
                        <a:buClrTx/>
                        <a:buSzTx/>
                        <a:buFontTx/>
                        <a:buNone/>
                        <a:tabLst/>
                        <a:defRPr/>
                      </a:pPr>
                      <a:r>
                        <a:rPr lang="hu-HU" sz="1800" b="1" i="1" dirty="0">
                          <a:effectLst/>
                          <a:latin typeface="Times New Roman"/>
                          <a:ea typeface="Calibri"/>
                          <a:cs typeface="Times New Roman"/>
                        </a:rPr>
                        <a:t> </a:t>
                      </a:r>
                      <a:r>
                        <a:rPr lang="hu-HU" sz="1800" dirty="0">
                          <a:effectLst/>
                          <a:latin typeface="Times New Roman"/>
                          <a:ea typeface="Calibri"/>
                          <a:cs typeface="Times New Roman"/>
                        </a:rPr>
                        <a:t>az építési munkaterület átadásáért</a:t>
                      </a:r>
                      <a:endParaRPr lang="hu-HU" sz="1800" dirty="0">
                        <a:effectLst/>
                        <a:latin typeface="Calibri"/>
                        <a:ea typeface="Calibri"/>
                        <a:cs typeface="Times New Roman"/>
                      </a:endParaRPr>
                    </a:p>
                    <a:p>
                      <a:pPr algn="just">
                        <a:lnSpc>
                          <a:spcPct val="115000"/>
                        </a:lnSpc>
                        <a:spcAft>
                          <a:spcPts val="0"/>
                        </a:spcAft>
                      </a:pPr>
                      <a:endParaRPr lang="hu-HU" sz="1800" dirty="0">
                        <a:effectLst/>
                        <a:latin typeface="Calibri"/>
                        <a:ea typeface="Calibri"/>
                        <a:cs typeface="Times New Roman"/>
                      </a:endParaRPr>
                    </a:p>
                  </a:txBody>
                  <a:tcPr marL="68580" marR="68580" marT="0" marB="0"/>
                </a:tc>
                <a:extLst>
                  <a:ext uri="{0D108BD9-81ED-4DB2-BD59-A6C34878D82A}">
                    <a16:rowId xmlns:a16="http://schemas.microsoft.com/office/drawing/2014/main" val="10003"/>
                  </a:ext>
                </a:extLst>
              </a:tr>
              <a:tr h="465727">
                <a:tc>
                  <a:txBody>
                    <a:bodyPr/>
                    <a:lstStyle/>
                    <a:p>
                      <a:pPr algn="just">
                        <a:lnSpc>
                          <a:spcPct val="115000"/>
                        </a:lnSpc>
                        <a:spcAft>
                          <a:spcPts val="0"/>
                        </a:spcAft>
                      </a:pPr>
                      <a:r>
                        <a:rPr lang="hu-HU" sz="1800" dirty="0">
                          <a:effectLst/>
                          <a:latin typeface="Times New Roman"/>
                          <a:ea typeface="Calibri"/>
                          <a:cs typeface="Times New Roman"/>
                        </a:rPr>
                        <a:t>az igazoltan elvégzett teljesítések </a:t>
                      </a:r>
                      <a:r>
                        <a:rPr lang="hu-HU" sz="1800" b="1" dirty="0">
                          <a:effectLst/>
                          <a:latin typeface="Times New Roman"/>
                          <a:ea typeface="Calibri"/>
                          <a:cs typeface="Times New Roman"/>
                        </a:rPr>
                        <a:t>pénzügyi elszámolásának </a:t>
                      </a:r>
                      <a:r>
                        <a:rPr lang="hu-HU" sz="1800" dirty="0">
                          <a:effectLst/>
                          <a:latin typeface="Times New Roman"/>
                          <a:ea typeface="Calibri"/>
                          <a:cs typeface="Times New Roman"/>
                        </a:rPr>
                        <a:t>ellenőrzése,</a:t>
                      </a:r>
                      <a:endParaRPr lang="hu-HU" sz="1800" dirty="0">
                        <a:effectLst/>
                        <a:latin typeface="Calibri"/>
                        <a:ea typeface="Calibri"/>
                        <a:cs typeface="Times New Roman"/>
                      </a:endParaRPr>
                    </a:p>
                  </a:txBody>
                  <a:tcPr marL="68580" marR="68580" marT="0" marB="0"/>
                </a:tc>
                <a:tc>
                  <a:txBody>
                    <a:bodyPr/>
                    <a:lstStyle/>
                    <a:p>
                      <a:pPr algn="just">
                        <a:lnSpc>
                          <a:spcPct val="115000"/>
                        </a:lnSpc>
                        <a:spcAft>
                          <a:spcPts val="0"/>
                        </a:spcAft>
                      </a:pPr>
                      <a:r>
                        <a:rPr lang="hu-HU" sz="1800" b="1" i="1">
                          <a:effectLst/>
                          <a:latin typeface="Times New Roman"/>
                          <a:ea typeface="Calibri"/>
                          <a:cs typeface="Times New Roman"/>
                        </a:rPr>
                        <a:t>IGEN</a:t>
                      </a:r>
                      <a:endParaRPr lang="hu-HU" sz="1800">
                        <a:effectLst/>
                        <a:latin typeface="Calibri"/>
                        <a:ea typeface="Calibri"/>
                        <a:cs typeface="Times New Roman"/>
                      </a:endParaRPr>
                    </a:p>
                  </a:txBody>
                  <a:tcPr marL="68580" marR="68580" marT="0" marB="0"/>
                </a:tc>
                <a:tc>
                  <a:txBody>
                    <a:bodyPr/>
                    <a:lstStyle/>
                    <a:p>
                      <a:pPr algn="just">
                        <a:lnSpc>
                          <a:spcPct val="115000"/>
                        </a:lnSpc>
                        <a:spcAft>
                          <a:spcPts val="0"/>
                        </a:spcAft>
                      </a:pPr>
                      <a:r>
                        <a:rPr lang="hu-HU" sz="1800" b="1" i="1" dirty="0">
                          <a:effectLst/>
                          <a:latin typeface="Times New Roman"/>
                          <a:ea typeface="Calibri"/>
                          <a:cs typeface="Times New Roman"/>
                        </a:rPr>
                        <a:t> </a:t>
                      </a:r>
                      <a:endParaRPr lang="hu-HU" sz="1800" dirty="0">
                        <a:effectLst/>
                        <a:latin typeface="Calibri"/>
                        <a:ea typeface="Calibri"/>
                        <a:cs typeface="Times New Roman"/>
                      </a:endParaRPr>
                    </a:p>
                  </a:txBody>
                  <a:tcPr marL="68580" marR="68580" marT="0" marB="0"/>
                </a:tc>
                <a:extLst>
                  <a:ext uri="{0D108BD9-81ED-4DB2-BD59-A6C34878D82A}">
                    <a16:rowId xmlns:a16="http://schemas.microsoft.com/office/drawing/2014/main" val="10004"/>
                  </a:ext>
                </a:extLst>
              </a:tr>
              <a:tr h="998668">
                <a:tc>
                  <a:txBody>
                    <a:bodyPr/>
                    <a:lstStyle/>
                    <a:p>
                      <a:pPr marR="35560" algn="just">
                        <a:lnSpc>
                          <a:spcPct val="115000"/>
                        </a:lnSpc>
                        <a:spcAft>
                          <a:spcPts val="0"/>
                        </a:spcAft>
                      </a:pPr>
                      <a:r>
                        <a:rPr lang="hu-HU" sz="1800" dirty="0">
                          <a:effectLst/>
                          <a:latin typeface="Times New Roman"/>
                          <a:ea typeface="Calibri"/>
                          <a:cs typeface="Times New Roman"/>
                        </a:rPr>
                        <a:t>a fővállalkozó kivitelező építési naplóban történő azonnali értesítése, ha a még el nem kezdett kivitelezési szakasz ellenértékének </a:t>
                      </a:r>
                      <a:r>
                        <a:rPr lang="hu-HU" sz="1800" b="1" dirty="0">
                          <a:effectLst/>
                          <a:latin typeface="Times New Roman"/>
                          <a:ea typeface="Calibri"/>
                          <a:cs typeface="Times New Roman"/>
                        </a:rPr>
                        <a:t>fedezete lecsökkent</a:t>
                      </a:r>
                      <a:r>
                        <a:rPr lang="hu-HU" sz="1800" dirty="0">
                          <a:effectLst/>
                          <a:latin typeface="Times New Roman"/>
                          <a:ea typeface="Calibri"/>
                          <a:cs typeface="Times New Roman"/>
                        </a:rPr>
                        <a:t>.</a:t>
                      </a:r>
                      <a:endParaRPr lang="hu-HU" sz="1800" dirty="0">
                        <a:effectLst/>
                        <a:latin typeface="Calibri"/>
                        <a:ea typeface="Calibri"/>
                        <a:cs typeface="Times New Roman"/>
                      </a:endParaRPr>
                    </a:p>
                  </a:txBody>
                  <a:tcPr marL="68580" marR="68580" marT="0" marB="0"/>
                </a:tc>
                <a:tc>
                  <a:txBody>
                    <a:bodyPr/>
                    <a:lstStyle/>
                    <a:p>
                      <a:pPr algn="just">
                        <a:lnSpc>
                          <a:spcPct val="115000"/>
                        </a:lnSpc>
                        <a:spcAft>
                          <a:spcPts val="0"/>
                        </a:spcAft>
                      </a:pPr>
                      <a:r>
                        <a:rPr lang="hu-HU" sz="1800" b="1" i="1" dirty="0">
                          <a:effectLst/>
                          <a:latin typeface="Times New Roman"/>
                          <a:ea typeface="Calibri"/>
                          <a:cs typeface="Times New Roman"/>
                        </a:rPr>
                        <a:t>IGEN</a:t>
                      </a:r>
                      <a:endParaRPr lang="hu-HU" sz="1800" dirty="0">
                        <a:effectLst/>
                        <a:latin typeface="Calibri"/>
                        <a:ea typeface="Calibri"/>
                        <a:cs typeface="Times New Roman"/>
                      </a:endParaRPr>
                    </a:p>
                  </a:txBody>
                  <a:tcPr marL="68580" marR="68580" marT="0" marB="0"/>
                </a:tc>
                <a:tc>
                  <a:txBody>
                    <a:bodyPr/>
                    <a:lstStyle/>
                    <a:p>
                      <a:pPr algn="just">
                        <a:lnSpc>
                          <a:spcPct val="115000"/>
                        </a:lnSpc>
                        <a:spcAft>
                          <a:spcPts val="0"/>
                        </a:spcAft>
                      </a:pPr>
                      <a:r>
                        <a:rPr lang="hu-HU" sz="1800" dirty="0">
                          <a:effectLst/>
                          <a:latin typeface="Times New Roman"/>
                          <a:ea typeface="Calibri"/>
                          <a:cs typeface="Times New Roman"/>
                        </a:rPr>
                        <a:t>az építési beruházás teljes fedezetének biztosításáért</a:t>
                      </a:r>
                      <a:endParaRPr lang="hu-HU" sz="1800" dirty="0">
                        <a:effectLst/>
                        <a:latin typeface="Calibri"/>
                        <a:ea typeface="Calibri"/>
                        <a:cs typeface="Times New Roman"/>
                      </a:endParaRPr>
                    </a:p>
                  </a:txBody>
                  <a:tcPr marL="68580" marR="68580" marT="0" marB="0"/>
                </a:tc>
                <a:extLst>
                  <a:ext uri="{0D108BD9-81ED-4DB2-BD59-A6C34878D82A}">
                    <a16:rowId xmlns:a16="http://schemas.microsoft.com/office/drawing/2014/main" val="10005"/>
                  </a:ext>
                </a:extLst>
              </a:tr>
              <a:tr h="561520">
                <a:tc>
                  <a:txBody>
                    <a:bodyPr/>
                    <a:lstStyle/>
                    <a:p>
                      <a:pPr marL="0" marR="0" indent="0" algn="just" defTabSz="914400" rtl="0" eaLnBrk="1" fontAlgn="auto" latinLnBrk="0" hangingPunct="1">
                        <a:lnSpc>
                          <a:spcPct val="115000"/>
                        </a:lnSpc>
                        <a:spcBef>
                          <a:spcPts val="0"/>
                        </a:spcBef>
                        <a:spcAft>
                          <a:spcPts val="0"/>
                        </a:spcAft>
                        <a:buClrTx/>
                        <a:buSzTx/>
                        <a:buFontTx/>
                        <a:buNone/>
                        <a:tabLst/>
                        <a:defRPr/>
                      </a:pPr>
                      <a:r>
                        <a:rPr lang="hu-HU" sz="1800" b="1" dirty="0">
                          <a:effectLst/>
                          <a:latin typeface="Times New Roman" panose="02020603050405020304" pitchFamily="18" charset="0"/>
                          <a:ea typeface="Calibri"/>
                          <a:cs typeface="Times New Roman" panose="02020603050405020304" pitchFamily="18" charset="0"/>
                        </a:rPr>
                        <a:t>engedélyek</a:t>
                      </a:r>
                      <a:r>
                        <a:rPr lang="hu-HU" sz="1800" dirty="0">
                          <a:effectLst/>
                          <a:latin typeface="Times New Roman" panose="02020603050405020304" pitchFamily="18" charset="0"/>
                          <a:ea typeface="Calibri"/>
                          <a:cs typeface="Times New Roman" panose="02020603050405020304" pitchFamily="18" charset="0"/>
                        </a:rPr>
                        <a:t> megszerzése, bejelentések megtétele,</a:t>
                      </a:r>
                    </a:p>
                  </a:txBody>
                  <a:tcPr marL="68580" marR="68580" marT="0" marB="0"/>
                </a:tc>
                <a:tc>
                  <a:txBody>
                    <a:bodyPr/>
                    <a:lstStyle/>
                    <a:p>
                      <a:pPr marL="0" marR="0" indent="0" algn="just" defTabSz="914400" rtl="0" eaLnBrk="1" fontAlgn="auto" latinLnBrk="0" hangingPunct="1">
                        <a:lnSpc>
                          <a:spcPct val="115000"/>
                        </a:lnSpc>
                        <a:spcBef>
                          <a:spcPts val="0"/>
                        </a:spcBef>
                        <a:spcAft>
                          <a:spcPts val="0"/>
                        </a:spcAft>
                        <a:buClrTx/>
                        <a:buSzTx/>
                        <a:buFontTx/>
                        <a:buNone/>
                        <a:tabLst/>
                        <a:defRPr/>
                      </a:pPr>
                      <a:r>
                        <a:rPr lang="hu-HU" sz="1800" dirty="0">
                          <a:effectLst/>
                          <a:latin typeface="Times New Roman" panose="02020603050405020304" pitchFamily="18" charset="0"/>
                          <a:ea typeface="Calibri"/>
                          <a:cs typeface="Times New Roman" panose="02020603050405020304" pitchFamily="18" charset="0"/>
                        </a:rPr>
                        <a:t>IGEN</a:t>
                      </a:r>
                    </a:p>
                    <a:p>
                      <a:pPr algn="just">
                        <a:lnSpc>
                          <a:spcPct val="115000"/>
                        </a:lnSpc>
                        <a:spcAft>
                          <a:spcPts val="0"/>
                        </a:spcAft>
                      </a:pPr>
                      <a:endParaRPr lang="hu-HU" sz="1800" dirty="0">
                        <a:effectLst/>
                        <a:latin typeface="Calibri"/>
                        <a:ea typeface="Calibri"/>
                        <a:cs typeface="Times New Roman"/>
                      </a:endParaRPr>
                    </a:p>
                  </a:txBody>
                  <a:tcPr marL="68580" marR="68580" marT="0" marB="0"/>
                </a:tc>
                <a:tc>
                  <a:txBody>
                    <a:bodyPr/>
                    <a:lstStyle/>
                    <a:p>
                      <a:pPr marL="0" marR="35560" indent="0" algn="just" defTabSz="914400" rtl="0" eaLnBrk="1" fontAlgn="auto" latinLnBrk="0" hangingPunct="1">
                        <a:lnSpc>
                          <a:spcPct val="115000"/>
                        </a:lnSpc>
                        <a:spcBef>
                          <a:spcPts val="0"/>
                        </a:spcBef>
                        <a:spcAft>
                          <a:spcPts val="0"/>
                        </a:spcAft>
                        <a:buClrTx/>
                        <a:buSzTx/>
                        <a:buFontTx/>
                        <a:buNone/>
                        <a:tabLst/>
                        <a:defRPr/>
                      </a:pPr>
                      <a:r>
                        <a:rPr lang="hu-HU" sz="1800" dirty="0">
                          <a:effectLst/>
                          <a:latin typeface="Times New Roman" panose="02020603050405020304" pitchFamily="18" charset="0"/>
                          <a:ea typeface="Calibri"/>
                          <a:cs typeface="Times New Roman" panose="02020603050405020304" pitchFamily="18" charset="0"/>
                        </a:rPr>
                        <a:t>a hatósági engedély, vagy tudomásulvétel megszerzéséért</a:t>
                      </a:r>
                    </a:p>
                  </a:txBody>
                  <a:tcPr marL="68580" marR="68580" marT="0" marB="0"/>
                </a:tc>
                <a:extLst>
                  <a:ext uri="{0D108BD9-81ED-4DB2-BD59-A6C34878D82A}">
                    <a16:rowId xmlns:a16="http://schemas.microsoft.com/office/drawing/2014/main" val="10006"/>
                  </a:ext>
                </a:extLst>
              </a:tr>
              <a:tr h="694702">
                <a:tc>
                  <a:txBody>
                    <a:bodyPr/>
                    <a:lstStyle/>
                    <a:p>
                      <a:pPr marL="0" marR="0" indent="0" algn="just" defTabSz="914400" rtl="0" eaLnBrk="1" fontAlgn="auto" latinLnBrk="0" hangingPunct="1">
                        <a:lnSpc>
                          <a:spcPct val="115000"/>
                        </a:lnSpc>
                        <a:spcBef>
                          <a:spcPts val="0"/>
                        </a:spcBef>
                        <a:spcAft>
                          <a:spcPts val="0"/>
                        </a:spcAft>
                        <a:buClrTx/>
                        <a:buSzTx/>
                        <a:buFontTx/>
                        <a:buNone/>
                        <a:tabLst/>
                        <a:defRPr/>
                      </a:pPr>
                      <a:r>
                        <a:rPr lang="hu-HU" sz="1800" dirty="0">
                          <a:effectLst/>
                          <a:latin typeface="Times New Roman" panose="02020603050405020304" pitchFamily="18" charset="0"/>
                          <a:ea typeface="Calibri"/>
                          <a:cs typeface="Times New Roman" panose="02020603050405020304" pitchFamily="18" charset="0"/>
                        </a:rPr>
                        <a:t>a </a:t>
                      </a:r>
                      <a:r>
                        <a:rPr lang="hu-HU" sz="1800" b="1" dirty="0">
                          <a:effectLst/>
                          <a:latin typeface="Times New Roman" panose="02020603050405020304" pitchFamily="18" charset="0"/>
                          <a:ea typeface="Calibri"/>
                          <a:cs typeface="Times New Roman" panose="02020603050405020304" pitchFamily="18" charset="0"/>
                        </a:rPr>
                        <a:t>tervező kiválasztása</a:t>
                      </a:r>
                      <a:r>
                        <a:rPr lang="hu-HU" sz="1800" dirty="0">
                          <a:effectLst/>
                          <a:latin typeface="Times New Roman" panose="02020603050405020304" pitchFamily="18" charset="0"/>
                          <a:ea typeface="Calibri"/>
                          <a:cs typeface="Times New Roman" panose="02020603050405020304" pitchFamily="18" charset="0"/>
                        </a:rPr>
                        <a:t>, tervezői művezetés biztosítása</a:t>
                      </a:r>
                    </a:p>
                  </a:txBody>
                  <a:tcPr marL="68580" marR="68580" marT="0" marB="0"/>
                </a:tc>
                <a:tc>
                  <a:txBody>
                    <a:bodyPr/>
                    <a:lstStyle/>
                    <a:p>
                      <a:pPr marL="0" marR="0" indent="0" algn="just" defTabSz="914400" rtl="0" eaLnBrk="1" fontAlgn="auto" latinLnBrk="0" hangingPunct="1">
                        <a:lnSpc>
                          <a:spcPct val="115000"/>
                        </a:lnSpc>
                        <a:spcBef>
                          <a:spcPts val="0"/>
                        </a:spcBef>
                        <a:spcAft>
                          <a:spcPts val="0"/>
                        </a:spcAft>
                        <a:buClrTx/>
                        <a:buSzTx/>
                        <a:buFontTx/>
                        <a:buNone/>
                        <a:tabLst/>
                        <a:defRPr/>
                      </a:pPr>
                      <a:r>
                        <a:rPr lang="hu-HU" sz="1800" dirty="0">
                          <a:effectLst/>
                          <a:latin typeface="Times New Roman" panose="02020603050405020304" pitchFamily="18" charset="0"/>
                          <a:ea typeface="Calibri"/>
                          <a:cs typeface="Times New Roman" panose="02020603050405020304" pitchFamily="18" charset="0"/>
                        </a:rPr>
                        <a:t>IGEN</a:t>
                      </a:r>
                    </a:p>
                    <a:p>
                      <a:pPr algn="just">
                        <a:lnSpc>
                          <a:spcPct val="115000"/>
                        </a:lnSpc>
                        <a:spcAft>
                          <a:spcPts val="0"/>
                        </a:spcAft>
                      </a:pPr>
                      <a:endParaRPr lang="hu-HU" sz="1800" dirty="0">
                        <a:effectLst/>
                        <a:latin typeface="Calibri"/>
                        <a:ea typeface="Calibri"/>
                        <a:cs typeface="Times New Roman"/>
                      </a:endParaRPr>
                    </a:p>
                  </a:txBody>
                  <a:tcPr marL="68580" marR="68580" marT="0" marB="0"/>
                </a:tc>
                <a:tc>
                  <a:txBody>
                    <a:bodyPr/>
                    <a:lstStyle/>
                    <a:p>
                      <a:pPr marL="0" marR="0" indent="0" algn="just" defTabSz="914400" rtl="0" eaLnBrk="1" fontAlgn="auto" latinLnBrk="0" hangingPunct="1">
                        <a:lnSpc>
                          <a:spcPct val="115000"/>
                        </a:lnSpc>
                        <a:spcBef>
                          <a:spcPts val="0"/>
                        </a:spcBef>
                        <a:spcAft>
                          <a:spcPts val="0"/>
                        </a:spcAft>
                        <a:buClrTx/>
                        <a:buSzTx/>
                        <a:buFontTx/>
                        <a:buNone/>
                        <a:tabLst/>
                        <a:defRPr/>
                      </a:pPr>
                      <a:r>
                        <a:rPr lang="hu-HU" sz="1800" dirty="0">
                          <a:effectLst/>
                          <a:latin typeface="Times New Roman" panose="02020603050405020304" pitchFamily="18" charset="0"/>
                          <a:ea typeface="Calibri"/>
                          <a:cs typeface="Times New Roman" panose="02020603050405020304" pitchFamily="18" charset="0"/>
                        </a:rPr>
                        <a:t>a tervező, az építési műszaki ellenőr, a kivitelező kiválasztásáért</a:t>
                      </a:r>
                    </a:p>
                  </a:txBody>
                  <a:tcPr marL="68580" marR="68580" marT="0" marB="0"/>
                </a:tc>
                <a:extLst>
                  <a:ext uri="{0D108BD9-81ED-4DB2-BD59-A6C34878D82A}">
                    <a16:rowId xmlns:a16="http://schemas.microsoft.com/office/drawing/2014/main" val="10007"/>
                  </a:ext>
                </a:extLst>
              </a:tr>
              <a:tr h="694702">
                <a:tc>
                  <a:txBody>
                    <a:bodyPr/>
                    <a:lstStyle/>
                    <a:p>
                      <a:pPr algn="just">
                        <a:lnSpc>
                          <a:spcPct val="115000"/>
                        </a:lnSpc>
                        <a:spcAft>
                          <a:spcPts val="0"/>
                        </a:spcAft>
                      </a:pPr>
                      <a:r>
                        <a:rPr lang="hu-HU" sz="1800" b="1" dirty="0">
                          <a:effectLst/>
                          <a:latin typeface="Times New Roman" panose="02020603050405020304" pitchFamily="18" charset="0"/>
                          <a:ea typeface="Calibri"/>
                          <a:cs typeface="Times New Roman" panose="02020603050405020304" pitchFamily="18" charset="0"/>
                        </a:rPr>
                        <a:t>kivitelezési dokumentációban </a:t>
                      </a:r>
                      <a:r>
                        <a:rPr lang="hu-HU" sz="1800" dirty="0">
                          <a:effectLst/>
                          <a:latin typeface="Times New Roman" panose="02020603050405020304" pitchFamily="18" charset="0"/>
                          <a:ea typeface="Calibri"/>
                          <a:cs typeface="Times New Roman" panose="02020603050405020304" pitchFamily="18" charset="0"/>
                        </a:rPr>
                        <a:t>foglaltak betartatása</a:t>
                      </a:r>
                    </a:p>
                  </a:txBody>
                  <a:tcPr marL="68580" marR="68580" marT="0" marB="0"/>
                </a:tc>
                <a:tc>
                  <a:txBody>
                    <a:bodyPr/>
                    <a:lstStyle/>
                    <a:p>
                      <a:pPr algn="just">
                        <a:lnSpc>
                          <a:spcPct val="115000"/>
                        </a:lnSpc>
                        <a:spcAft>
                          <a:spcPts val="0"/>
                        </a:spcAft>
                      </a:pPr>
                      <a:r>
                        <a:rPr lang="hu-HU" sz="1800" dirty="0">
                          <a:effectLst/>
                          <a:latin typeface="Times New Roman" panose="02020603050405020304" pitchFamily="18" charset="0"/>
                          <a:ea typeface="Calibri"/>
                          <a:cs typeface="Times New Roman" panose="02020603050405020304" pitchFamily="18" charset="0"/>
                        </a:rPr>
                        <a:t>IGEN</a:t>
                      </a:r>
                    </a:p>
                  </a:txBody>
                  <a:tcPr marL="68580" marR="68580" marT="0" marB="0"/>
                </a:tc>
                <a:tc>
                  <a:txBody>
                    <a:bodyPr/>
                    <a:lstStyle/>
                    <a:p>
                      <a:pPr algn="just">
                        <a:lnSpc>
                          <a:spcPct val="115000"/>
                        </a:lnSpc>
                        <a:spcAft>
                          <a:spcPts val="0"/>
                        </a:spcAft>
                      </a:pPr>
                      <a:r>
                        <a:rPr lang="hu-HU" sz="1800" dirty="0">
                          <a:effectLst/>
                          <a:latin typeface="Times New Roman" panose="02020603050405020304" pitchFamily="18" charset="0"/>
                          <a:ea typeface="Calibri"/>
                          <a:cs typeface="Times New Roman" panose="02020603050405020304" pitchFamily="18" charset="0"/>
                        </a:rPr>
                        <a:t>a szükséges dokumentumok (tervek) meglétéért, betartásáért</a:t>
                      </a:r>
                    </a:p>
                  </a:txBody>
                  <a:tcPr marL="68580" marR="68580" marT="0" marB="0"/>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29145867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rtalom helye 3"/>
          <p:cNvGraphicFramePr>
            <a:graphicFrameLocks noGrp="1"/>
          </p:cNvGraphicFramePr>
          <p:nvPr>
            <p:ph idx="1"/>
            <p:extLst>
              <p:ext uri="{D42A27DB-BD31-4B8C-83A1-F6EECF244321}">
                <p14:modId xmlns:p14="http://schemas.microsoft.com/office/powerpoint/2010/main" val="2162828610"/>
              </p:ext>
            </p:extLst>
          </p:nvPr>
        </p:nvGraphicFramePr>
        <p:xfrm>
          <a:off x="107504" y="260648"/>
          <a:ext cx="8928992" cy="5383222"/>
        </p:xfrm>
        <a:graphic>
          <a:graphicData uri="http://schemas.openxmlformats.org/drawingml/2006/table">
            <a:tbl>
              <a:tblPr firstRow="1" bandRow="1">
                <a:tableStyleId>{5C22544A-7EE6-4342-B048-85BDC9FD1C3A}</a:tableStyleId>
              </a:tblPr>
              <a:tblGrid>
                <a:gridCol w="3312368">
                  <a:extLst>
                    <a:ext uri="{9D8B030D-6E8A-4147-A177-3AD203B41FA5}">
                      <a16:colId xmlns:a16="http://schemas.microsoft.com/office/drawing/2014/main" val="20000"/>
                    </a:ext>
                  </a:extLst>
                </a:gridCol>
                <a:gridCol w="720080">
                  <a:extLst>
                    <a:ext uri="{9D8B030D-6E8A-4147-A177-3AD203B41FA5}">
                      <a16:colId xmlns:a16="http://schemas.microsoft.com/office/drawing/2014/main" val="20001"/>
                    </a:ext>
                  </a:extLst>
                </a:gridCol>
                <a:gridCol w="4896544">
                  <a:extLst>
                    <a:ext uri="{9D8B030D-6E8A-4147-A177-3AD203B41FA5}">
                      <a16:colId xmlns:a16="http://schemas.microsoft.com/office/drawing/2014/main" val="20002"/>
                    </a:ext>
                  </a:extLst>
                </a:gridCol>
              </a:tblGrid>
              <a:tr h="360040">
                <a:tc>
                  <a:txBody>
                    <a:bodyPr/>
                    <a:lstStyle/>
                    <a:p>
                      <a:pPr algn="just">
                        <a:lnSpc>
                          <a:spcPct val="115000"/>
                        </a:lnSpc>
                        <a:spcAft>
                          <a:spcPts val="0"/>
                        </a:spcAft>
                      </a:pPr>
                      <a:r>
                        <a:rPr lang="hu-HU" sz="2000" b="1" dirty="0">
                          <a:effectLst/>
                          <a:latin typeface="Times New Roman" panose="02020603050405020304" pitchFamily="18" charset="0"/>
                          <a:ea typeface="Calibri"/>
                          <a:cs typeface="Times New Roman" panose="02020603050405020304" pitchFamily="18" charset="0"/>
                        </a:rPr>
                        <a:t>kötelezően előírt feladata</a:t>
                      </a:r>
                      <a:endParaRPr lang="hu-HU" sz="2000" dirty="0">
                        <a:effectLst/>
                        <a:latin typeface="Times New Roman" panose="02020603050405020304" pitchFamily="18" charset="0"/>
                        <a:ea typeface="Calibri"/>
                        <a:cs typeface="Times New Roman" panose="02020603050405020304" pitchFamily="18" charset="0"/>
                      </a:endParaRPr>
                    </a:p>
                  </a:txBody>
                  <a:tcPr marL="68580" marR="68580" marT="0" marB="0"/>
                </a:tc>
                <a:tc>
                  <a:txBody>
                    <a:bodyPr/>
                    <a:lstStyle/>
                    <a:p>
                      <a:pPr algn="just">
                        <a:lnSpc>
                          <a:spcPct val="115000"/>
                        </a:lnSpc>
                        <a:spcAft>
                          <a:spcPts val="0"/>
                        </a:spcAft>
                      </a:pPr>
                      <a:r>
                        <a:rPr lang="hu-HU" sz="2000" b="1" dirty="0">
                          <a:effectLst/>
                          <a:latin typeface="Times New Roman" panose="02020603050405020304" pitchFamily="18" charset="0"/>
                          <a:ea typeface="Calibri"/>
                          <a:cs typeface="Times New Roman" panose="02020603050405020304" pitchFamily="18" charset="0"/>
                        </a:rPr>
                        <a:t>átad</a:t>
                      </a:r>
                      <a:endParaRPr lang="hu-HU" sz="2000" dirty="0">
                        <a:effectLst/>
                        <a:latin typeface="Times New Roman" panose="02020603050405020304" pitchFamily="18" charset="0"/>
                        <a:ea typeface="Calibri"/>
                        <a:cs typeface="Times New Roman" panose="02020603050405020304" pitchFamily="18" charset="0"/>
                      </a:endParaRPr>
                    </a:p>
                  </a:txBody>
                  <a:tcPr marL="68580" marR="68580" marT="0" marB="0"/>
                </a:tc>
                <a:tc>
                  <a:txBody>
                    <a:bodyPr/>
                    <a:lstStyle/>
                    <a:p>
                      <a:pPr algn="just">
                        <a:lnSpc>
                          <a:spcPct val="115000"/>
                        </a:lnSpc>
                        <a:spcAft>
                          <a:spcPts val="0"/>
                        </a:spcAft>
                      </a:pPr>
                      <a:r>
                        <a:rPr lang="hu-HU" sz="2000" b="1" dirty="0">
                          <a:effectLst/>
                          <a:latin typeface="Times New Roman" panose="02020603050405020304" pitchFamily="18" charset="0"/>
                          <a:ea typeface="Calibri"/>
                          <a:cs typeface="Times New Roman" panose="02020603050405020304" pitchFamily="18" charset="0"/>
                        </a:rPr>
                        <a:t>felel</a:t>
                      </a:r>
                      <a:endParaRPr lang="hu-HU" sz="2000" dirty="0">
                        <a:effectLst/>
                        <a:latin typeface="Times New Roman" panose="02020603050405020304" pitchFamily="18" charset="0"/>
                        <a:ea typeface="Calibri"/>
                        <a:cs typeface="Times New Roman" panose="02020603050405020304" pitchFamily="18" charset="0"/>
                      </a:endParaRPr>
                    </a:p>
                  </a:txBody>
                  <a:tcPr marL="68580" marR="68580" marT="0" marB="0"/>
                </a:tc>
                <a:extLst>
                  <a:ext uri="{0D108BD9-81ED-4DB2-BD59-A6C34878D82A}">
                    <a16:rowId xmlns:a16="http://schemas.microsoft.com/office/drawing/2014/main" val="10000"/>
                  </a:ext>
                </a:extLst>
              </a:tr>
              <a:tr h="572231">
                <a:tc>
                  <a:txBody>
                    <a:bodyPr/>
                    <a:lstStyle/>
                    <a:p>
                      <a:pPr algn="just">
                        <a:lnSpc>
                          <a:spcPct val="115000"/>
                        </a:lnSpc>
                        <a:spcAft>
                          <a:spcPts val="0"/>
                        </a:spcAft>
                      </a:pPr>
                      <a:r>
                        <a:rPr lang="hu-HU" sz="1800" dirty="0">
                          <a:effectLst/>
                          <a:latin typeface="Times New Roman" panose="02020603050405020304" pitchFamily="18" charset="0"/>
                          <a:ea typeface="Calibri"/>
                          <a:cs typeface="Times New Roman" panose="02020603050405020304" pitchFamily="18" charset="0"/>
                        </a:rPr>
                        <a:t>az e-építési napló </a:t>
                      </a:r>
                      <a:r>
                        <a:rPr lang="hu-HU" sz="1800" b="1" dirty="0">
                          <a:effectLst/>
                          <a:latin typeface="Times New Roman" panose="02020603050405020304" pitchFamily="18" charset="0"/>
                          <a:ea typeface="Calibri"/>
                          <a:cs typeface="Times New Roman" panose="02020603050405020304" pitchFamily="18" charset="0"/>
                        </a:rPr>
                        <a:t>készenlétbe helyezése</a:t>
                      </a:r>
                      <a:r>
                        <a:rPr lang="hu-HU" sz="1800" dirty="0">
                          <a:effectLst/>
                          <a:latin typeface="Times New Roman" panose="02020603050405020304" pitchFamily="18" charset="0"/>
                          <a:ea typeface="Calibri"/>
                          <a:cs typeface="Times New Roman" panose="02020603050405020304" pitchFamily="18" charset="0"/>
                        </a:rPr>
                        <a:t> és vezetésének ellenőrzése</a:t>
                      </a:r>
                    </a:p>
                  </a:txBody>
                  <a:tcPr marL="68580" marR="68580" marT="0" marB="0"/>
                </a:tc>
                <a:tc>
                  <a:txBody>
                    <a:bodyPr/>
                    <a:lstStyle/>
                    <a:p>
                      <a:pPr algn="just">
                        <a:lnSpc>
                          <a:spcPct val="115000"/>
                        </a:lnSpc>
                        <a:spcAft>
                          <a:spcPts val="0"/>
                        </a:spcAft>
                      </a:pPr>
                      <a:r>
                        <a:rPr lang="hu-HU" sz="1800">
                          <a:effectLst/>
                          <a:latin typeface="Times New Roman" panose="02020603050405020304" pitchFamily="18" charset="0"/>
                          <a:ea typeface="Calibri"/>
                          <a:cs typeface="Times New Roman" panose="02020603050405020304" pitchFamily="18" charset="0"/>
                        </a:rPr>
                        <a:t>IGEN</a:t>
                      </a:r>
                    </a:p>
                  </a:txBody>
                  <a:tcPr marL="68580" marR="68580" marT="0" marB="0"/>
                </a:tc>
                <a:tc>
                  <a:txBody>
                    <a:bodyPr/>
                    <a:lstStyle/>
                    <a:p>
                      <a:pPr algn="just">
                        <a:lnSpc>
                          <a:spcPct val="115000"/>
                        </a:lnSpc>
                        <a:spcAft>
                          <a:spcPts val="0"/>
                        </a:spcAft>
                      </a:pPr>
                      <a:r>
                        <a:rPr lang="hu-HU" sz="1800" dirty="0">
                          <a:effectLst/>
                          <a:latin typeface="Times New Roman" panose="02020603050405020304" pitchFamily="18" charset="0"/>
                          <a:ea typeface="Calibri"/>
                          <a:cs typeface="Times New Roman" panose="02020603050405020304" pitchFamily="18" charset="0"/>
                        </a:rPr>
                        <a:t>az építési napló készenlétbe helyezéséért, az építési napló rendelkezésre állásáért</a:t>
                      </a:r>
                    </a:p>
                  </a:txBody>
                  <a:tcPr marL="68580" marR="68580" marT="0" marB="0"/>
                </a:tc>
                <a:extLst>
                  <a:ext uri="{0D108BD9-81ED-4DB2-BD59-A6C34878D82A}">
                    <a16:rowId xmlns:a16="http://schemas.microsoft.com/office/drawing/2014/main" val="10001"/>
                  </a:ext>
                </a:extLst>
              </a:tr>
              <a:tr h="651905">
                <a:tc>
                  <a:txBody>
                    <a:bodyPr/>
                    <a:lstStyle/>
                    <a:p>
                      <a:pPr algn="just">
                        <a:lnSpc>
                          <a:spcPct val="115000"/>
                        </a:lnSpc>
                        <a:spcAft>
                          <a:spcPts val="0"/>
                        </a:spcAft>
                      </a:pPr>
                      <a:r>
                        <a:rPr lang="hu-HU" sz="1800" dirty="0">
                          <a:effectLst/>
                          <a:latin typeface="Times New Roman" panose="02020603050405020304" pitchFamily="18" charset="0"/>
                          <a:ea typeface="Calibri"/>
                          <a:cs typeface="Times New Roman" panose="02020603050405020304" pitchFamily="18" charset="0"/>
                        </a:rPr>
                        <a:t>gondoskodni az építtetői </a:t>
                      </a:r>
                      <a:r>
                        <a:rPr lang="hu-HU" sz="1800" b="1" dirty="0">
                          <a:effectLst/>
                          <a:latin typeface="Times New Roman" panose="02020603050405020304" pitchFamily="18" charset="0"/>
                          <a:ea typeface="Calibri"/>
                          <a:cs typeface="Times New Roman" panose="02020603050405020304" pitchFamily="18" charset="0"/>
                        </a:rPr>
                        <a:t>fedezetkezelő k</a:t>
                      </a:r>
                      <a:r>
                        <a:rPr lang="hu-HU" sz="1800" dirty="0">
                          <a:effectLst/>
                          <a:latin typeface="Times New Roman" panose="02020603050405020304" pitchFamily="18" charset="0"/>
                          <a:ea typeface="Calibri"/>
                          <a:cs typeface="Times New Roman" panose="02020603050405020304" pitchFamily="18" charset="0"/>
                        </a:rPr>
                        <a:t>özreműködéséről</a:t>
                      </a:r>
                    </a:p>
                  </a:txBody>
                  <a:tcPr marL="68580" marR="68580" marT="0" marB="0"/>
                </a:tc>
                <a:tc>
                  <a:txBody>
                    <a:bodyPr/>
                    <a:lstStyle/>
                    <a:p>
                      <a:pPr algn="just">
                        <a:lnSpc>
                          <a:spcPct val="115000"/>
                        </a:lnSpc>
                        <a:spcAft>
                          <a:spcPts val="0"/>
                        </a:spcAft>
                      </a:pPr>
                      <a:r>
                        <a:rPr lang="hu-HU" sz="1800">
                          <a:effectLst/>
                          <a:latin typeface="Times New Roman" panose="02020603050405020304" pitchFamily="18" charset="0"/>
                          <a:ea typeface="Calibri"/>
                          <a:cs typeface="Times New Roman" panose="02020603050405020304" pitchFamily="18" charset="0"/>
                        </a:rPr>
                        <a:t>IGEN</a:t>
                      </a:r>
                    </a:p>
                  </a:txBody>
                  <a:tcPr marL="68580" marR="68580" marT="0" marB="0"/>
                </a:tc>
                <a:tc>
                  <a:txBody>
                    <a:bodyPr/>
                    <a:lstStyle/>
                    <a:p>
                      <a:pPr marL="0" marR="0" indent="0" algn="just" defTabSz="914400" rtl="0" eaLnBrk="1" fontAlgn="auto" latinLnBrk="0" hangingPunct="1">
                        <a:lnSpc>
                          <a:spcPct val="115000"/>
                        </a:lnSpc>
                        <a:spcBef>
                          <a:spcPts val="0"/>
                        </a:spcBef>
                        <a:spcAft>
                          <a:spcPts val="0"/>
                        </a:spcAft>
                        <a:buClrTx/>
                        <a:buSzTx/>
                        <a:buFontTx/>
                        <a:buNone/>
                        <a:tabLst/>
                        <a:defRPr/>
                      </a:pPr>
                      <a:r>
                        <a:rPr lang="hu-HU" sz="1800" dirty="0">
                          <a:effectLst/>
                          <a:latin typeface="Times New Roman"/>
                          <a:ea typeface="Calibri"/>
                          <a:cs typeface="Times New Roman"/>
                        </a:rPr>
                        <a:t>az építési beruházás teljes fedezetének biztosításáért</a:t>
                      </a:r>
                      <a:endParaRPr lang="hu-HU" sz="1800" dirty="0">
                        <a:effectLst/>
                        <a:latin typeface="Calibri"/>
                        <a:ea typeface="Calibri"/>
                        <a:cs typeface="Times New Roman"/>
                      </a:endParaRPr>
                    </a:p>
                  </a:txBody>
                  <a:tcPr marL="68580" marR="68580" marT="0" marB="0"/>
                </a:tc>
                <a:extLst>
                  <a:ext uri="{0D108BD9-81ED-4DB2-BD59-A6C34878D82A}">
                    <a16:rowId xmlns:a16="http://schemas.microsoft.com/office/drawing/2014/main" val="10002"/>
                  </a:ext>
                </a:extLst>
              </a:tr>
              <a:tr h="996452">
                <a:tc>
                  <a:txBody>
                    <a:bodyPr/>
                    <a:lstStyle/>
                    <a:p>
                      <a:pPr algn="just">
                        <a:lnSpc>
                          <a:spcPct val="115000"/>
                        </a:lnSpc>
                        <a:spcAft>
                          <a:spcPts val="0"/>
                        </a:spcAft>
                      </a:pPr>
                      <a:r>
                        <a:rPr lang="hu-HU" sz="1800" dirty="0">
                          <a:effectLst/>
                          <a:latin typeface="Times New Roman" panose="02020603050405020304" pitchFamily="18" charset="0"/>
                          <a:ea typeface="Calibri"/>
                          <a:cs typeface="Times New Roman" panose="02020603050405020304" pitchFamily="18" charset="0"/>
                        </a:rPr>
                        <a:t>A műszaki átadási-átvételi eljárás résztvevőinek összehívása</a:t>
                      </a:r>
                    </a:p>
                  </a:txBody>
                  <a:tcPr marL="68580" marR="68580" marT="0" marB="0"/>
                </a:tc>
                <a:tc>
                  <a:txBody>
                    <a:bodyPr/>
                    <a:lstStyle/>
                    <a:p>
                      <a:pPr algn="just">
                        <a:lnSpc>
                          <a:spcPct val="115000"/>
                        </a:lnSpc>
                        <a:spcAft>
                          <a:spcPts val="0"/>
                        </a:spcAft>
                      </a:pPr>
                      <a:r>
                        <a:rPr lang="hu-HU" sz="1800" dirty="0">
                          <a:effectLst/>
                          <a:latin typeface="Times New Roman" panose="02020603050405020304" pitchFamily="18" charset="0"/>
                          <a:ea typeface="Calibri"/>
                          <a:cs typeface="Times New Roman" panose="02020603050405020304" pitchFamily="18" charset="0"/>
                        </a:rPr>
                        <a:t>IGEN</a:t>
                      </a:r>
                    </a:p>
                  </a:txBody>
                  <a:tcPr marL="68580" marR="68580" marT="0" marB="0"/>
                </a:tc>
                <a:tc rowSpan="2">
                  <a:txBody>
                    <a:bodyPr/>
                    <a:lstStyle/>
                    <a:p>
                      <a:pPr marL="0" marR="0" indent="0" algn="just" defTabSz="914400" rtl="0" eaLnBrk="1" fontAlgn="auto" latinLnBrk="0" hangingPunct="1">
                        <a:lnSpc>
                          <a:spcPct val="115000"/>
                        </a:lnSpc>
                        <a:spcBef>
                          <a:spcPts val="0"/>
                        </a:spcBef>
                        <a:spcAft>
                          <a:spcPts val="0"/>
                        </a:spcAft>
                        <a:buClrTx/>
                        <a:buSzTx/>
                        <a:buFontTx/>
                        <a:buNone/>
                        <a:tabLst/>
                        <a:defRPr/>
                      </a:pPr>
                      <a:r>
                        <a:rPr lang="hu-HU" sz="1800" b="1" dirty="0">
                          <a:effectLst/>
                          <a:latin typeface="Times New Roman"/>
                          <a:ea typeface="Calibri"/>
                          <a:cs typeface="Times New Roman"/>
                        </a:rPr>
                        <a:t>az építőipari kivitelezési tevékenység végzésének ellenőrzéséért</a:t>
                      </a:r>
                    </a:p>
                    <a:p>
                      <a:pPr marL="0" marR="0" indent="0" algn="just" defTabSz="914400" rtl="0" eaLnBrk="1" fontAlgn="auto" latinLnBrk="0" hangingPunct="1">
                        <a:lnSpc>
                          <a:spcPct val="115000"/>
                        </a:lnSpc>
                        <a:spcBef>
                          <a:spcPts val="0"/>
                        </a:spcBef>
                        <a:spcAft>
                          <a:spcPts val="0"/>
                        </a:spcAft>
                        <a:buClrTx/>
                        <a:buSzTx/>
                        <a:buFontTx/>
                        <a:buNone/>
                        <a:tabLst/>
                        <a:defRPr/>
                      </a:pPr>
                      <a:r>
                        <a:rPr lang="hu-HU" sz="1800" dirty="0">
                          <a:effectLst/>
                          <a:latin typeface="Times New Roman"/>
                          <a:ea typeface="Calibri"/>
                          <a:cs typeface="Times New Roman"/>
                        </a:rPr>
                        <a:t>az építmény rendeltetésszerű és biztonságos használatához szükséges járulékos építmények, tereprendezési, fásítási, parkosítási munkálatok az építménnyel együtt valósuljanak meg,</a:t>
                      </a:r>
                    </a:p>
                    <a:p>
                      <a:pPr marL="0" marR="0" indent="0" algn="just" defTabSz="914400" rtl="0" eaLnBrk="1" fontAlgn="auto" latinLnBrk="0" hangingPunct="1">
                        <a:lnSpc>
                          <a:spcPct val="115000"/>
                        </a:lnSpc>
                        <a:spcBef>
                          <a:spcPts val="0"/>
                        </a:spcBef>
                        <a:spcAft>
                          <a:spcPts val="0"/>
                        </a:spcAft>
                        <a:buClrTx/>
                        <a:buSzTx/>
                        <a:buFontTx/>
                        <a:buNone/>
                        <a:tabLst/>
                        <a:defRPr/>
                      </a:pPr>
                      <a:r>
                        <a:rPr lang="hu-HU" sz="1800" dirty="0">
                          <a:effectLst/>
                          <a:latin typeface="Times New Roman"/>
                          <a:ea typeface="Calibri"/>
                          <a:cs typeface="Times New Roman"/>
                        </a:rPr>
                        <a:t>a kivitelezővel együttesen felel, hogy az építési hulladékot elszállíttassa, a környezet és a terep felszínét az eredeti, illetve az engedélyezett állapotában átadja, a környezetben okozott károkat megszüntesse.</a:t>
                      </a:r>
                      <a:endParaRPr lang="hu-HU" sz="1800" dirty="0">
                        <a:effectLst/>
                        <a:latin typeface="Calibri"/>
                        <a:ea typeface="Calibri"/>
                        <a:cs typeface="Times New Roman"/>
                      </a:endParaRPr>
                    </a:p>
                  </a:txBody>
                  <a:tcPr marL="68580" marR="68580" marT="0" marB="0"/>
                </a:tc>
                <a:extLst>
                  <a:ext uri="{0D108BD9-81ED-4DB2-BD59-A6C34878D82A}">
                    <a16:rowId xmlns:a16="http://schemas.microsoft.com/office/drawing/2014/main" val="10003"/>
                  </a:ext>
                </a:extLst>
              </a:tr>
              <a:tr h="996452">
                <a:tc>
                  <a:txBody>
                    <a:bodyPr/>
                    <a:lstStyle/>
                    <a:p>
                      <a:pPr algn="just">
                        <a:lnSpc>
                          <a:spcPct val="115000"/>
                        </a:lnSpc>
                        <a:spcAft>
                          <a:spcPts val="0"/>
                        </a:spcAft>
                      </a:pPr>
                      <a:r>
                        <a:rPr lang="hu-HU" sz="1800" dirty="0">
                          <a:effectLst/>
                          <a:latin typeface="Times New Roman" panose="02020603050405020304" pitchFamily="18" charset="0"/>
                          <a:ea typeface="Calibri"/>
                          <a:cs typeface="Times New Roman" panose="02020603050405020304" pitchFamily="18" charset="0"/>
                        </a:rPr>
                        <a:t>a műszaki átadás-átvételi eljárás során megvizsgálja, hogy az elvégzett építési tevékenységgel a kivitelezési szerződésben foglaltak teljesültek-e?</a:t>
                      </a:r>
                    </a:p>
                  </a:txBody>
                  <a:tcPr marL="68580" marR="68580" marT="0" marB="0"/>
                </a:tc>
                <a:tc>
                  <a:txBody>
                    <a:bodyPr/>
                    <a:lstStyle/>
                    <a:p>
                      <a:pPr algn="just">
                        <a:lnSpc>
                          <a:spcPct val="115000"/>
                        </a:lnSpc>
                        <a:spcAft>
                          <a:spcPts val="0"/>
                        </a:spcAft>
                      </a:pPr>
                      <a:r>
                        <a:rPr lang="hu-HU" sz="1800" dirty="0">
                          <a:effectLst/>
                          <a:latin typeface="Times New Roman" panose="02020603050405020304" pitchFamily="18" charset="0"/>
                          <a:ea typeface="Calibri"/>
                          <a:cs typeface="Times New Roman" panose="02020603050405020304" pitchFamily="18" charset="0"/>
                        </a:rPr>
                        <a:t>IGEN</a:t>
                      </a:r>
                    </a:p>
                  </a:txBody>
                  <a:tcPr marL="68580" marR="68580" marT="0" marB="0"/>
                </a:tc>
                <a:tc vMerge="1">
                  <a:txBody>
                    <a:bodyPr/>
                    <a:lstStyle/>
                    <a:p>
                      <a:pPr algn="just">
                        <a:lnSpc>
                          <a:spcPct val="115000"/>
                        </a:lnSpc>
                        <a:spcAft>
                          <a:spcPts val="0"/>
                        </a:spcAft>
                      </a:pPr>
                      <a:endParaRPr lang="hu-HU" sz="1600" dirty="0">
                        <a:effectLst/>
                        <a:latin typeface="Times New Roman" panose="02020603050405020304" pitchFamily="18" charset="0"/>
                        <a:ea typeface="Calibri"/>
                        <a:cs typeface="Times New Roman" panose="02020603050405020304" pitchFamily="18" charset="0"/>
                      </a:endParaRPr>
                    </a:p>
                  </a:txBody>
                  <a:tcPr marL="68580" marR="68580" marT="0" marB="0"/>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101457601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22194" y="44624"/>
            <a:ext cx="9099612" cy="648072"/>
          </a:xfrm>
          <a:solidFill>
            <a:schemeClr val="bg2">
              <a:lumMod val="75000"/>
            </a:schemeClr>
          </a:solidFill>
        </p:spPr>
        <p:txBody>
          <a:bodyPr>
            <a:noAutofit/>
          </a:bodyPr>
          <a:lstStyle/>
          <a:p>
            <a:r>
              <a:rPr lang="hu-HU" sz="4000" b="1" dirty="0">
                <a:latin typeface="Times New Roman" panose="02020603050405020304" pitchFamily="18" charset="0"/>
                <a:cs typeface="Times New Roman" panose="02020603050405020304" pitchFamily="18" charset="0"/>
              </a:rPr>
              <a:t>Feladat – felelősség </a:t>
            </a:r>
          </a:p>
        </p:txBody>
      </p:sp>
      <p:sp>
        <p:nvSpPr>
          <p:cNvPr id="3" name="Szöveg helye 2"/>
          <p:cNvSpPr>
            <a:spLocks noGrp="1"/>
          </p:cNvSpPr>
          <p:nvPr>
            <p:ph type="body" sz="half" idx="1"/>
          </p:nvPr>
        </p:nvSpPr>
        <p:spPr>
          <a:xfrm>
            <a:off x="22194" y="692696"/>
            <a:ext cx="9121806" cy="6165304"/>
          </a:xfrm>
        </p:spPr>
        <p:txBody>
          <a:bodyPr/>
          <a:lstStyle/>
          <a:p>
            <a:pPr marL="0" indent="0">
              <a:spcBef>
                <a:spcPts val="0"/>
              </a:spcBef>
              <a:buNone/>
            </a:pPr>
            <a:r>
              <a:rPr lang="hu-HU" b="1" dirty="0">
                <a:solidFill>
                  <a:srgbClr val="FF9900"/>
                </a:solidFill>
                <a:latin typeface="Times New Roman" panose="02020603050405020304" pitchFamily="18" charset="0"/>
                <a:cs typeface="Times New Roman" panose="02020603050405020304" pitchFamily="18" charset="0"/>
              </a:rPr>
              <a:t>Építési műszaki ellenőr </a:t>
            </a:r>
            <a:r>
              <a:rPr lang="hu-HU" sz="2800" dirty="0">
                <a:solidFill>
                  <a:schemeClr val="tx1"/>
                </a:solidFill>
                <a:latin typeface="Times New Roman" panose="02020603050405020304" pitchFamily="18" charset="0"/>
                <a:cs typeface="Times New Roman" panose="02020603050405020304" pitchFamily="18" charset="0"/>
              </a:rPr>
              <a:t>- </a:t>
            </a:r>
            <a:r>
              <a:rPr lang="hu-HU" sz="2000" dirty="0">
                <a:solidFill>
                  <a:schemeClr val="tx1"/>
                </a:solidFill>
                <a:latin typeface="Times New Roman" panose="02020603050405020304" pitchFamily="18" charset="0"/>
                <a:cs typeface="Times New Roman" panose="02020603050405020304" pitchFamily="18" charset="0"/>
              </a:rPr>
              <a:t>a</a:t>
            </a:r>
            <a:r>
              <a:rPr lang="hu-HU" sz="2000" dirty="0">
                <a:latin typeface="Times New Roman" panose="02020603050405020304" pitchFamily="18" charset="0"/>
                <a:cs typeface="Times New Roman" panose="02020603050405020304" pitchFamily="18" charset="0"/>
              </a:rPr>
              <a:t>z építtető helyszíni képviselőjeként a 				           szerződésszerű teljesítés ellenőrzője. </a:t>
            </a:r>
          </a:p>
          <a:p>
            <a:pPr marL="0" indent="0">
              <a:spcBef>
                <a:spcPts val="0"/>
              </a:spcBef>
              <a:buNone/>
            </a:pPr>
            <a:endParaRPr lang="hu-HU" sz="1200" b="1" dirty="0">
              <a:latin typeface="Times New Roman" panose="02020603050405020304" pitchFamily="18" charset="0"/>
              <a:cs typeface="Times New Roman" panose="02020603050405020304" pitchFamily="18" charset="0"/>
            </a:endParaRPr>
          </a:p>
          <a:p>
            <a:pPr marL="0" indent="0">
              <a:spcBef>
                <a:spcPts val="0"/>
              </a:spcBef>
              <a:buNone/>
            </a:pPr>
            <a:r>
              <a:rPr lang="hu-HU" sz="2800" b="1" dirty="0">
                <a:latin typeface="Times New Roman" panose="02020603050405020304" pitchFamily="18" charset="0"/>
                <a:cs typeface="Times New Roman" panose="02020603050405020304" pitchFamily="18" charset="0"/>
              </a:rPr>
              <a:t>Kötelező megbízni </a:t>
            </a:r>
            <a:r>
              <a:rPr lang="hu-HU" sz="2800" dirty="0">
                <a:latin typeface="Times New Roman" panose="02020603050405020304" pitchFamily="18" charset="0"/>
                <a:cs typeface="Times New Roman" panose="02020603050405020304" pitchFamily="18" charset="0"/>
              </a:rPr>
              <a:t>építési napló vezetéshez kötött építési tevékenység esetén, ha</a:t>
            </a:r>
          </a:p>
          <a:p>
            <a:pPr>
              <a:spcBef>
                <a:spcPts val="0"/>
              </a:spcBef>
            </a:pPr>
            <a:r>
              <a:rPr lang="hu-HU" sz="2400" dirty="0">
                <a:latin typeface="Times New Roman" panose="02020603050405020304" pitchFamily="18" charset="0"/>
                <a:cs typeface="Times New Roman" panose="02020603050405020304" pitchFamily="18" charset="0"/>
              </a:rPr>
              <a:t>a kivitelezési tevékenységet </a:t>
            </a:r>
            <a:r>
              <a:rPr lang="hu-HU" sz="2400" b="1" dirty="0">
                <a:latin typeface="Times New Roman" panose="02020603050405020304" pitchFamily="18" charset="0"/>
                <a:cs typeface="Times New Roman" panose="02020603050405020304" pitchFamily="18" charset="0"/>
              </a:rPr>
              <a:t>több fővállalkozó </a:t>
            </a:r>
            <a:r>
              <a:rPr lang="hu-HU" sz="2400" dirty="0">
                <a:latin typeface="Times New Roman" panose="02020603050405020304" pitchFamily="18" charset="0"/>
                <a:cs typeface="Times New Roman" panose="02020603050405020304" pitchFamily="18" charset="0"/>
              </a:rPr>
              <a:t>kivitelező végzi,</a:t>
            </a:r>
          </a:p>
          <a:p>
            <a:pPr>
              <a:spcBef>
                <a:spcPts val="0"/>
              </a:spcBef>
            </a:pPr>
            <a:r>
              <a:rPr lang="hu-HU" sz="2400" dirty="0">
                <a:latin typeface="Times New Roman" panose="02020603050405020304" pitchFamily="18" charset="0"/>
                <a:cs typeface="Times New Roman" panose="02020603050405020304" pitchFamily="18" charset="0"/>
              </a:rPr>
              <a:t>az építési beruházás a </a:t>
            </a:r>
            <a:r>
              <a:rPr lang="hu-HU" sz="2400" b="1" dirty="0">
                <a:latin typeface="Times New Roman" panose="02020603050405020304" pitchFamily="18" charset="0"/>
                <a:cs typeface="Times New Roman" panose="02020603050405020304" pitchFamily="18" charset="0"/>
              </a:rPr>
              <a:t>Kbt. hatálya </a:t>
            </a:r>
            <a:r>
              <a:rPr lang="hu-HU" sz="2400" dirty="0">
                <a:latin typeface="Times New Roman" panose="02020603050405020304" pitchFamily="18" charset="0"/>
                <a:cs typeface="Times New Roman" panose="02020603050405020304" pitchFamily="18" charset="0"/>
              </a:rPr>
              <a:t>alá tartozik,</a:t>
            </a:r>
          </a:p>
          <a:p>
            <a:pPr>
              <a:spcBef>
                <a:spcPts val="0"/>
              </a:spcBef>
            </a:pPr>
            <a:r>
              <a:rPr lang="hu-HU" sz="2400" dirty="0">
                <a:latin typeface="Times New Roman" panose="02020603050405020304" pitchFamily="18" charset="0"/>
                <a:cs typeface="Times New Roman" panose="02020603050405020304" pitchFamily="18" charset="0"/>
              </a:rPr>
              <a:t>a kivitelezési tevékenység </a:t>
            </a:r>
            <a:r>
              <a:rPr lang="hu-HU" sz="2400" b="1" dirty="0">
                <a:latin typeface="Times New Roman" panose="02020603050405020304" pitchFamily="18" charset="0"/>
                <a:cs typeface="Times New Roman" panose="02020603050405020304" pitchFamily="18" charset="0"/>
              </a:rPr>
              <a:t>nemzetgazdasági szempontból kiemelt</a:t>
            </a:r>
            <a:r>
              <a:rPr lang="hu-HU" sz="2400" dirty="0">
                <a:latin typeface="Times New Roman" panose="02020603050405020304" pitchFamily="18" charset="0"/>
                <a:cs typeface="Times New Roman" panose="02020603050405020304" pitchFamily="18" charset="0"/>
              </a:rPr>
              <a:t>,</a:t>
            </a:r>
          </a:p>
          <a:p>
            <a:pPr>
              <a:spcBef>
                <a:spcPts val="0"/>
              </a:spcBef>
            </a:pPr>
            <a:r>
              <a:rPr lang="hu-HU" sz="2400" dirty="0">
                <a:latin typeface="Times New Roman" panose="02020603050405020304" pitchFamily="18" charset="0"/>
                <a:cs typeface="Times New Roman" panose="02020603050405020304" pitchFamily="18" charset="0"/>
              </a:rPr>
              <a:t>a kivitelezési tevékenység </a:t>
            </a:r>
            <a:r>
              <a:rPr lang="hu-HU" sz="2400" b="1" dirty="0">
                <a:latin typeface="Times New Roman" panose="02020603050405020304" pitchFamily="18" charset="0"/>
                <a:cs typeface="Times New Roman" panose="02020603050405020304" pitchFamily="18" charset="0"/>
              </a:rPr>
              <a:t>műemlékileg védett </a:t>
            </a:r>
            <a:r>
              <a:rPr lang="hu-HU" sz="2400" dirty="0">
                <a:latin typeface="Times New Roman" panose="02020603050405020304" pitchFamily="18" charset="0"/>
                <a:cs typeface="Times New Roman" panose="02020603050405020304" pitchFamily="18" charset="0"/>
              </a:rPr>
              <a:t>építményt érint, </a:t>
            </a:r>
          </a:p>
          <a:p>
            <a:pPr>
              <a:spcBef>
                <a:spcPts val="0"/>
              </a:spcBef>
            </a:pPr>
            <a:r>
              <a:rPr lang="hu-HU" sz="2400" dirty="0">
                <a:latin typeface="Times New Roman" panose="02020603050405020304" pitchFamily="18" charset="0"/>
                <a:cs typeface="Times New Roman" panose="02020603050405020304" pitchFamily="18" charset="0"/>
              </a:rPr>
              <a:t>építtetői </a:t>
            </a:r>
            <a:r>
              <a:rPr lang="hu-HU" sz="2400" b="1" dirty="0">
                <a:latin typeface="Times New Roman" panose="02020603050405020304" pitchFamily="18" charset="0"/>
                <a:cs typeface="Times New Roman" panose="02020603050405020304" pitchFamily="18" charset="0"/>
              </a:rPr>
              <a:t>fedezetkezelő működik </a:t>
            </a:r>
            <a:r>
              <a:rPr lang="hu-HU" sz="2400" dirty="0">
                <a:latin typeface="Times New Roman" panose="02020603050405020304" pitchFamily="18" charset="0"/>
                <a:cs typeface="Times New Roman" panose="02020603050405020304" pitchFamily="18" charset="0"/>
              </a:rPr>
              <a:t>közre</a:t>
            </a:r>
            <a:r>
              <a:rPr lang="hu-HU" sz="2800" dirty="0">
                <a:latin typeface="Times New Roman" panose="02020603050405020304" pitchFamily="18" charset="0"/>
                <a:cs typeface="Times New Roman" panose="02020603050405020304" pitchFamily="18" charset="0"/>
              </a:rPr>
              <a:t>.</a:t>
            </a:r>
          </a:p>
          <a:p>
            <a:pPr marL="0" indent="0">
              <a:spcBef>
                <a:spcPts val="0"/>
              </a:spcBef>
              <a:buNone/>
            </a:pPr>
            <a:endParaRPr lang="hu-HU" sz="2400" dirty="0">
              <a:latin typeface="Times New Roman" panose="02020603050405020304" pitchFamily="18" charset="0"/>
              <a:cs typeface="Times New Roman" panose="02020603050405020304" pitchFamily="18" charset="0"/>
            </a:endParaRPr>
          </a:p>
          <a:p>
            <a:pPr marL="0" indent="0">
              <a:spcBef>
                <a:spcPts val="0"/>
              </a:spcBef>
              <a:buNone/>
            </a:pPr>
            <a:r>
              <a:rPr lang="hu-HU" sz="2400" dirty="0">
                <a:latin typeface="Times New Roman" panose="02020603050405020304" pitchFamily="18" charset="0"/>
                <a:cs typeface="Times New Roman" panose="02020603050405020304" pitchFamily="18" charset="0"/>
              </a:rPr>
              <a:t>Kötelező közreműködése legalább az építési beruházás induló kivitelezési munkáira vonatkozó </a:t>
            </a:r>
            <a:r>
              <a:rPr lang="hu-HU" sz="2400" b="1" dirty="0">
                <a:latin typeface="Times New Roman" panose="02020603050405020304" pitchFamily="18" charset="0"/>
                <a:cs typeface="Times New Roman" panose="02020603050405020304" pitchFamily="18" charset="0"/>
              </a:rPr>
              <a:t>kivitelezési szerződés megkötésétől az építési beruházás végszámla kiegyenlítéséig</a:t>
            </a:r>
            <a:r>
              <a:rPr lang="hu-HU" sz="2400" dirty="0">
                <a:latin typeface="Times New Roman" panose="02020603050405020304" pitchFamily="18" charset="0"/>
                <a:cs typeface="Times New Roman" panose="02020603050405020304" pitchFamily="18" charset="0"/>
              </a:rPr>
              <a:t> tart [fedezetkezelői közreműködés]</a:t>
            </a:r>
          </a:p>
        </p:txBody>
      </p:sp>
    </p:spTree>
    <p:extLst>
      <p:ext uri="{BB962C8B-B14F-4D97-AF65-F5344CB8AC3E}">
        <p14:creationId xmlns:p14="http://schemas.microsoft.com/office/powerpoint/2010/main" val="7448361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0" y="29918"/>
            <a:ext cx="9144000" cy="878802"/>
          </a:xfrm>
          <a:solidFill>
            <a:schemeClr val="bg2">
              <a:lumMod val="75000"/>
            </a:schemeClr>
          </a:solidFill>
        </p:spPr>
        <p:txBody>
          <a:bodyPr>
            <a:normAutofit/>
          </a:bodyPr>
          <a:lstStyle/>
          <a:p>
            <a:r>
              <a:rPr lang="hu-HU" sz="4000" b="1" dirty="0">
                <a:latin typeface="Times New Roman" panose="02020603050405020304" pitchFamily="18" charset="0"/>
                <a:cs typeface="Times New Roman" panose="02020603050405020304" pitchFamily="18" charset="0"/>
              </a:rPr>
              <a:t>Az építési beruházás</a:t>
            </a:r>
          </a:p>
        </p:txBody>
      </p:sp>
      <p:sp>
        <p:nvSpPr>
          <p:cNvPr id="3" name="Tartalom helye 2"/>
          <p:cNvSpPr>
            <a:spLocks noGrp="1"/>
          </p:cNvSpPr>
          <p:nvPr>
            <p:ph idx="1"/>
          </p:nvPr>
        </p:nvSpPr>
        <p:spPr>
          <a:xfrm>
            <a:off x="251520" y="908720"/>
            <a:ext cx="8892480" cy="5832648"/>
          </a:xfrm>
        </p:spPr>
        <p:txBody>
          <a:bodyPr>
            <a:noAutofit/>
          </a:bodyPr>
          <a:lstStyle/>
          <a:p>
            <a:pPr marL="0" indent="0">
              <a:buNone/>
            </a:pPr>
            <a:r>
              <a:rPr lang="hu-HU" sz="2800" dirty="0">
                <a:latin typeface="Times New Roman" panose="02020603050405020304" pitchFamily="18" charset="0"/>
                <a:cs typeface="Times New Roman" panose="02020603050405020304" pitchFamily="18" charset="0"/>
              </a:rPr>
              <a:t>típusának ismerete fontos, mert befolyásolja </a:t>
            </a:r>
          </a:p>
          <a:p>
            <a:pPr lvl="0"/>
            <a:r>
              <a:rPr lang="hu-HU" sz="2800" dirty="0">
                <a:latin typeface="Times New Roman" panose="02020603050405020304" pitchFamily="18" charset="0"/>
                <a:cs typeface="Times New Roman" panose="02020603050405020304" pitchFamily="18" charset="0"/>
              </a:rPr>
              <a:t>a szükséges szerződések tartalmát,</a:t>
            </a:r>
          </a:p>
          <a:p>
            <a:pPr lvl="0"/>
            <a:r>
              <a:rPr lang="hu-HU" sz="2800" dirty="0">
                <a:latin typeface="Times New Roman" panose="02020603050405020304" pitchFamily="18" charset="0"/>
                <a:cs typeface="Times New Roman" panose="02020603050405020304" pitchFamily="18" charset="0"/>
              </a:rPr>
              <a:t>a fedezet biztosítását, </a:t>
            </a:r>
          </a:p>
          <a:p>
            <a:pPr lvl="0"/>
            <a:r>
              <a:rPr lang="hu-HU" sz="2800" dirty="0">
                <a:latin typeface="Times New Roman" panose="02020603050405020304" pitchFamily="18" charset="0"/>
                <a:cs typeface="Times New Roman" panose="02020603050405020304" pitchFamily="18" charset="0"/>
              </a:rPr>
              <a:t>az építési beruházás értékét, </a:t>
            </a:r>
          </a:p>
          <a:p>
            <a:pPr lvl="0"/>
            <a:r>
              <a:rPr lang="hu-HU" sz="2800" dirty="0">
                <a:latin typeface="Times New Roman" panose="02020603050405020304" pitchFamily="18" charset="0"/>
                <a:cs typeface="Times New Roman" panose="02020603050405020304" pitchFamily="18" charset="0"/>
              </a:rPr>
              <a:t>a betartandó műszaki és egyéb követelményeket, </a:t>
            </a:r>
          </a:p>
          <a:p>
            <a:pPr lvl="0"/>
            <a:r>
              <a:rPr lang="hu-HU" sz="2800" dirty="0">
                <a:latin typeface="Times New Roman" panose="02020603050405020304" pitchFamily="18" charset="0"/>
                <a:cs typeface="Times New Roman" panose="02020603050405020304" pitchFamily="18" charset="0"/>
              </a:rPr>
              <a:t>a lebonyolítás sajátosságait (fedezet, megvalósítás és kifizetés szakaszolása)  </a:t>
            </a:r>
          </a:p>
          <a:p>
            <a:pPr lvl="0"/>
            <a:r>
              <a:rPr lang="hu-HU" sz="2800" dirty="0">
                <a:latin typeface="Times New Roman" panose="02020603050405020304" pitchFamily="18" charset="0"/>
                <a:cs typeface="Times New Roman" panose="02020603050405020304" pitchFamily="18" charset="0"/>
              </a:rPr>
              <a:t>az ellenőrzésben, megvalósításban résztvevők –különösen az építési műszaki ellenőr és a felelős műszaki vezető - feladatait és teljesítését, </a:t>
            </a:r>
          </a:p>
          <a:p>
            <a:pPr lvl="0"/>
            <a:r>
              <a:rPr lang="hu-HU" sz="2800" dirty="0">
                <a:latin typeface="Times New Roman" panose="02020603050405020304" pitchFamily="18" charset="0"/>
                <a:cs typeface="Times New Roman" panose="02020603050405020304" pitchFamily="18" charset="0"/>
              </a:rPr>
              <a:t>befolyásolja a teljesítés kifizetésének idejét és módját is.</a:t>
            </a:r>
          </a:p>
          <a:p>
            <a:endParaRPr lang="hu-HU"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094764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zöveg helye 2"/>
          <p:cNvSpPr>
            <a:spLocks noGrp="1"/>
          </p:cNvSpPr>
          <p:nvPr>
            <p:ph type="body" sz="half" idx="1"/>
          </p:nvPr>
        </p:nvSpPr>
        <p:spPr>
          <a:xfrm>
            <a:off x="0" y="740372"/>
            <a:ext cx="9144000" cy="6117628"/>
          </a:xfrm>
          <a:noFill/>
        </p:spPr>
        <p:txBody>
          <a:bodyPr>
            <a:normAutofit/>
          </a:bodyPr>
          <a:lstStyle/>
          <a:p>
            <a:pPr>
              <a:spcBef>
                <a:spcPts val="0"/>
              </a:spcBef>
            </a:pPr>
            <a:r>
              <a:rPr lang="hu-HU" b="1" u="sng" dirty="0">
                <a:latin typeface="Times New Roman" panose="02020603050405020304" pitchFamily="18" charset="0"/>
                <a:cs typeface="Times New Roman" panose="02020603050405020304" pitchFamily="18" charset="0"/>
              </a:rPr>
              <a:t>ellenőrzi</a:t>
            </a:r>
          </a:p>
          <a:p>
            <a:pPr lvl="1">
              <a:spcBef>
                <a:spcPts val="0"/>
              </a:spcBef>
              <a:buFont typeface="Courier New" panose="02070309020205020404" pitchFamily="49" charset="0"/>
              <a:buChar char="o"/>
            </a:pPr>
            <a:r>
              <a:rPr lang="hu-HU" dirty="0">
                <a:latin typeface="Times New Roman" panose="02020603050405020304" pitchFamily="18" charset="0"/>
                <a:cs typeface="Times New Roman" panose="02020603050405020304" pitchFamily="18" charset="0"/>
              </a:rPr>
              <a:t>munkaterület átadását, a kivitelezés engedély és tervek szerinti végzését, szakszerűségét,</a:t>
            </a:r>
          </a:p>
          <a:p>
            <a:pPr lvl="1">
              <a:spcBef>
                <a:spcPts val="0"/>
              </a:spcBef>
              <a:buFont typeface="Courier New" panose="02070309020205020404" pitchFamily="49" charset="0"/>
              <a:buChar char="o"/>
            </a:pPr>
            <a:r>
              <a:rPr lang="hu-HU" dirty="0">
                <a:latin typeface="Times New Roman" panose="02020603050405020304" pitchFamily="18" charset="0"/>
                <a:cs typeface="Times New Roman" panose="02020603050405020304" pitchFamily="18" charset="0"/>
              </a:rPr>
              <a:t>a kitűzés helyességét, a </a:t>
            </a:r>
            <a:r>
              <a:rPr lang="hu-HU" dirty="0" err="1">
                <a:latin typeface="Times New Roman" panose="02020603050405020304" pitchFamily="18" charset="0"/>
                <a:cs typeface="Times New Roman" panose="02020603050405020304" pitchFamily="18" charset="0"/>
              </a:rPr>
              <a:t>geotechnikai</a:t>
            </a:r>
            <a:r>
              <a:rPr lang="hu-HU" dirty="0">
                <a:latin typeface="Times New Roman" panose="02020603050405020304" pitchFamily="18" charset="0"/>
                <a:cs typeface="Times New Roman" panose="02020603050405020304" pitchFamily="18" charset="0"/>
              </a:rPr>
              <a:t>, környezetvédelmi és egyéb felmérések, vizsgálatok megtörténtét,</a:t>
            </a:r>
          </a:p>
          <a:p>
            <a:pPr lvl="1">
              <a:spcBef>
                <a:spcPts val="0"/>
              </a:spcBef>
              <a:buFont typeface="Courier New" panose="02070309020205020404" pitchFamily="49" charset="0"/>
              <a:buChar char="o"/>
            </a:pPr>
            <a:r>
              <a:rPr lang="hu-HU" dirty="0">
                <a:latin typeface="Times New Roman" panose="02020603050405020304" pitchFamily="18" charset="0"/>
                <a:cs typeface="Times New Roman" panose="02020603050405020304" pitchFamily="18" charset="0"/>
              </a:rPr>
              <a:t>az eltakarásra kerülő szerkezeteket,</a:t>
            </a:r>
            <a:endParaRPr lang="hu-HU" u="sng" dirty="0">
              <a:latin typeface="Times New Roman" panose="02020603050405020304" pitchFamily="18" charset="0"/>
              <a:cs typeface="Times New Roman" panose="02020603050405020304" pitchFamily="18" charset="0"/>
            </a:endParaRPr>
          </a:p>
          <a:p>
            <a:pPr lvl="1">
              <a:spcBef>
                <a:spcPts val="0"/>
              </a:spcBef>
              <a:buFont typeface="Courier New" panose="02070309020205020404" pitchFamily="49" charset="0"/>
              <a:buChar char="o"/>
            </a:pPr>
            <a:r>
              <a:rPr lang="hu-HU" dirty="0">
                <a:latin typeface="Times New Roman" panose="02020603050405020304" pitchFamily="18" charset="0"/>
                <a:cs typeface="Times New Roman" panose="02020603050405020304" pitchFamily="18" charset="0"/>
              </a:rPr>
              <a:t>a műszaki teljesítmény-jellemzők, a technológiával összefüggő biztonsági előírások betartását,</a:t>
            </a:r>
          </a:p>
          <a:p>
            <a:pPr lvl="1">
              <a:spcBef>
                <a:spcPts val="0"/>
              </a:spcBef>
              <a:buFont typeface="Courier New" panose="02070309020205020404" pitchFamily="49" charset="0"/>
              <a:buChar char="o"/>
            </a:pPr>
            <a:r>
              <a:rPr lang="hu-HU" dirty="0">
                <a:latin typeface="Times New Roman" panose="02020603050405020304" pitchFamily="18" charset="0"/>
                <a:cs typeface="Times New Roman" panose="02020603050405020304" pitchFamily="18" charset="0"/>
              </a:rPr>
              <a:t>pénzügyi elszámolásokat, felméréseket,</a:t>
            </a:r>
          </a:p>
          <a:p>
            <a:pPr lvl="1">
              <a:spcBef>
                <a:spcPts val="0"/>
              </a:spcBef>
              <a:buFont typeface="Courier New" panose="02070309020205020404" pitchFamily="49" charset="0"/>
              <a:buChar char="o"/>
            </a:pPr>
            <a:r>
              <a:rPr lang="hu-HU" dirty="0">
                <a:latin typeface="Times New Roman" panose="02020603050405020304" pitchFamily="18" charset="0"/>
                <a:cs typeface="Times New Roman" panose="02020603050405020304" pitchFamily="18" charset="0"/>
              </a:rPr>
              <a:t>az elektronikus építési napló készenlétbe helyezését, vezetését, </a:t>
            </a:r>
          </a:p>
          <a:p>
            <a:pPr lvl="1">
              <a:spcBef>
                <a:spcPts val="0"/>
              </a:spcBef>
              <a:buFont typeface="Courier New" panose="02070309020205020404" pitchFamily="49" charset="0"/>
              <a:buChar char="o"/>
            </a:pPr>
            <a:r>
              <a:rPr lang="hu-HU" dirty="0">
                <a:latin typeface="Times New Roman" panose="02020603050405020304" pitchFamily="18" charset="0"/>
                <a:cs typeface="Times New Roman" panose="02020603050405020304" pitchFamily="18" charset="0"/>
              </a:rPr>
              <a:t>a meghatározott  építési termék szakszerű beépítését, teljesítmény-nyilatkozata meglétét,</a:t>
            </a:r>
          </a:p>
          <a:p>
            <a:pPr>
              <a:spcBef>
                <a:spcPts val="0"/>
              </a:spcBef>
            </a:pPr>
            <a:endParaRPr lang="hu-HU" sz="2400" dirty="0">
              <a:latin typeface="Times New Roman" panose="02020603050405020304" pitchFamily="18" charset="0"/>
              <a:cs typeface="Times New Roman" panose="02020603050405020304" pitchFamily="18" charset="0"/>
            </a:endParaRPr>
          </a:p>
          <a:p>
            <a:pPr marL="457200" lvl="1" indent="0">
              <a:spcBef>
                <a:spcPts val="0"/>
              </a:spcBef>
              <a:buNone/>
            </a:pPr>
            <a:endParaRPr lang="hu-HU" sz="1800" dirty="0">
              <a:latin typeface="Times New Roman" panose="02020603050405020304" pitchFamily="18" charset="0"/>
              <a:cs typeface="Times New Roman" panose="02020603050405020304" pitchFamily="18" charset="0"/>
            </a:endParaRPr>
          </a:p>
          <a:p>
            <a:pPr marL="457200" lvl="1" indent="0">
              <a:spcBef>
                <a:spcPts val="0"/>
              </a:spcBef>
              <a:buNone/>
            </a:pPr>
            <a:endParaRPr lang="hu-HU" sz="1800" dirty="0">
              <a:latin typeface="Times New Roman" panose="02020603050405020304" pitchFamily="18" charset="0"/>
              <a:cs typeface="Times New Roman" panose="02020603050405020304" pitchFamily="18" charset="0"/>
            </a:endParaRPr>
          </a:p>
        </p:txBody>
      </p:sp>
      <p:sp>
        <p:nvSpPr>
          <p:cNvPr id="2" name="Szövegdoboz 1">
            <a:extLst>
              <a:ext uri="{FF2B5EF4-FFF2-40B4-BE49-F238E27FC236}">
                <a16:creationId xmlns:a16="http://schemas.microsoft.com/office/drawing/2014/main" id="{5DE7C023-8A5F-47B7-949D-7D6D0978086B}"/>
              </a:ext>
            </a:extLst>
          </p:cNvPr>
          <p:cNvSpPr txBox="1"/>
          <p:nvPr/>
        </p:nvSpPr>
        <p:spPr>
          <a:xfrm>
            <a:off x="107504" y="32486"/>
            <a:ext cx="9036496" cy="707886"/>
          </a:xfrm>
          <a:prstGeom prst="rect">
            <a:avLst/>
          </a:prstGeom>
          <a:solidFill>
            <a:schemeClr val="bg2">
              <a:lumMod val="75000"/>
            </a:schemeClr>
          </a:solidFill>
        </p:spPr>
        <p:txBody>
          <a:bodyPr wrap="square" rtlCol="0">
            <a:spAutoFit/>
          </a:bodyPr>
          <a:lstStyle/>
          <a:p>
            <a:pPr algn="ctr"/>
            <a:r>
              <a:rPr lang="hu-HU" sz="4000" b="1" dirty="0">
                <a:latin typeface="Times New Roman" panose="02020603050405020304" pitchFamily="18" charset="0"/>
                <a:cs typeface="Times New Roman" panose="02020603050405020304" pitchFamily="18" charset="0"/>
              </a:rPr>
              <a:t>Feladat – felelősség </a:t>
            </a:r>
            <a:endParaRPr lang="hu-HU" sz="4000" b="1" u="sng"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012307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zöveg helye 2">
            <a:extLst>
              <a:ext uri="{FF2B5EF4-FFF2-40B4-BE49-F238E27FC236}">
                <a16:creationId xmlns:a16="http://schemas.microsoft.com/office/drawing/2014/main" id="{36999849-4CA7-464B-834D-5C977FEF87E6}"/>
              </a:ext>
            </a:extLst>
          </p:cNvPr>
          <p:cNvSpPr>
            <a:spLocks noGrp="1"/>
          </p:cNvSpPr>
          <p:nvPr>
            <p:ph type="body" sz="half" idx="1"/>
          </p:nvPr>
        </p:nvSpPr>
        <p:spPr>
          <a:xfrm>
            <a:off x="0" y="116632"/>
            <a:ext cx="9144000" cy="6741368"/>
          </a:xfrm>
        </p:spPr>
        <p:txBody>
          <a:bodyPr>
            <a:normAutofit/>
          </a:bodyPr>
          <a:lstStyle/>
          <a:p>
            <a:pPr>
              <a:spcBef>
                <a:spcPts val="0"/>
              </a:spcBef>
            </a:pPr>
            <a:r>
              <a:rPr lang="hu-HU" b="1" dirty="0">
                <a:latin typeface="Times New Roman" panose="02020603050405020304" pitchFamily="18" charset="0"/>
                <a:cs typeface="Times New Roman" panose="02020603050405020304" pitchFamily="18" charset="0"/>
              </a:rPr>
              <a:t>meghatározza, javaslatot tesz, előkészíti </a:t>
            </a:r>
            <a:r>
              <a:rPr lang="hu-HU" sz="2400" dirty="0">
                <a:latin typeface="Times New Roman" panose="02020603050405020304" pitchFamily="18" charset="0"/>
                <a:cs typeface="Times New Roman" panose="02020603050405020304" pitchFamily="18" charset="0"/>
              </a:rPr>
              <a:t>az építtető döntését</a:t>
            </a:r>
          </a:p>
          <a:p>
            <a:pPr lvl="1">
              <a:spcBef>
                <a:spcPts val="0"/>
              </a:spcBef>
              <a:buFont typeface="Courier New" panose="02070309020205020404" pitchFamily="49" charset="0"/>
              <a:buChar char="o"/>
            </a:pPr>
            <a:r>
              <a:rPr lang="hu-HU" sz="2400" dirty="0">
                <a:latin typeface="Times New Roman" panose="02020603050405020304" pitchFamily="18" charset="0"/>
                <a:cs typeface="Times New Roman" panose="02020603050405020304" pitchFamily="18" charset="0"/>
              </a:rPr>
              <a:t>a szerződés szerinti teljesítést befolyásoló minden körülményről haladéktalanul </a:t>
            </a:r>
            <a:r>
              <a:rPr lang="hu-HU" sz="2400" b="1" u="sng" dirty="0">
                <a:latin typeface="Times New Roman" panose="02020603050405020304" pitchFamily="18" charset="0"/>
                <a:cs typeface="Times New Roman" panose="02020603050405020304" pitchFamily="18" charset="0"/>
              </a:rPr>
              <a:t>értesíti az építtetőt </a:t>
            </a:r>
            <a:r>
              <a:rPr lang="hu-HU" sz="2400" dirty="0">
                <a:latin typeface="Times New Roman" panose="02020603050405020304" pitchFamily="18" charset="0"/>
                <a:cs typeface="Times New Roman" panose="02020603050405020304" pitchFamily="18" charset="0"/>
              </a:rPr>
              <a:t>az építési naplóban</a:t>
            </a:r>
            <a:endParaRPr lang="hu-HU" sz="2400" b="1" dirty="0">
              <a:latin typeface="Times New Roman" panose="02020603050405020304" pitchFamily="18" charset="0"/>
              <a:cs typeface="Times New Roman" panose="02020603050405020304" pitchFamily="18" charset="0"/>
            </a:endParaRPr>
          </a:p>
          <a:p>
            <a:pPr>
              <a:spcBef>
                <a:spcPts val="0"/>
              </a:spcBef>
            </a:pPr>
            <a:r>
              <a:rPr lang="hu-HU" b="1" dirty="0">
                <a:latin typeface="Times New Roman" panose="02020603050405020304" pitchFamily="18" charset="0"/>
                <a:cs typeface="Times New Roman" panose="02020603050405020304" pitchFamily="18" charset="0"/>
              </a:rPr>
              <a:t>több fővállalkozó kivitelező részvétele </a:t>
            </a:r>
            <a:r>
              <a:rPr lang="hu-HU" sz="2400" dirty="0">
                <a:latin typeface="Times New Roman" panose="02020603050405020304" pitchFamily="18" charset="0"/>
                <a:cs typeface="Times New Roman" panose="02020603050405020304" pitchFamily="18" charset="0"/>
              </a:rPr>
              <a:t>esetén</a:t>
            </a:r>
            <a:r>
              <a:rPr lang="hu-HU" sz="2800" dirty="0">
                <a:latin typeface="Times New Roman" panose="02020603050405020304" pitchFamily="18" charset="0"/>
                <a:cs typeface="Times New Roman" panose="02020603050405020304" pitchFamily="18" charset="0"/>
              </a:rPr>
              <a:t> </a:t>
            </a:r>
          </a:p>
          <a:p>
            <a:pPr lvl="1">
              <a:spcBef>
                <a:spcPts val="0"/>
              </a:spcBef>
              <a:buFont typeface="Courier New" panose="02070309020205020404" pitchFamily="49" charset="0"/>
              <a:buChar char="o"/>
            </a:pPr>
            <a:r>
              <a:rPr lang="hu-HU" sz="2400" b="1" u="sng" dirty="0">
                <a:latin typeface="Times New Roman" panose="02020603050405020304" pitchFamily="18" charset="0"/>
                <a:cs typeface="Times New Roman" panose="02020603050405020304" pitchFamily="18" charset="0"/>
              </a:rPr>
              <a:t>gondoskodik</a:t>
            </a:r>
            <a:r>
              <a:rPr lang="hu-HU" sz="2400" b="1" dirty="0">
                <a:latin typeface="Times New Roman" panose="02020603050405020304" pitchFamily="18" charset="0"/>
                <a:cs typeface="Times New Roman" panose="02020603050405020304" pitchFamily="18" charset="0"/>
              </a:rPr>
              <a:t> </a:t>
            </a:r>
            <a:r>
              <a:rPr lang="hu-HU" sz="2400" dirty="0">
                <a:latin typeface="Times New Roman" panose="02020603050405020304" pitchFamily="18" charset="0"/>
                <a:cs typeface="Times New Roman" panose="02020603050405020304" pitchFamily="18" charset="0"/>
              </a:rPr>
              <a:t>arról, hogy a fővállalkozó kivitelezők és felelős műszaki vezetőik által tett nyilatkozatok a használatbavételi engedélyezéskor rendelkezésre álljanak.</a:t>
            </a:r>
          </a:p>
          <a:p>
            <a:pPr>
              <a:spcBef>
                <a:spcPts val="0"/>
              </a:spcBef>
            </a:pPr>
            <a:r>
              <a:rPr lang="hu-HU" b="1" dirty="0">
                <a:latin typeface="Times New Roman" panose="02020603050405020304" pitchFamily="18" charset="0"/>
                <a:cs typeface="Times New Roman" panose="02020603050405020304" pitchFamily="18" charset="0"/>
              </a:rPr>
              <a:t>az építési naplóban </a:t>
            </a:r>
          </a:p>
          <a:p>
            <a:pPr lvl="1">
              <a:spcBef>
                <a:spcPts val="0"/>
              </a:spcBef>
              <a:buFont typeface="Courier New" panose="02070309020205020404" pitchFamily="49" charset="0"/>
              <a:buChar char="o"/>
            </a:pPr>
            <a:r>
              <a:rPr lang="hu-HU" sz="2400" u="sng" dirty="0">
                <a:latin typeface="Times New Roman" panose="02020603050405020304" pitchFamily="18" charset="0"/>
                <a:cs typeface="Times New Roman" panose="02020603050405020304" pitchFamily="18" charset="0"/>
              </a:rPr>
              <a:t>bejegyzi</a:t>
            </a:r>
            <a:r>
              <a:rPr lang="hu-HU" sz="2400" dirty="0">
                <a:latin typeface="Times New Roman" panose="02020603050405020304" pitchFamily="18" charset="0"/>
                <a:cs typeface="Times New Roman" panose="02020603050405020304" pitchFamily="18" charset="0"/>
              </a:rPr>
              <a:t> az ellenőrzéseket, adatokat, a szükséges intézkedéseket, </a:t>
            </a:r>
          </a:p>
          <a:p>
            <a:pPr lvl="1">
              <a:spcBef>
                <a:spcPts val="0"/>
              </a:spcBef>
              <a:buFont typeface="Courier New" panose="02070309020205020404" pitchFamily="49" charset="0"/>
              <a:buChar char="o"/>
            </a:pPr>
            <a:r>
              <a:rPr lang="hu-HU" sz="2400" u="sng" dirty="0">
                <a:latin typeface="Times New Roman" panose="02020603050405020304" pitchFamily="18" charset="0"/>
                <a:cs typeface="Times New Roman" panose="02020603050405020304" pitchFamily="18" charset="0"/>
              </a:rPr>
              <a:t>feltünteti </a:t>
            </a:r>
            <a:r>
              <a:rPr lang="hu-HU" sz="2400" dirty="0">
                <a:latin typeface="Times New Roman" panose="02020603050405020304" pitchFamily="18" charset="0"/>
                <a:cs typeface="Times New Roman" panose="02020603050405020304" pitchFamily="18" charset="0"/>
              </a:rPr>
              <a:t>a hibákat, hiányosságokat, eltéréseket,</a:t>
            </a:r>
          </a:p>
          <a:p>
            <a:pPr lvl="1">
              <a:spcBef>
                <a:spcPts val="0"/>
              </a:spcBef>
              <a:buFont typeface="Courier New" panose="02070309020205020404" pitchFamily="49" charset="0"/>
              <a:buChar char="o"/>
            </a:pPr>
            <a:r>
              <a:rPr lang="hu-HU" sz="2400" b="1" u="sng" dirty="0">
                <a:solidFill>
                  <a:srgbClr val="FF0000"/>
                </a:solidFill>
                <a:latin typeface="Times New Roman" panose="02020603050405020304" pitchFamily="18" charset="0"/>
                <a:cs typeface="Times New Roman" panose="02020603050405020304" pitchFamily="18" charset="0"/>
              </a:rPr>
              <a:t>dokumentálja</a:t>
            </a:r>
            <a:r>
              <a:rPr lang="hu-HU" sz="2400" b="1" dirty="0">
                <a:solidFill>
                  <a:srgbClr val="FF0000"/>
                </a:solidFill>
                <a:latin typeface="Times New Roman" panose="02020603050405020304" pitchFamily="18" charset="0"/>
                <a:cs typeface="Times New Roman" panose="02020603050405020304" pitchFamily="18" charset="0"/>
              </a:rPr>
              <a:t> feladatai elvégzését</a:t>
            </a:r>
            <a:r>
              <a:rPr lang="hu-HU" sz="2400" dirty="0">
                <a:latin typeface="Times New Roman" panose="02020603050405020304" pitchFamily="18" charset="0"/>
                <a:cs typeface="Times New Roman" panose="02020603050405020304" pitchFamily="18" charset="0"/>
              </a:rPr>
              <a:t>, </a:t>
            </a:r>
          </a:p>
          <a:p>
            <a:pPr lvl="1">
              <a:spcBef>
                <a:spcPts val="0"/>
              </a:spcBef>
              <a:buFont typeface="Courier New" panose="02070309020205020404" pitchFamily="49" charset="0"/>
              <a:buChar char="o"/>
            </a:pPr>
            <a:r>
              <a:rPr lang="hu-HU" sz="2400" u="sng" dirty="0" err="1">
                <a:latin typeface="Times New Roman" panose="02020603050405020304" pitchFamily="18" charset="0"/>
                <a:cs typeface="Times New Roman" panose="02020603050405020304" pitchFamily="18" charset="0"/>
              </a:rPr>
              <a:t>ellenjegyzi</a:t>
            </a:r>
            <a:r>
              <a:rPr lang="hu-HU" sz="2400" dirty="0">
                <a:latin typeface="Times New Roman" panose="02020603050405020304" pitchFamily="18" charset="0"/>
                <a:cs typeface="Times New Roman" panose="02020603050405020304" pitchFamily="18" charset="0"/>
              </a:rPr>
              <a:t>, észrevételezi a bejegyzéseket és egyéb jegyzőkönyveket,</a:t>
            </a:r>
          </a:p>
          <a:p>
            <a:pPr>
              <a:spcBef>
                <a:spcPts val="0"/>
              </a:spcBef>
            </a:pPr>
            <a:r>
              <a:rPr lang="hu-HU" b="1" dirty="0">
                <a:latin typeface="Times New Roman" panose="02020603050405020304" pitchFamily="18" charset="0"/>
                <a:cs typeface="Times New Roman" panose="02020603050405020304" pitchFamily="18" charset="0"/>
              </a:rPr>
              <a:t>részt vesz </a:t>
            </a:r>
            <a:r>
              <a:rPr lang="hu-HU" sz="2400" dirty="0">
                <a:latin typeface="Times New Roman" panose="02020603050405020304" pitchFamily="18" charset="0"/>
                <a:cs typeface="Times New Roman" panose="02020603050405020304" pitchFamily="18" charset="0"/>
              </a:rPr>
              <a:t>a műszaki átadás-átvételi eljárásban, </a:t>
            </a:r>
          </a:p>
          <a:p>
            <a:endParaRPr lang="hu-HU" dirty="0"/>
          </a:p>
        </p:txBody>
      </p:sp>
    </p:spTree>
    <p:extLst>
      <p:ext uri="{BB962C8B-B14F-4D97-AF65-F5344CB8AC3E}">
        <p14:creationId xmlns:p14="http://schemas.microsoft.com/office/powerpoint/2010/main" val="79046478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zöveg helye 2"/>
          <p:cNvSpPr>
            <a:spLocks noGrp="1"/>
          </p:cNvSpPr>
          <p:nvPr>
            <p:ph type="body" sz="half" idx="1"/>
          </p:nvPr>
        </p:nvSpPr>
        <p:spPr>
          <a:xfrm>
            <a:off x="179512" y="404664"/>
            <a:ext cx="8784976" cy="6453336"/>
          </a:xfrm>
        </p:spPr>
        <p:txBody>
          <a:bodyPr/>
          <a:lstStyle/>
          <a:p>
            <a:pPr marL="0" indent="0">
              <a:spcBef>
                <a:spcPts val="0"/>
              </a:spcBef>
              <a:buNone/>
            </a:pPr>
            <a:r>
              <a:rPr lang="hu-HU" sz="3600" b="1" dirty="0">
                <a:latin typeface="Times New Roman" panose="02020603050405020304" pitchFamily="18" charset="0"/>
                <a:cs typeface="Times New Roman" panose="02020603050405020304" pitchFamily="18" charset="0"/>
              </a:rPr>
              <a:t>A szerződésszerű teljesítés ellenőrzését követően</a:t>
            </a:r>
          </a:p>
          <a:p>
            <a:pPr marL="0" indent="0">
              <a:spcBef>
                <a:spcPts val="0"/>
              </a:spcBef>
              <a:buNone/>
            </a:pPr>
            <a:endParaRPr lang="hu-HU" sz="1200" b="1" dirty="0">
              <a:latin typeface="Times New Roman" panose="02020603050405020304" pitchFamily="18" charset="0"/>
              <a:cs typeface="Times New Roman" panose="02020603050405020304" pitchFamily="18" charset="0"/>
            </a:endParaRPr>
          </a:p>
          <a:p>
            <a:pPr>
              <a:spcBef>
                <a:spcPts val="0"/>
              </a:spcBef>
              <a:buFont typeface="Arial" panose="020B0604020202020204" pitchFamily="34" charset="0"/>
              <a:buChar char="•"/>
            </a:pPr>
            <a:r>
              <a:rPr lang="hu-HU" b="1" u="sng" dirty="0">
                <a:latin typeface="Times New Roman" panose="02020603050405020304" pitchFamily="18" charset="0"/>
                <a:cs typeface="Times New Roman" panose="02020603050405020304" pitchFamily="18" charset="0"/>
              </a:rPr>
              <a:t>e-teljesítésigazolást állít ki </a:t>
            </a:r>
          </a:p>
          <a:p>
            <a:pPr marL="0" indent="0">
              <a:spcBef>
                <a:spcPts val="0"/>
              </a:spcBef>
              <a:buNone/>
            </a:pPr>
            <a:r>
              <a:rPr lang="hu-HU" dirty="0">
                <a:latin typeface="Times New Roman" panose="02020603050405020304" pitchFamily="18" charset="0"/>
                <a:cs typeface="Times New Roman" panose="02020603050405020304" pitchFamily="18" charset="0"/>
              </a:rPr>
              <a:t>vagy </a:t>
            </a:r>
          </a:p>
          <a:p>
            <a:pPr>
              <a:spcBef>
                <a:spcPts val="0"/>
              </a:spcBef>
            </a:pPr>
            <a:r>
              <a:rPr lang="hu-HU" b="1" u="sng" dirty="0">
                <a:latin typeface="Times New Roman" panose="02020603050405020304" pitchFamily="18" charset="0"/>
                <a:cs typeface="Times New Roman" panose="02020603050405020304" pitchFamily="18" charset="0"/>
              </a:rPr>
              <a:t>e-műszaki igazolást állít ki</a:t>
            </a:r>
            <a:r>
              <a:rPr lang="hu-HU" b="1" dirty="0">
                <a:latin typeface="Times New Roman" panose="02020603050405020304" pitchFamily="18" charset="0"/>
                <a:cs typeface="Times New Roman" panose="02020603050405020304" pitchFamily="18" charset="0"/>
              </a:rPr>
              <a:t> </a:t>
            </a:r>
            <a:r>
              <a:rPr lang="hu-HU" dirty="0">
                <a:latin typeface="Times New Roman" panose="02020603050405020304" pitchFamily="18" charset="0"/>
                <a:cs typeface="Times New Roman" panose="02020603050405020304" pitchFamily="18" charset="0"/>
              </a:rPr>
              <a:t>[az építtetővel megállapodás esetén]</a:t>
            </a:r>
            <a:endParaRPr lang="hu-HU" u="sng" dirty="0">
              <a:latin typeface="Times New Roman" panose="02020603050405020304" pitchFamily="18" charset="0"/>
              <a:cs typeface="Times New Roman" panose="02020603050405020304" pitchFamily="18" charset="0"/>
            </a:endParaRPr>
          </a:p>
          <a:p>
            <a:pPr>
              <a:spcBef>
                <a:spcPts val="0"/>
              </a:spcBef>
            </a:pPr>
            <a:r>
              <a:rPr lang="hu-HU" b="1" u="sng" dirty="0">
                <a:latin typeface="Times New Roman" panose="02020603050405020304" pitchFamily="18" charset="0"/>
                <a:cs typeface="Times New Roman" panose="02020603050405020304" pitchFamily="18" charset="0"/>
              </a:rPr>
              <a:t>javaslatot tesz </a:t>
            </a:r>
            <a:r>
              <a:rPr lang="hu-HU" dirty="0">
                <a:latin typeface="Times New Roman" panose="02020603050405020304" pitchFamily="18" charset="0"/>
                <a:cs typeface="Times New Roman" panose="02020603050405020304" pitchFamily="18" charset="0"/>
              </a:rPr>
              <a:t>a fővállalkozó kivitelező által számlázható összeg meghatározására,</a:t>
            </a:r>
          </a:p>
          <a:p>
            <a:pPr>
              <a:spcBef>
                <a:spcPts val="0"/>
              </a:spcBef>
            </a:pPr>
            <a:r>
              <a:rPr lang="hu-HU" b="1" u="sng" dirty="0">
                <a:latin typeface="Times New Roman" panose="02020603050405020304" pitchFamily="18" charset="0"/>
                <a:cs typeface="Times New Roman" panose="02020603050405020304" pitchFamily="18" charset="0"/>
              </a:rPr>
              <a:t>indokolja</a:t>
            </a:r>
            <a:r>
              <a:rPr lang="hu-HU" u="sng" dirty="0">
                <a:latin typeface="Times New Roman" panose="02020603050405020304" pitchFamily="18" charset="0"/>
                <a:cs typeface="Times New Roman" panose="02020603050405020304" pitchFamily="18" charset="0"/>
              </a:rPr>
              <a:t> </a:t>
            </a:r>
            <a:r>
              <a:rPr lang="hu-HU" dirty="0">
                <a:latin typeface="Times New Roman" panose="02020603050405020304" pitchFamily="18" charset="0"/>
                <a:cs typeface="Times New Roman" panose="02020603050405020304" pitchFamily="18" charset="0"/>
              </a:rPr>
              <a:t>a szerződéses vállalkozói díj és a számlázható összeg eltérését,</a:t>
            </a:r>
          </a:p>
        </p:txBody>
      </p:sp>
    </p:spTree>
    <p:extLst>
      <p:ext uri="{BB962C8B-B14F-4D97-AF65-F5344CB8AC3E}">
        <p14:creationId xmlns:p14="http://schemas.microsoft.com/office/powerpoint/2010/main" val="158099604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107504" y="6896"/>
            <a:ext cx="8928992" cy="685800"/>
          </a:xfrm>
          <a:solidFill>
            <a:schemeClr val="bg2">
              <a:lumMod val="75000"/>
            </a:schemeClr>
          </a:solidFill>
        </p:spPr>
        <p:txBody>
          <a:bodyPr>
            <a:noAutofit/>
          </a:bodyPr>
          <a:lstStyle/>
          <a:p>
            <a:r>
              <a:rPr lang="hu-HU" sz="4000" b="1" dirty="0">
                <a:latin typeface="Times New Roman" panose="02020603050405020304" pitchFamily="18" charset="0"/>
                <a:cs typeface="Times New Roman" panose="02020603050405020304" pitchFamily="18" charset="0"/>
              </a:rPr>
              <a:t>Feladat – felelősség </a:t>
            </a:r>
            <a:endParaRPr lang="hu-HU" sz="4000" dirty="0"/>
          </a:p>
        </p:txBody>
      </p:sp>
      <p:sp>
        <p:nvSpPr>
          <p:cNvPr id="3" name="Tartalom helye 2"/>
          <p:cNvSpPr>
            <a:spLocks noGrp="1"/>
          </p:cNvSpPr>
          <p:nvPr>
            <p:ph idx="1"/>
          </p:nvPr>
        </p:nvSpPr>
        <p:spPr>
          <a:xfrm>
            <a:off x="251520" y="692696"/>
            <a:ext cx="8784976" cy="5976664"/>
          </a:xfrm>
        </p:spPr>
        <p:txBody>
          <a:bodyPr>
            <a:normAutofit/>
          </a:bodyPr>
          <a:lstStyle/>
          <a:p>
            <a:pPr marL="0" indent="0">
              <a:buNone/>
            </a:pPr>
            <a:r>
              <a:rPr lang="hu-HU" sz="3600" b="1" dirty="0">
                <a:solidFill>
                  <a:srgbClr val="7030A0"/>
                </a:solidFill>
                <a:latin typeface="Times New Roman" panose="02020603050405020304" pitchFamily="18" charset="0"/>
                <a:cs typeface="Times New Roman" panose="02020603050405020304" pitchFamily="18" charset="0"/>
              </a:rPr>
              <a:t>A vállalkozó kivitelező </a:t>
            </a:r>
            <a:r>
              <a:rPr lang="hu-HU" b="1" dirty="0">
                <a:latin typeface="Times New Roman" panose="02020603050405020304" pitchFamily="18" charset="0"/>
                <a:cs typeface="Times New Roman" panose="02020603050405020304" pitchFamily="18" charset="0"/>
              </a:rPr>
              <a:t>üzletszerű gazdasági tevékenységként építőipari kivitelezési tevékenységet</a:t>
            </a:r>
            <a:r>
              <a:rPr lang="hu-HU" dirty="0">
                <a:latin typeface="Times New Roman" panose="02020603050405020304" pitchFamily="18" charset="0"/>
                <a:cs typeface="Times New Roman" panose="02020603050405020304" pitchFamily="18" charset="0"/>
              </a:rPr>
              <a:t> </a:t>
            </a:r>
            <a:r>
              <a:rPr lang="hu-HU" u="sng" dirty="0">
                <a:latin typeface="Times New Roman" panose="02020603050405020304" pitchFamily="18" charset="0"/>
                <a:cs typeface="Times New Roman" panose="02020603050405020304" pitchFamily="18" charset="0"/>
              </a:rPr>
              <a:t>akkor vállalhat</a:t>
            </a:r>
            <a:r>
              <a:rPr lang="hu-HU" dirty="0">
                <a:latin typeface="Times New Roman" panose="02020603050405020304" pitchFamily="18" charset="0"/>
                <a:cs typeface="Times New Roman" panose="02020603050405020304" pitchFamily="18" charset="0"/>
              </a:rPr>
              <a:t>, ha</a:t>
            </a:r>
          </a:p>
          <a:p>
            <a:pPr lvl="0">
              <a:buClr>
                <a:srgbClr val="FF0000"/>
              </a:buClr>
            </a:pPr>
            <a:r>
              <a:rPr lang="hu-HU" dirty="0">
                <a:latin typeface="Times New Roman" panose="02020603050405020304" pitchFamily="18" charset="0"/>
                <a:cs typeface="Times New Roman" panose="02020603050405020304" pitchFamily="18" charset="0"/>
              </a:rPr>
              <a:t>bejelentés útján regisztrált az MKIK névjegyzéki nyilvántartásában</a:t>
            </a:r>
          </a:p>
          <a:p>
            <a:pPr lvl="0">
              <a:buClr>
                <a:srgbClr val="FF0000"/>
              </a:buClr>
            </a:pPr>
            <a:r>
              <a:rPr lang="hu-HU" dirty="0">
                <a:latin typeface="Times New Roman" panose="02020603050405020304" pitchFamily="18" charset="0"/>
                <a:cs typeface="Times New Roman" panose="02020603050405020304" pitchFamily="18" charset="0"/>
              </a:rPr>
              <a:t>a névjegyzék a vállalkozó kivitelezőre vonatkozóan tartalmazza a vállalható tevékenységet, és</a:t>
            </a:r>
          </a:p>
          <a:p>
            <a:pPr lvl="0">
              <a:buClr>
                <a:srgbClr val="FF0000"/>
              </a:buClr>
            </a:pPr>
            <a:r>
              <a:rPr lang="hu-HU" dirty="0">
                <a:latin typeface="Times New Roman" panose="02020603050405020304" pitchFamily="18" charset="0"/>
                <a:cs typeface="Times New Roman" panose="02020603050405020304" pitchFamily="18" charset="0"/>
              </a:rPr>
              <a:t>a vállalkozó kivitelező a vállalt kivitelezői tevékenység végzésében közvetlenül részt vesz.</a:t>
            </a:r>
          </a:p>
          <a:p>
            <a:pPr marL="0" indent="0">
              <a:buNone/>
            </a:pPr>
            <a:endParaRPr lang="hu-HU" dirty="0"/>
          </a:p>
        </p:txBody>
      </p:sp>
    </p:spTree>
    <p:extLst>
      <p:ext uri="{BB962C8B-B14F-4D97-AF65-F5344CB8AC3E}">
        <p14:creationId xmlns:p14="http://schemas.microsoft.com/office/powerpoint/2010/main" val="231714032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a:xfrm>
            <a:off x="0" y="0"/>
            <a:ext cx="9144000" cy="6858000"/>
          </a:xfrm>
        </p:spPr>
        <p:txBody>
          <a:bodyPr>
            <a:normAutofit fontScale="92500" lnSpcReduction="20000"/>
          </a:bodyPr>
          <a:lstStyle/>
          <a:p>
            <a:pPr marL="0" indent="0">
              <a:buNone/>
            </a:pPr>
            <a:r>
              <a:rPr lang="hu-HU" sz="3900" b="1" dirty="0">
                <a:latin typeface="Times New Roman" panose="02020603050405020304" pitchFamily="18" charset="0"/>
                <a:cs typeface="Times New Roman" panose="02020603050405020304" pitchFamily="18" charset="0"/>
              </a:rPr>
              <a:t>A vállalkozó kivitelező a vállalt tevékenységből olyan építőipari kivitelezési tevékenységet végezhet</a:t>
            </a:r>
          </a:p>
          <a:p>
            <a:pPr marL="0" indent="0">
              <a:buNone/>
            </a:pPr>
            <a:r>
              <a:rPr lang="hu-HU" i="1" dirty="0">
                <a:latin typeface="Times New Roman" panose="02020603050405020304" pitchFamily="18" charset="0"/>
                <a:cs typeface="Times New Roman" panose="02020603050405020304" pitchFamily="18" charset="0"/>
              </a:rPr>
              <a:t>a) </a:t>
            </a:r>
            <a:r>
              <a:rPr lang="hu-HU" dirty="0">
                <a:latin typeface="Times New Roman" panose="02020603050405020304" pitchFamily="18" charset="0"/>
                <a:cs typeface="Times New Roman" panose="02020603050405020304" pitchFamily="18" charset="0"/>
              </a:rPr>
              <a:t>amelyhez </a:t>
            </a:r>
            <a:r>
              <a:rPr lang="hu-HU" u="sng" dirty="0">
                <a:latin typeface="Times New Roman" panose="02020603050405020304" pitchFamily="18" charset="0"/>
                <a:cs typeface="Times New Roman" panose="02020603050405020304" pitchFamily="18" charset="0"/>
              </a:rPr>
              <a:t>rendelkezi</a:t>
            </a:r>
            <a:r>
              <a:rPr lang="hu-HU" dirty="0">
                <a:latin typeface="Times New Roman" panose="02020603050405020304" pitchFamily="18" charset="0"/>
                <a:cs typeface="Times New Roman" panose="02020603050405020304" pitchFamily="18" charset="0"/>
              </a:rPr>
              <a:t>k</a:t>
            </a:r>
          </a:p>
          <a:p>
            <a:r>
              <a:rPr lang="hu-HU" dirty="0">
                <a:latin typeface="Times New Roman" panose="02020603050405020304" pitchFamily="18" charset="0"/>
                <a:cs typeface="Times New Roman" panose="02020603050405020304" pitchFamily="18" charset="0"/>
              </a:rPr>
              <a:t>megfelelő jogosultságú - vele tagsági, munkavállalói vagy munkavégzésre irányuló egyéb jogviszonyban álló - </a:t>
            </a:r>
            <a:r>
              <a:rPr lang="hu-HU" sz="3900" b="1" dirty="0">
                <a:solidFill>
                  <a:srgbClr val="00B050"/>
                </a:solidFill>
                <a:latin typeface="Times New Roman" panose="02020603050405020304" pitchFamily="18" charset="0"/>
                <a:cs typeface="Times New Roman" panose="02020603050405020304" pitchFamily="18" charset="0"/>
              </a:rPr>
              <a:t>felelős műszaki vezetővel</a:t>
            </a:r>
            <a:r>
              <a:rPr lang="hu-HU" sz="4000" dirty="0">
                <a:latin typeface="Times New Roman" panose="02020603050405020304" pitchFamily="18" charset="0"/>
                <a:cs typeface="Times New Roman" panose="02020603050405020304" pitchFamily="18" charset="0"/>
              </a:rPr>
              <a:t>,</a:t>
            </a:r>
          </a:p>
          <a:p>
            <a:r>
              <a:rPr lang="hu-HU" dirty="0">
                <a:latin typeface="Times New Roman" panose="02020603050405020304" pitchFamily="18" charset="0"/>
                <a:cs typeface="Times New Roman" panose="02020603050405020304" pitchFamily="18" charset="0"/>
              </a:rPr>
              <a:t>megfelelő szakképesítéssel, vagy elegendő számú és megfelelő szakképesítésű - vele tagsági, munkavállalói vagy munkavégzésre irányuló egyéb jogviszonyban álló - </a:t>
            </a:r>
            <a:r>
              <a:rPr lang="hu-HU" sz="3900" b="1" dirty="0">
                <a:solidFill>
                  <a:srgbClr val="00B050"/>
                </a:solidFill>
                <a:latin typeface="Times New Roman" panose="02020603050405020304" pitchFamily="18" charset="0"/>
                <a:cs typeface="Times New Roman" panose="02020603050405020304" pitchFamily="18" charset="0"/>
              </a:rPr>
              <a:t>szakmunkással</a:t>
            </a:r>
            <a:r>
              <a:rPr lang="hu-HU" dirty="0">
                <a:latin typeface="Times New Roman" panose="02020603050405020304" pitchFamily="18" charset="0"/>
                <a:cs typeface="Times New Roman" panose="02020603050405020304" pitchFamily="18" charset="0"/>
              </a:rPr>
              <a:t>,</a:t>
            </a:r>
          </a:p>
          <a:p>
            <a:r>
              <a:rPr lang="hu-HU" dirty="0">
                <a:latin typeface="Times New Roman" panose="02020603050405020304" pitchFamily="18" charset="0"/>
                <a:cs typeface="Times New Roman" panose="02020603050405020304" pitchFamily="18" charset="0"/>
              </a:rPr>
              <a:t>alkalmas </a:t>
            </a:r>
            <a:r>
              <a:rPr lang="hu-HU" sz="3900" b="1" dirty="0">
                <a:solidFill>
                  <a:srgbClr val="00B050"/>
                </a:solidFill>
                <a:latin typeface="Times New Roman" panose="02020603050405020304" pitchFamily="18" charset="0"/>
                <a:cs typeface="Times New Roman" panose="02020603050405020304" pitchFamily="18" charset="0"/>
              </a:rPr>
              <a:t>telephellyel</a:t>
            </a:r>
            <a:r>
              <a:rPr lang="hu-HU" dirty="0">
                <a:latin typeface="Times New Roman" panose="02020603050405020304" pitchFamily="18" charset="0"/>
                <a:cs typeface="Times New Roman" panose="02020603050405020304" pitchFamily="18" charset="0"/>
              </a:rPr>
              <a:t>,</a:t>
            </a:r>
          </a:p>
          <a:p>
            <a:r>
              <a:rPr lang="hu-HU" sz="3900" b="1" dirty="0">
                <a:solidFill>
                  <a:srgbClr val="00B050"/>
                </a:solidFill>
                <a:latin typeface="Times New Roman" panose="02020603050405020304" pitchFamily="18" charset="0"/>
                <a:cs typeface="Times New Roman" panose="02020603050405020304" pitchFamily="18" charset="0"/>
              </a:rPr>
              <a:t>hatósági engedéllyel</a:t>
            </a:r>
            <a:r>
              <a:rPr lang="hu-HU" dirty="0">
                <a:latin typeface="Times New Roman" panose="02020603050405020304" pitchFamily="18" charset="0"/>
                <a:cs typeface="Times New Roman" panose="02020603050405020304" pitchFamily="18" charset="0"/>
              </a:rPr>
              <a:t>, vagy megtörtént az egyszerű bejelentés</a:t>
            </a:r>
          </a:p>
        </p:txBody>
      </p:sp>
    </p:spTree>
    <p:extLst>
      <p:ext uri="{BB962C8B-B14F-4D97-AF65-F5344CB8AC3E}">
        <p14:creationId xmlns:p14="http://schemas.microsoft.com/office/powerpoint/2010/main" val="286551664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a:extLst>
              <a:ext uri="{FF2B5EF4-FFF2-40B4-BE49-F238E27FC236}">
                <a16:creationId xmlns:a16="http://schemas.microsoft.com/office/drawing/2014/main" id="{B113E160-BFBF-4237-B283-BF8192194D82}"/>
              </a:ext>
            </a:extLst>
          </p:cNvPr>
          <p:cNvSpPr>
            <a:spLocks noGrp="1"/>
          </p:cNvSpPr>
          <p:nvPr>
            <p:ph idx="1"/>
          </p:nvPr>
        </p:nvSpPr>
        <p:spPr>
          <a:xfrm>
            <a:off x="179512" y="836712"/>
            <a:ext cx="8964488" cy="5289451"/>
          </a:xfrm>
        </p:spPr>
        <p:txBody>
          <a:bodyPr/>
          <a:lstStyle/>
          <a:p>
            <a:pPr marL="0" indent="0">
              <a:buNone/>
            </a:pPr>
            <a:r>
              <a:rPr lang="hu-HU" dirty="0">
                <a:latin typeface="Times New Roman" panose="02020603050405020304" pitchFamily="18" charset="0"/>
                <a:cs typeface="Times New Roman" panose="02020603050405020304" pitchFamily="18" charset="0"/>
              </a:rPr>
              <a:t>b) a </a:t>
            </a:r>
            <a:r>
              <a:rPr lang="hu-HU" b="1" dirty="0">
                <a:solidFill>
                  <a:srgbClr val="00B050"/>
                </a:solidFill>
                <a:latin typeface="Times New Roman" panose="02020603050405020304" pitchFamily="18" charset="0"/>
                <a:cs typeface="Times New Roman" panose="02020603050405020304" pitchFamily="18" charset="0"/>
              </a:rPr>
              <a:t>kivitelezési dokumentáció </a:t>
            </a:r>
            <a:r>
              <a:rPr lang="hu-HU" dirty="0">
                <a:latin typeface="Times New Roman" panose="02020603050405020304" pitchFamily="18" charset="0"/>
                <a:cs typeface="Times New Roman" panose="02020603050405020304" pitchFamily="18" charset="0"/>
              </a:rPr>
              <a:t>az építési munkaterületen rendelkezésre áll, </a:t>
            </a:r>
          </a:p>
          <a:p>
            <a:pPr marL="0" indent="0">
              <a:buNone/>
            </a:pPr>
            <a:r>
              <a:rPr lang="hu-HU" dirty="0">
                <a:latin typeface="Times New Roman" panose="02020603050405020304" pitchFamily="18" charset="0"/>
                <a:cs typeface="Times New Roman" panose="02020603050405020304" pitchFamily="18" charset="0"/>
              </a:rPr>
              <a:t>c) az </a:t>
            </a:r>
            <a:r>
              <a:rPr lang="hu-HU" b="1" dirty="0">
                <a:solidFill>
                  <a:srgbClr val="00B050"/>
                </a:solidFill>
                <a:latin typeface="Times New Roman" panose="02020603050405020304" pitchFamily="18" charset="0"/>
                <a:cs typeface="Times New Roman" panose="02020603050405020304" pitchFamily="18" charset="0"/>
              </a:rPr>
              <a:t>építési naplót </a:t>
            </a:r>
            <a:r>
              <a:rPr lang="hu-HU" dirty="0">
                <a:latin typeface="Times New Roman" panose="02020603050405020304" pitchFamily="18" charset="0"/>
                <a:cs typeface="Times New Roman" panose="02020603050405020304" pitchFamily="18" charset="0"/>
              </a:rPr>
              <a:t>megnyitották és az előírásoknak megfelelően </a:t>
            </a:r>
            <a:r>
              <a:rPr lang="hu-HU" b="1" dirty="0">
                <a:solidFill>
                  <a:srgbClr val="00B050"/>
                </a:solidFill>
                <a:latin typeface="Times New Roman" panose="02020603050405020304" pitchFamily="18" charset="0"/>
                <a:cs typeface="Times New Roman" panose="02020603050405020304" pitchFamily="18" charset="0"/>
              </a:rPr>
              <a:t>vezetik,</a:t>
            </a:r>
          </a:p>
          <a:p>
            <a:pPr marL="0" indent="0">
              <a:buNone/>
            </a:pPr>
            <a:r>
              <a:rPr lang="hu-HU" i="1" dirty="0">
                <a:latin typeface="Times New Roman" panose="02020603050405020304" pitchFamily="18" charset="0"/>
                <a:cs typeface="Times New Roman" panose="02020603050405020304" pitchFamily="18" charset="0"/>
              </a:rPr>
              <a:t>d) </a:t>
            </a:r>
            <a:r>
              <a:rPr lang="hu-HU" dirty="0">
                <a:latin typeface="Times New Roman" panose="02020603050405020304" pitchFamily="18" charset="0"/>
                <a:cs typeface="Times New Roman" panose="02020603050405020304" pitchFamily="18" charset="0"/>
              </a:rPr>
              <a:t>amelynek végzésére </a:t>
            </a:r>
            <a:r>
              <a:rPr lang="hu-HU" b="1" dirty="0">
                <a:solidFill>
                  <a:srgbClr val="00B050"/>
                </a:solidFill>
                <a:latin typeface="Times New Roman" panose="02020603050405020304" pitchFamily="18" charset="0"/>
                <a:cs typeface="Times New Roman" panose="02020603050405020304" pitchFamily="18" charset="0"/>
              </a:rPr>
              <a:t>írásban szerződést kötöttek.</a:t>
            </a:r>
          </a:p>
          <a:p>
            <a:endParaRPr lang="hu-HU" dirty="0"/>
          </a:p>
        </p:txBody>
      </p:sp>
    </p:spTree>
    <p:extLst>
      <p:ext uri="{BB962C8B-B14F-4D97-AF65-F5344CB8AC3E}">
        <p14:creationId xmlns:p14="http://schemas.microsoft.com/office/powerpoint/2010/main" val="130409563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35496" y="0"/>
            <a:ext cx="9073008" cy="692696"/>
          </a:xfrm>
          <a:solidFill>
            <a:schemeClr val="bg2">
              <a:lumMod val="75000"/>
            </a:schemeClr>
          </a:solidFill>
        </p:spPr>
        <p:txBody>
          <a:bodyPr>
            <a:noAutofit/>
          </a:bodyPr>
          <a:lstStyle/>
          <a:p>
            <a:r>
              <a:rPr lang="hu-HU" sz="4000" b="1" dirty="0">
                <a:latin typeface="Times New Roman" panose="02020603050405020304" pitchFamily="18" charset="0"/>
                <a:cs typeface="Times New Roman" panose="02020603050405020304" pitchFamily="18" charset="0"/>
              </a:rPr>
              <a:t>Felelős</a:t>
            </a:r>
            <a:endParaRPr lang="hu-HU" sz="4000" dirty="0"/>
          </a:p>
        </p:txBody>
      </p:sp>
      <p:sp>
        <p:nvSpPr>
          <p:cNvPr id="3" name="Tartalom helye 2"/>
          <p:cNvSpPr>
            <a:spLocks noGrp="1"/>
          </p:cNvSpPr>
          <p:nvPr>
            <p:ph idx="1"/>
          </p:nvPr>
        </p:nvSpPr>
        <p:spPr>
          <a:xfrm>
            <a:off x="35496" y="692696"/>
            <a:ext cx="9108504" cy="6093296"/>
          </a:xfrm>
        </p:spPr>
        <p:txBody>
          <a:bodyPr>
            <a:normAutofit fontScale="92500" lnSpcReduction="10000"/>
          </a:bodyPr>
          <a:lstStyle/>
          <a:p>
            <a:pPr lvl="0">
              <a:buClr>
                <a:srgbClr val="FF0000"/>
              </a:buClr>
            </a:pPr>
            <a:r>
              <a:rPr lang="hu-HU" sz="2800" dirty="0">
                <a:latin typeface="Times New Roman" panose="02020603050405020304" pitchFamily="18" charset="0"/>
                <a:cs typeface="Times New Roman" panose="02020603050405020304" pitchFamily="18" charset="0"/>
              </a:rPr>
              <a:t>a tevékenység jogszerű megkezdéséért és folytatásáért, </a:t>
            </a:r>
            <a:r>
              <a:rPr lang="hu-HU" sz="2800" dirty="0">
                <a:solidFill>
                  <a:srgbClr val="FF0000"/>
                </a:solidFill>
                <a:latin typeface="Times New Roman" panose="02020603050405020304" pitchFamily="18" charset="0"/>
                <a:cs typeface="Times New Roman" panose="02020603050405020304" pitchFamily="18" charset="0"/>
              </a:rPr>
              <a:t>az építési napló vezetéséért</a:t>
            </a:r>
            <a:r>
              <a:rPr lang="hu-HU" sz="2800" dirty="0">
                <a:latin typeface="Times New Roman" panose="02020603050405020304" pitchFamily="18" charset="0"/>
                <a:cs typeface="Times New Roman" panose="02020603050405020304" pitchFamily="18" charset="0"/>
              </a:rPr>
              <a:t>, kivitelezői jogosultságának meglétéért,</a:t>
            </a:r>
          </a:p>
          <a:p>
            <a:pPr lvl="0">
              <a:buClr>
                <a:srgbClr val="FF0000"/>
              </a:buClr>
            </a:pPr>
            <a:r>
              <a:rPr lang="hu-HU" sz="2800" dirty="0">
                <a:solidFill>
                  <a:srgbClr val="FF0000"/>
                </a:solidFill>
                <a:latin typeface="Times New Roman" panose="02020603050405020304" pitchFamily="18" charset="0"/>
                <a:cs typeface="Times New Roman" panose="02020603050405020304" pitchFamily="18" charset="0"/>
              </a:rPr>
              <a:t>a kivitelezési dokumentációban előírtak betartásáért és betartatásáért</a:t>
            </a:r>
            <a:r>
              <a:rPr lang="hu-HU" sz="2800" dirty="0">
                <a:latin typeface="Times New Roman" panose="02020603050405020304" pitchFamily="18" charset="0"/>
                <a:cs typeface="Times New Roman" panose="02020603050405020304" pitchFamily="18" charset="0"/>
              </a:rPr>
              <a:t>, és</a:t>
            </a:r>
          </a:p>
          <a:p>
            <a:pPr lvl="0">
              <a:buClr>
                <a:srgbClr val="FF0000"/>
              </a:buClr>
            </a:pPr>
            <a:r>
              <a:rPr lang="hu-HU" sz="2800" dirty="0">
                <a:solidFill>
                  <a:srgbClr val="FF0000"/>
                </a:solidFill>
                <a:latin typeface="Times New Roman" panose="02020603050405020304" pitchFamily="18" charset="0"/>
                <a:cs typeface="Times New Roman" panose="02020603050405020304" pitchFamily="18" charset="0"/>
              </a:rPr>
              <a:t>a létesült szerkezetek, berendezések, építmény, építményrész rendeltetésszerű és biztonságos használhatóságáért</a:t>
            </a:r>
            <a:r>
              <a:rPr lang="hu-HU" sz="2800" dirty="0">
                <a:latin typeface="Times New Roman" panose="02020603050405020304" pitchFamily="18" charset="0"/>
                <a:cs typeface="Times New Roman" panose="02020603050405020304" pitchFamily="18" charset="0"/>
              </a:rPr>
              <a:t>.</a:t>
            </a:r>
            <a:r>
              <a:rPr lang="hu-HU" sz="2800" dirty="0"/>
              <a:t> </a:t>
            </a:r>
          </a:p>
          <a:p>
            <a:pPr marL="0" indent="0">
              <a:buNone/>
            </a:pPr>
            <a:r>
              <a:rPr lang="hu-HU" sz="2800" b="1" dirty="0">
                <a:latin typeface="Times New Roman" panose="02020603050405020304" pitchFamily="18" charset="0"/>
                <a:cs typeface="Times New Roman" panose="02020603050405020304" pitchFamily="18" charset="0"/>
              </a:rPr>
              <a:t>Felelősségbiztosításának </a:t>
            </a:r>
            <a:r>
              <a:rPr lang="hu-HU" sz="2800" dirty="0">
                <a:latin typeface="Times New Roman" panose="02020603050405020304" pitchFamily="18" charset="0"/>
                <a:cs typeface="Times New Roman" panose="02020603050405020304" pitchFamily="18" charset="0"/>
              </a:rPr>
              <a:t>ki kell terjednie </a:t>
            </a:r>
          </a:p>
          <a:p>
            <a:pPr>
              <a:buClr>
                <a:srgbClr val="FF0000"/>
              </a:buClr>
            </a:pPr>
            <a:r>
              <a:rPr lang="hu-HU" sz="2800" dirty="0">
                <a:latin typeface="Times New Roman" panose="02020603050405020304" pitchFamily="18" charset="0"/>
                <a:cs typeface="Times New Roman" panose="02020603050405020304" pitchFamily="18" charset="0"/>
              </a:rPr>
              <a:t>a </a:t>
            </a:r>
            <a:r>
              <a:rPr lang="hu-HU" sz="2800" dirty="0">
                <a:solidFill>
                  <a:srgbClr val="FF0000"/>
                </a:solidFill>
                <a:latin typeface="Times New Roman" panose="02020603050405020304" pitchFamily="18" charset="0"/>
                <a:cs typeface="Times New Roman" panose="02020603050405020304" pitchFamily="18" charset="0"/>
              </a:rPr>
              <a:t>fővállalkozó kivitelező és alvállalkozói </a:t>
            </a:r>
            <a:r>
              <a:rPr lang="hu-HU" sz="2800" dirty="0">
                <a:latin typeface="Times New Roman" panose="02020603050405020304" pitchFamily="18" charset="0"/>
                <a:cs typeface="Times New Roman" panose="02020603050405020304" pitchFamily="18" charset="0"/>
              </a:rPr>
              <a:t>által az építőipari kivitelezési tevékenységgel érintett lakóépület hibás építési tevékenységével okozott dologi károk,</a:t>
            </a:r>
          </a:p>
          <a:p>
            <a:pPr lvl="0">
              <a:buClr>
                <a:srgbClr val="FF0000"/>
              </a:buClr>
            </a:pPr>
            <a:r>
              <a:rPr lang="hu-HU" sz="2800" dirty="0">
                <a:solidFill>
                  <a:srgbClr val="FF0000"/>
                </a:solidFill>
                <a:latin typeface="Times New Roman" panose="02020603050405020304" pitchFamily="18" charset="0"/>
                <a:cs typeface="Times New Roman" panose="02020603050405020304" pitchFamily="18" charset="0"/>
              </a:rPr>
              <a:t>a fővállalkozó kivitelező és alvállalkozói </a:t>
            </a:r>
            <a:r>
              <a:rPr lang="hu-HU" sz="2800" dirty="0">
                <a:latin typeface="Times New Roman" panose="02020603050405020304" pitchFamily="18" charset="0"/>
                <a:cs typeface="Times New Roman" panose="02020603050405020304" pitchFamily="18" charset="0"/>
              </a:rPr>
              <a:t>által harmadik személyeknek okozott károk,</a:t>
            </a:r>
          </a:p>
          <a:p>
            <a:pPr lvl="0">
              <a:buClr>
                <a:srgbClr val="FF0000"/>
              </a:buClr>
            </a:pPr>
            <a:r>
              <a:rPr lang="hu-HU" sz="2800" dirty="0">
                <a:latin typeface="Times New Roman" panose="02020603050405020304" pitchFamily="18" charset="0"/>
                <a:cs typeface="Times New Roman" panose="02020603050405020304" pitchFamily="18" charset="0"/>
              </a:rPr>
              <a:t>az általa </a:t>
            </a:r>
            <a:r>
              <a:rPr lang="hu-HU" sz="2800" dirty="0">
                <a:solidFill>
                  <a:srgbClr val="FF0000"/>
                </a:solidFill>
                <a:latin typeface="Times New Roman" panose="02020603050405020304" pitchFamily="18" charset="0"/>
                <a:cs typeface="Times New Roman" panose="02020603050405020304" pitchFamily="18" charset="0"/>
              </a:rPr>
              <a:t>bármely jogviszonyban foglalkoztatott felelős műszaki vezető </a:t>
            </a:r>
            <a:r>
              <a:rPr lang="hu-HU" sz="2800" dirty="0">
                <a:latin typeface="Times New Roman" panose="02020603050405020304" pitchFamily="18" charset="0"/>
                <a:cs typeface="Times New Roman" panose="02020603050405020304" pitchFamily="18" charset="0"/>
              </a:rPr>
              <a:t>által okozott károk </a:t>
            </a:r>
          </a:p>
          <a:p>
            <a:pPr marL="0" lvl="0" indent="0">
              <a:buClr>
                <a:srgbClr val="FF0000"/>
              </a:buClr>
              <a:buNone/>
            </a:pPr>
            <a:r>
              <a:rPr lang="hu-HU" sz="2800" dirty="0">
                <a:latin typeface="Times New Roman" panose="02020603050405020304" pitchFamily="18" charset="0"/>
                <a:cs typeface="Times New Roman" panose="02020603050405020304" pitchFamily="18" charset="0"/>
              </a:rPr>
              <a:t>biztosítására.</a:t>
            </a:r>
          </a:p>
        </p:txBody>
      </p:sp>
    </p:spTree>
    <p:extLst>
      <p:ext uri="{BB962C8B-B14F-4D97-AF65-F5344CB8AC3E}">
        <p14:creationId xmlns:p14="http://schemas.microsoft.com/office/powerpoint/2010/main" val="196413516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14748" y="0"/>
            <a:ext cx="9144000" cy="576064"/>
          </a:xfrm>
          <a:solidFill>
            <a:schemeClr val="bg2">
              <a:lumMod val="75000"/>
            </a:schemeClr>
          </a:solidFill>
        </p:spPr>
        <p:txBody>
          <a:bodyPr>
            <a:noAutofit/>
          </a:bodyPr>
          <a:lstStyle/>
          <a:p>
            <a:r>
              <a:rPr lang="hu-HU" sz="4000" b="1" dirty="0">
                <a:solidFill>
                  <a:schemeClr val="tx1"/>
                </a:solidFill>
                <a:latin typeface="Times New Roman" panose="02020603050405020304" pitchFamily="18" charset="0"/>
                <a:cs typeface="Times New Roman" panose="02020603050405020304" pitchFamily="18" charset="0"/>
              </a:rPr>
              <a:t>KÖZÖS FELADATOK</a:t>
            </a:r>
          </a:p>
        </p:txBody>
      </p:sp>
      <p:sp>
        <p:nvSpPr>
          <p:cNvPr id="3" name="Tartalom helye 2"/>
          <p:cNvSpPr>
            <a:spLocks noGrp="1"/>
          </p:cNvSpPr>
          <p:nvPr>
            <p:ph sz="quarter" idx="1"/>
          </p:nvPr>
        </p:nvSpPr>
        <p:spPr>
          <a:xfrm>
            <a:off x="179512" y="620688"/>
            <a:ext cx="8784976" cy="5976664"/>
          </a:xfrm>
        </p:spPr>
        <p:txBody>
          <a:bodyPr>
            <a:noAutofit/>
          </a:bodyPr>
          <a:lstStyle/>
          <a:p>
            <a:pPr marL="0" indent="0">
              <a:buNone/>
            </a:pPr>
            <a:r>
              <a:rPr lang="hu-HU" sz="2800" dirty="0">
                <a:latin typeface="Times New Roman" panose="02020603050405020304" pitchFamily="18" charset="0"/>
                <a:cs typeface="Times New Roman" panose="02020603050405020304" pitchFamily="18" charset="0"/>
              </a:rPr>
              <a:t>Az építési tevékenység során a településképi követelmények teljesítése </a:t>
            </a:r>
            <a:r>
              <a:rPr lang="hu-HU" sz="2800" b="1" dirty="0">
                <a:solidFill>
                  <a:srgbClr val="FF0000"/>
                </a:solidFill>
                <a:latin typeface="Times New Roman" panose="02020603050405020304" pitchFamily="18" charset="0"/>
                <a:cs typeface="Times New Roman" panose="02020603050405020304" pitchFamily="18" charset="0"/>
              </a:rPr>
              <a:t>az építtető, a tervező és a kivitelező </a:t>
            </a:r>
            <a:r>
              <a:rPr lang="hu-HU" sz="2800" b="1" dirty="0">
                <a:latin typeface="Times New Roman" panose="02020603050405020304" pitchFamily="18" charset="0"/>
                <a:cs typeface="Times New Roman" panose="02020603050405020304" pitchFamily="18" charset="0"/>
              </a:rPr>
              <a:t>egyetemleges felelőssége, </a:t>
            </a:r>
            <a:r>
              <a:rPr lang="hu-HU" sz="2800" dirty="0">
                <a:latin typeface="Times New Roman" panose="02020603050405020304" pitchFamily="18" charset="0"/>
                <a:cs typeface="Times New Roman" panose="02020603050405020304" pitchFamily="18" charset="0"/>
              </a:rPr>
              <a:t>tervező és kivitelező hiányában az építtető felelőssége. </a:t>
            </a:r>
          </a:p>
          <a:p>
            <a:pPr marL="0" indent="0">
              <a:buNone/>
            </a:pPr>
            <a:r>
              <a:rPr lang="hu-HU" sz="2800" b="1" dirty="0">
                <a:latin typeface="Times New Roman" panose="02020603050405020304" pitchFamily="18" charset="0"/>
                <a:cs typeface="Times New Roman" panose="02020603050405020304" pitchFamily="18" charset="0"/>
              </a:rPr>
              <a:t>Mentesül </a:t>
            </a:r>
            <a:r>
              <a:rPr lang="hu-HU" sz="2800" dirty="0">
                <a:latin typeface="Times New Roman" panose="02020603050405020304" pitchFamily="18" charset="0"/>
                <a:cs typeface="Times New Roman" panose="02020603050405020304" pitchFamily="18" charset="0"/>
              </a:rPr>
              <a:t>az egyetemleges felelősség alól, ha kétséget kizáróan bizonyítja</a:t>
            </a:r>
          </a:p>
          <a:p>
            <a:r>
              <a:rPr lang="hu-HU" sz="2800" b="1" dirty="0">
                <a:latin typeface="Times New Roman" panose="02020603050405020304" pitchFamily="18" charset="0"/>
                <a:cs typeface="Times New Roman" panose="02020603050405020304" pitchFamily="18" charset="0"/>
              </a:rPr>
              <a:t>a tervező</a:t>
            </a:r>
            <a:r>
              <a:rPr lang="hu-HU" sz="2800" dirty="0">
                <a:latin typeface="Times New Roman" panose="02020603050405020304" pitchFamily="18" charset="0"/>
                <a:cs typeface="Times New Roman" panose="02020603050405020304" pitchFamily="18" charset="0"/>
              </a:rPr>
              <a:t>, hogy a kivitelezési dokumentáció a településképi követelményeket figyelembe vette. </a:t>
            </a:r>
          </a:p>
          <a:p>
            <a:r>
              <a:rPr lang="hu-HU" sz="2800" b="1" dirty="0">
                <a:latin typeface="Times New Roman" panose="02020603050405020304" pitchFamily="18" charset="0"/>
                <a:cs typeface="Times New Roman" panose="02020603050405020304" pitchFamily="18" charset="0"/>
              </a:rPr>
              <a:t>a kivitelező</a:t>
            </a:r>
            <a:r>
              <a:rPr lang="hu-HU" sz="2800" dirty="0">
                <a:latin typeface="Times New Roman" panose="02020603050405020304" pitchFamily="18" charset="0"/>
                <a:cs typeface="Times New Roman" panose="02020603050405020304" pitchFamily="18" charset="0"/>
              </a:rPr>
              <a:t>, hogy a részére átadott kivitelezési dokumentációban foglaltak szerint járt el. </a:t>
            </a:r>
          </a:p>
          <a:p>
            <a:r>
              <a:rPr lang="hu-HU" sz="2800" b="1" dirty="0">
                <a:latin typeface="Times New Roman" panose="02020603050405020304" pitchFamily="18" charset="0"/>
                <a:cs typeface="Times New Roman" panose="02020603050405020304" pitchFamily="18" charset="0"/>
              </a:rPr>
              <a:t>az építtető</a:t>
            </a:r>
            <a:r>
              <a:rPr lang="hu-HU" sz="2800" dirty="0">
                <a:latin typeface="Times New Roman" panose="02020603050405020304" pitchFamily="18" charset="0"/>
                <a:cs typeface="Times New Roman" panose="02020603050405020304" pitchFamily="18" charset="0"/>
              </a:rPr>
              <a:t>, hogy a felelősség a tervezőt vagy a kivitelezőt terheli.</a:t>
            </a:r>
          </a:p>
        </p:txBody>
      </p:sp>
    </p:spTree>
    <p:extLst>
      <p:ext uri="{BB962C8B-B14F-4D97-AF65-F5344CB8AC3E}">
        <p14:creationId xmlns:p14="http://schemas.microsoft.com/office/powerpoint/2010/main" val="125021667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0" y="44624"/>
            <a:ext cx="9144000" cy="648072"/>
          </a:xfrm>
          <a:solidFill>
            <a:schemeClr val="bg2">
              <a:lumMod val="75000"/>
            </a:schemeClr>
          </a:solidFill>
        </p:spPr>
        <p:txBody>
          <a:bodyPr>
            <a:noAutofit/>
          </a:bodyPr>
          <a:lstStyle/>
          <a:p>
            <a:r>
              <a:rPr lang="hu-HU" sz="4000" b="1" dirty="0">
                <a:latin typeface="Times New Roman" panose="02020603050405020304" pitchFamily="18" charset="0"/>
                <a:cs typeface="Times New Roman" panose="02020603050405020304" pitchFamily="18" charset="0"/>
              </a:rPr>
              <a:t>Feladat – felelősség</a:t>
            </a:r>
            <a:endParaRPr lang="hu-HU" sz="4000" dirty="0"/>
          </a:p>
        </p:txBody>
      </p:sp>
      <p:sp>
        <p:nvSpPr>
          <p:cNvPr id="3" name="Tartalom helye 2"/>
          <p:cNvSpPr>
            <a:spLocks noGrp="1"/>
          </p:cNvSpPr>
          <p:nvPr>
            <p:ph idx="1"/>
          </p:nvPr>
        </p:nvSpPr>
        <p:spPr>
          <a:xfrm>
            <a:off x="107504" y="692696"/>
            <a:ext cx="9036496" cy="6120680"/>
          </a:xfrm>
        </p:spPr>
        <p:txBody>
          <a:bodyPr>
            <a:normAutofit fontScale="62500" lnSpcReduction="20000"/>
          </a:bodyPr>
          <a:lstStyle/>
          <a:p>
            <a:pPr marL="0" indent="0">
              <a:buNone/>
            </a:pPr>
            <a:r>
              <a:rPr lang="hu-HU" sz="5800" b="1" dirty="0">
                <a:solidFill>
                  <a:srgbClr val="00B050"/>
                </a:solidFill>
                <a:latin typeface="Times New Roman" panose="02020603050405020304" pitchFamily="18" charset="0"/>
                <a:cs typeface="Times New Roman" panose="02020603050405020304" pitchFamily="18" charset="0"/>
              </a:rPr>
              <a:t>A felelős műszaki vezető </a:t>
            </a:r>
            <a:r>
              <a:rPr lang="hu-HU" sz="3600" b="1" dirty="0">
                <a:solidFill>
                  <a:srgbClr val="00B050"/>
                </a:solidFill>
                <a:latin typeface="Times New Roman" panose="02020603050405020304" pitchFamily="18" charset="0"/>
                <a:cs typeface="Times New Roman" panose="02020603050405020304" pitchFamily="18" charset="0"/>
              </a:rPr>
              <a:t>- </a:t>
            </a:r>
            <a:r>
              <a:rPr lang="hu-HU" sz="3600" dirty="0">
                <a:latin typeface="Times New Roman" panose="02020603050405020304" pitchFamily="18" charset="0"/>
                <a:cs typeface="Times New Roman" panose="02020603050405020304" pitchFamily="18" charset="0"/>
              </a:rPr>
              <a:t>a vállalkozó kivitelező megbízottjaként a szerződésszerű teljesítés szakmai biztosítója. Igénybevétele minden esetben kötelező</a:t>
            </a:r>
            <a:r>
              <a:rPr lang="hu-HU" sz="4400" dirty="0">
                <a:latin typeface="Times New Roman" panose="02020603050405020304" pitchFamily="18" charset="0"/>
                <a:cs typeface="Times New Roman" panose="02020603050405020304" pitchFamily="18" charset="0"/>
              </a:rPr>
              <a:t>. K</a:t>
            </a:r>
            <a:r>
              <a:rPr lang="hu-HU" sz="3600" b="1" dirty="0">
                <a:latin typeface="Times New Roman" panose="02020603050405020304" pitchFamily="18" charset="0"/>
                <a:cs typeface="Times New Roman" panose="02020603050405020304" pitchFamily="18" charset="0"/>
              </a:rPr>
              <a:t>özvetlen utasítási joggal </a:t>
            </a:r>
            <a:r>
              <a:rPr lang="hu-HU" sz="3600" dirty="0">
                <a:latin typeface="Times New Roman" panose="02020603050405020304" pitchFamily="18" charset="0"/>
                <a:cs typeface="Times New Roman" panose="02020603050405020304" pitchFamily="18" charset="0"/>
              </a:rPr>
              <a:t>rendelkezik. </a:t>
            </a:r>
          </a:p>
          <a:p>
            <a:pPr marL="0" indent="0">
              <a:spcBef>
                <a:spcPts val="0"/>
              </a:spcBef>
              <a:buNone/>
            </a:pPr>
            <a:r>
              <a:rPr lang="hu-HU" sz="4000" b="1" dirty="0">
                <a:latin typeface="Times New Roman" panose="02020603050405020304" pitchFamily="18" charset="0"/>
                <a:cs typeface="Times New Roman" panose="02020603050405020304" pitchFamily="18" charset="0"/>
              </a:rPr>
              <a:t>Feladata</a:t>
            </a:r>
          </a:p>
          <a:p>
            <a:pPr>
              <a:spcBef>
                <a:spcPts val="0"/>
              </a:spcBef>
            </a:pPr>
            <a:r>
              <a:rPr lang="hu-HU" sz="3600" dirty="0">
                <a:latin typeface="Times New Roman" panose="02020603050405020304" pitchFamily="18" charset="0"/>
                <a:cs typeface="Times New Roman" panose="02020603050405020304" pitchFamily="18" charset="0"/>
              </a:rPr>
              <a:t>jogszabályok, követelmények, előírások, hatósági engedélyek </a:t>
            </a:r>
            <a:r>
              <a:rPr lang="hu-HU" sz="3600" b="1" dirty="0">
                <a:latin typeface="Times New Roman" panose="02020603050405020304" pitchFamily="18" charset="0"/>
                <a:cs typeface="Times New Roman" panose="02020603050405020304" pitchFamily="18" charset="0"/>
              </a:rPr>
              <a:t>betartatása</a:t>
            </a:r>
            <a:r>
              <a:rPr lang="hu-HU" sz="3600" dirty="0">
                <a:latin typeface="Times New Roman" panose="02020603050405020304" pitchFamily="18" charset="0"/>
                <a:cs typeface="Times New Roman" panose="02020603050405020304" pitchFamily="18" charset="0"/>
              </a:rPr>
              <a:t>, </a:t>
            </a:r>
          </a:p>
          <a:p>
            <a:pPr>
              <a:spcBef>
                <a:spcPts val="0"/>
              </a:spcBef>
            </a:pPr>
            <a:r>
              <a:rPr lang="hu-HU" sz="3600" dirty="0">
                <a:latin typeface="Times New Roman" panose="02020603050405020304" pitchFamily="18" charset="0"/>
                <a:cs typeface="Times New Roman" panose="02020603050405020304" pitchFamily="18" charset="0"/>
              </a:rPr>
              <a:t>az építési napló </a:t>
            </a:r>
            <a:r>
              <a:rPr lang="hu-HU" sz="3600" b="1" dirty="0">
                <a:latin typeface="Times New Roman" panose="02020603050405020304" pitchFamily="18" charset="0"/>
                <a:cs typeface="Times New Roman" panose="02020603050405020304" pitchFamily="18" charset="0"/>
              </a:rPr>
              <a:t>vezetése,</a:t>
            </a:r>
            <a:r>
              <a:rPr lang="hu-HU" sz="3600" dirty="0">
                <a:latin typeface="Times New Roman" panose="02020603050405020304" pitchFamily="18" charset="0"/>
                <a:cs typeface="Times New Roman" panose="02020603050405020304" pitchFamily="18" charset="0"/>
              </a:rPr>
              <a:t> </a:t>
            </a:r>
            <a:r>
              <a:rPr lang="hu-HU" sz="3600" b="1" dirty="0">
                <a:latin typeface="Times New Roman" panose="02020603050405020304" pitchFamily="18" charset="0"/>
                <a:cs typeface="Times New Roman" panose="02020603050405020304" pitchFamily="18" charset="0"/>
              </a:rPr>
              <a:t>ellenőrzése </a:t>
            </a:r>
            <a:r>
              <a:rPr lang="hu-HU" sz="3600" dirty="0">
                <a:latin typeface="Times New Roman" panose="02020603050405020304" pitchFamily="18" charset="0"/>
                <a:cs typeface="Times New Roman" panose="02020603050405020304" pitchFamily="18" charset="0"/>
              </a:rPr>
              <a:t>és </a:t>
            </a:r>
            <a:r>
              <a:rPr lang="hu-HU" sz="3600" b="1" dirty="0">
                <a:latin typeface="Times New Roman" panose="02020603050405020304" pitchFamily="18" charset="0"/>
                <a:cs typeface="Times New Roman" panose="02020603050405020304" pitchFamily="18" charset="0"/>
              </a:rPr>
              <a:t>lezárása</a:t>
            </a:r>
            <a:r>
              <a:rPr lang="hu-HU" sz="3600" dirty="0">
                <a:latin typeface="Times New Roman" panose="02020603050405020304" pitchFamily="18" charset="0"/>
                <a:cs typeface="Times New Roman" panose="02020603050405020304" pitchFamily="18" charset="0"/>
              </a:rPr>
              <a:t> [kivitelezői megbízás alapján],</a:t>
            </a:r>
          </a:p>
          <a:p>
            <a:pPr>
              <a:spcBef>
                <a:spcPts val="0"/>
              </a:spcBef>
            </a:pPr>
            <a:r>
              <a:rPr lang="hu-HU" sz="3600" dirty="0">
                <a:latin typeface="Times New Roman" panose="02020603050405020304" pitchFamily="18" charset="0"/>
                <a:cs typeface="Times New Roman" panose="02020603050405020304" pitchFamily="18" charset="0"/>
              </a:rPr>
              <a:t>munkafolyamatok szakszerű </a:t>
            </a:r>
            <a:r>
              <a:rPr lang="hu-HU" sz="3600" b="1" dirty="0">
                <a:latin typeface="Times New Roman" panose="02020603050405020304" pitchFamily="18" charset="0"/>
                <a:cs typeface="Times New Roman" panose="02020603050405020304" pitchFamily="18" charset="0"/>
              </a:rPr>
              <a:t>megszervezése</a:t>
            </a:r>
            <a:r>
              <a:rPr lang="hu-HU" sz="3600" dirty="0">
                <a:latin typeface="Times New Roman" panose="02020603050405020304" pitchFamily="18" charset="0"/>
                <a:cs typeface="Times New Roman" panose="02020603050405020304" pitchFamily="18" charset="0"/>
              </a:rPr>
              <a:t>,</a:t>
            </a:r>
          </a:p>
          <a:p>
            <a:pPr>
              <a:spcBef>
                <a:spcPts val="0"/>
              </a:spcBef>
            </a:pPr>
            <a:r>
              <a:rPr lang="hu-HU" sz="3600" dirty="0">
                <a:latin typeface="Times New Roman" panose="02020603050405020304" pitchFamily="18" charset="0"/>
                <a:cs typeface="Times New Roman" panose="02020603050405020304" pitchFamily="18" charset="0"/>
              </a:rPr>
              <a:t>a kivitelezési tervektől eltérő, nem engedélyköteles kivitelezésnek az építési naplóban történő </a:t>
            </a:r>
            <a:r>
              <a:rPr lang="hu-HU" sz="3600" b="1" dirty="0">
                <a:latin typeface="Times New Roman" panose="02020603050405020304" pitchFamily="18" charset="0"/>
                <a:cs typeface="Times New Roman" panose="02020603050405020304" pitchFamily="18" charset="0"/>
              </a:rPr>
              <a:t>feltüntetése</a:t>
            </a:r>
            <a:r>
              <a:rPr lang="hu-HU" sz="3600" dirty="0">
                <a:latin typeface="Times New Roman" panose="02020603050405020304" pitchFamily="18" charset="0"/>
                <a:cs typeface="Times New Roman" panose="02020603050405020304" pitchFamily="18" charset="0"/>
              </a:rPr>
              <a:t>,</a:t>
            </a:r>
          </a:p>
          <a:p>
            <a:pPr>
              <a:spcBef>
                <a:spcPts val="0"/>
              </a:spcBef>
            </a:pPr>
            <a:r>
              <a:rPr lang="hu-HU" sz="3600" dirty="0">
                <a:latin typeface="Times New Roman" panose="02020603050405020304" pitchFamily="18" charset="0"/>
                <a:cs typeface="Times New Roman" panose="02020603050405020304" pitchFamily="18" charset="0"/>
              </a:rPr>
              <a:t>minőségi követelmények </a:t>
            </a:r>
            <a:r>
              <a:rPr lang="hu-HU" sz="3600" b="1" dirty="0">
                <a:latin typeface="Times New Roman" panose="02020603050405020304" pitchFamily="18" charset="0"/>
                <a:cs typeface="Times New Roman" panose="02020603050405020304" pitchFamily="18" charset="0"/>
              </a:rPr>
              <a:t>biztosítása</a:t>
            </a:r>
            <a:r>
              <a:rPr lang="hu-HU" sz="3600" dirty="0">
                <a:latin typeface="Times New Roman" panose="02020603050405020304" pitchFamily="18" charset="0"/>
                <a:cs typeface="Times New Roman" panose="02020603050405020304" pitchFamily="18" charset="0"/>
              </a:rPr>
              <a:t>, vizsgálatok és mintavételek elvégeztetése</a:t>
            </a:r>
          </a:p>
          <a:p>
            <a:pPr>
              <a:spcBef>
                <a:spcPts val="0"/>
              </a:spcBef>
            </a:pPr>
            <a:r>
              <a:rPr lang="hu-HU" sz="3600" dirty="0">
                <a:latin typeface="Times New Roman" panose="02020603050405020304" pitchFamily="18" charset="0"/>
                <a:cs typeface="Times New Roman" panose="02020603050405020304" pitchFamily="18" charset="0"/>
              </a:rPr>
              <a:t>kitűzés helyességének, </a:t>
            </a:r>
            <a:r>
              <a:rPr lang="hu-HU" sz="3600" dirty="0" err="1">
                <a:latin typeface="Times New Roman" panose="02020603050405020304" pitchFamily="18" charset="0"/>
                <a:cs typeface="Times New Roman" panose="02020603050405020304" pitchFamily="18" charset="0"/>
              </a:rPr>
              <a:t>geotechnikai</a:t>
            </a:r>
            <a:r>
              <a:rPr lang="hu-HU" sz="3600" dirty="0">
                <a:latin typeface="Times New Roman" panose="02020603050405020304" pitchFamily="18" charset="0"/>
                <a:cs typeface="Times New Roman" panose="02020603050405020304" pitchFamily="18" charset="0"/>
              </a:rPr>
              <a:t>, egyéb vizsgálatok </a:t>
            </a:r>
            <a:r>
              <a:rPr lang="hu-HU" sz="3600" b="1" dirty="0">
                <a:latin typeface="Times New Roman" panose="02020603050405020304" pitchFamily="18" charset="0"/>
                <a:cs typeface="Times New Roman" panose="02020603050405020304" pitchFamily="18" charset="0"/>
              </a:rPr>
              <a:t>ellenőrzése,</a:t>
            </a:r>
          </a:p>
          <a:p>
            <a:pPr>
              <a:spcBef>
                <a:spcPts val="0"/>
              </a:spcBef>
            </a:pPr>
            <a:r>
              <a:rPr lang="hu-HU" sz="3600" dirty="0">
                <a:latin typeface="Times New Roman" panose="02020603050405020304" pitchFamily="18" charset="0"/>
                <a:cs typeface="Times New Roman" panose="02020603050405020304" pitchFamily="18" charset="0"/>
              </a:rPr>
              <a:t>azonnali intézkedést igénylő feladatok </a:t>
            </a:r>
            <a:r>
              <a:rPr lang="hu-HU" sz="3600" b="1" dirty="0">
                <a:latin typeface="Times New Roman" panose="02020603050405020304" pitchFamily="18" charset="0"/>
                <a:cs typeface="Times New Roman" panose="02020603050405020304" pitchFamily="18" charset="0"/>
              </a:rPr>
              <a:t>meghatározása és irányítása</a:t>
            </a:r>
            <a:r>
              <a:rPr lang="hu-HU" sz="3600" dirty="0">
                <a:latin typeface="Times New Roman" panose="02020603050405020304" pitchFamily="18" charset="0"/>
                <a:cs typeface="Times New Roman" panose="02020603050405020304" pitchFamily="18" charset="0"/>
              </a:rPr>
              <a:t>,</a:t>
            </a:r>
          </a:p>
          <a:p>
            <a:pPr>
              <a:spcBef>
                <a:spcPts val="0"/>
              </a:spcBef>
            </a:pPr>
            <a:r>
              <a:rPr lang="hu-HU" sz="3600" dirty="0">
                <a:latin typeface="Times New Roman" panose="02020603050405020304" pitchFamily="18" charset="0"/>
                <a:cs typeface="Times New Roman" panose="02020603050405020304" pitchFamily="18" charset="0"/>
              </a:rPr>
              <a:t>az átadás-átvételi eljárásban való </a:t>
            </a:r>
            <a:r>
              <a:rPr lang="hu-HU" sz="3600" b="1" dirty="0">
                <a:latin typeface="Times New Roman" panose="02020603050405020304" pitchFamily="18" charset="0"/>
                <a:cs typeface="Times New Roman" panose="02020603050405020304" pitchFamily="18" charset="0"/>
              </a:rPr>
              <a:t>közreműködés</a:t>
            </a:r>
            <a:r>
              <a:rPr lang="hu-HU" sz="3600" dirty="0">
                <a:latin typeface="Times New Roman" panose="02020603050405020304" pitchFamily="18" charset="0"/>
                <a:cs typeface="Times New Roman" panose="02020603050405020304" pitchFamily="18" charset="0"/>
              </a:rPr>
              <a:t>, használatbavételhez szükséges szakterületére vonatkozó </a:t>
            </a:r>
            <a:r>
              <a:rPr lang="hu-HU" sz="3600" b="1" dirty="0">
                <a:latin typeface="Times New Roman" panose="02020603050405020304" pitchFamily="18" charset="0"/>
                <a:cs typeface="Times New Roman" panose="02020603050405020304" pitchFamily="18" charset="0"/>
              </a:rPr>
              <a:t>nyilatkozatok</a:t>
            </a:r>
            <a:r>
              <a:rPr lang="hu-HU" sz="3600" dirty="0">
                <a:latin typeface="Times New Roman" panose="02020603050405020304" pitchFamily="18" charset="0"/>
                <a:cs typeface="Times New Roman" panose="02020603050405020304" pitchFamily="18" charset="0"/>
              </a:rPr>
              <a:t> megtétele,</a:t>
            </a:r>
          </a:p>
          <a:p>
            <a:pPr>
              <a:spcBef>
                <a:spcPts val="0"/>
              </a:spcBef>
            </a:pPr>
            <a:r>
              <a:rPr lang="hu-HU" sz="3600" dirty="0">
                <a:latin typeface="Times New Roman" panose="02020603050405020304" pitchFamily="18" charset="0"/>
                <a:cs typeface="Times New Roman" panose="02020603050405020304" pitchFamily="18" charset="0"/>
              </a:rPr>
              <a:t>az </a:t>
            </a:r>
            <a:r>
              <a:rPr lang="hu-HU" sz="3600" b="1" dirty="0">
                <a:latin typeface="Times New Roman" panose="02020603050405020304" pitchFamily="18" charset="0"/>
                <a:cs typeface="Times New Roman" panose="02020603050405020304" pitchFamily="18" charset="0"/>
              </a:rPr>
              <a:t>alvállalkozói teljesítés igazolása</a:t>
            </a:r>
            <a:r>
              <a:rPr lang="hu-HU" sz="3600" dirty="0">
                <a:latin typeface="Times New Roman" panose="02020603050405020304" pitchFamily="18" charset="0"/>
                <a:cs typeface="Times New Roman" panose="02020603050405020304" pitchFamily="18" charset="0"/>
              </a:rPr>
              <a:t>, </a:t>
            </a:r>
          </a:p>
          <a:p>
            <a:pPr marL="0" indent="0">
              <a:buNone/>
            </a:pPr>
            <a:endParaRPr lang="hu-HU" sz="2800" dirty="0">
              <a:latin typeface="Times New Roman" panose="02020603050405020304" pitchFamily="18" charset="0"/>
              <a:cs typeface="Times New Roman" panose="02020603050405020304" pitchFamily="18" charset="0"/>
            </a:endParaRPr>
          </a:p>
          <a:p>
            <a:pPr marL="0" indent="0">
              <a:buNone/>
            </a:pPr>
            <a:endParaRPr lang="hu-HU" sz="2400" dirty="0">
              <a:latin typeface="Times New Roman" panose="02020603050405020304" pitchFamily="18" charset="0"/>
              <a:cs typeface="Times New Roman" panose="02020603050405020304" pitchFamily="18" charset="0"/>
            </a:endParaRPr>
          </a:p>
          <a:p>
            <a:pPr marL="0" indent="0">
              <a:buNone/>
            </a:pPr>
            <a:endParaRPr lang="hu-HU" sz="2400" dirty="0">
              <a:latin typeface="Times New Roman" panose="02020603050405020304" pitchFamily="18" charset="0"/>
              <a:cs typeface="Times New Roman" panose="02020603050405020304" pitchFamily="18" charset="0"/>
            </a:endParaRPr>
          </a:p>
          <a:p>
            <a:endParaRPr lang="hu-HU" dirty="0"/>
          </a:p>
        </p:txBody>
      </p:sp>
    </p:spTree>
    <p:extLst>
      <p:ext uri="{BB962C8B-B14F-4D97-AF65-F5344CB8AC3E}">
        <p14:creationId xmlns:p14="http://schemas.microsoft.com/office/powerpoint/2010/main" val="323694243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zöveg helye 2"/>
          <p:cNvSpPr>
            <a:spLocks noGrp="1"/>
          </p:cNvSpPr>
          <p:nvPr>
            <p:ph type="body" sz="half" idx="1"/>
          </p:nvPr>
        </p:nvSpPr>
        <p:spPr>
          <a:xfrm>
            <a:off x="251520" y="404664"/>
            <a:ext cx="8784976" cy="5832648"/>
          </a:xfrm>
        </p:spPr>
        <p:txBody>
          <a:bodyPr/>
          <a:lstStyle/>
          <a:p>
            <a:pPr marL="0" indent="0">
              <a:buNone/>
            </a:pPr>
            <a:endParaRPr lang="hu-HU" sz="2400" dirty="0">
              <a:latin typeface="Times New Roman" panose="02020603050405020304" pitchFamily="18" charset="0"/>
              <a:cs typeface="Times New Roman" panose="02020603050405020304" pitchFamily="18" charset="0"/>
            </a:endParaRPr>
          </a:p>
          <a:p>
            <a:pPr marL="0" indent="0">
              <a:buNone/>
            </a:pPr>
            <a:endParaRPr lang="hu-HU" dirty="0"/>
          </a:p>
        </p:txBody>
      </p:sp>
      <p:sp>
        <p:nvSpPr>
          <p:cNvPr id="2" name="Téglalap 1"/>
          <p:cNvSpPr/>
          <p:nvPr/>
        </p:nvSpPr>
        <p:spPr>
          <a:xfrm>
            <a:off x="0" y="188640"/>
            <a:ext cx="9144000" cy="6555641"/>
          </a:xfrm>
          <a:prstGeom prst="rect">
            <a:avLst/>
          </a:prstGeom>
        </p:spPr>
        <p:txBody>
          <a:bodyPr wrap="square">
            <a:spAutoFit/>
          </a:bodyPr>
          <a:lstStyle/>
          <a:p>
            <a:pPr marL="457200" indent="-457200">
              <a:buFont typeface="Arial" panose="020B0604020202020204" pitchFamily="34" charset="0"/>
              <a:buChar char="•"/>
            </a:pPr>
            <a:r>
              <a:rPr lang="hu-HU" sz="2800" dirty="0">
                <a:latin typeface="Times New Roman" panose="02020603050405020304" pitchFamily="18" charset="0"/>
                <a:cs typeface="Times New Roman" panose="02020603050405020304" pitchFamily="18" charset="0"/>
              </a:rPr>
              <a:t>a természetes építőanyagok és a </a:t>
            </a:r>
            <a:r>
              <a:rPr lang="hu-HU" sz="2800" b="1" dirty="0">
                <a:latin typeface="Times New Roman" panose="02020603050405020304" pitchFamily="18" charset="0"/>
                <a:cs typeface="Times New Roman" panose="02020603050405020304" pitchFamily="18" charset="0"/>
              </a:rPr>
              <a:t>bontott építési termékek </a:t>
            </a:r>
            <a:r>
              <a:rPr lang="hu-HU" sz="2800" dirty="0">
                <a:latin typeface="Times New Roman" panose="02020603050405020304" pitchFamily="18" charset="0"/>
                <a:cs typeface="Times New Roman" panose="02020603050405020304" pitchFamily="18" charset="0"/>
              </a:rPr>
              <a:t>vizsgálata alapján </a:t>
            </a:r>
            <a:r>
              <a:rPr lang="hu-HU" sz="2800" b="1" dirty="0">
                <a:latin typeface="Times New Roman" panose="02020603050405020304" pitchFamily="18" charset="0"/>
                <a:cs typeface="Times New Roman" panose="02020603050405020304" pitchFamily="18" charset="0"/>
              </a:rPr>
              <a:t>dönt</a:t>
            </a:r>
            <a:r>
              <a:rPr lang="hu-HU" sz="2800" dirty="0">
                <a:latin typeface="Times New Roman" panose="02020603050405020304" pitchFamily="18" charset="0"/>
                <a:cs typeface="Times New Roman" panose="02020603050405020304" pitchFamily="18" charset="0"/>
              </a:rPr>
              <a:t> azok építési célra való ismételt felhasználhatóságáról, beépíthetőségéről. [döntését az építési naplóba be kell </a:t>
            </a:r>
            <a:r>
              <a:rPr lang="hu-HU" sz="2800" b="1" dirty="0">
                <a:latin typeface="Times New Roman" panose="02020603050405020304" pitchFamily="18" charset="0"/>
                <a:cs typeface="Times New Roman" panose="02020603050405020304" pitchFamily="18" charset="0"/>
              </a:rPr>
              <a:t>jegyeznie</a:t>
            </a:r>
            <a:r>
              <a:rPr lang="hu-HU" sz="2800" dirty="0">
                <a:latin typeface="Times New Roman" panose="02020603050405020304" pitchFamily="18" charset="0"/>
                <a:cs typeface="Times New Roman" panose="02020603050405020304" pitchFamily="18" charset="0"/>
              </a:rPr>
              <a:t>], </a:t>
            </a:r>
          </a:p>
          <a:p>
            <a:pPr marL="457200" indent="-457200">
              <a:buFont typeface="Arial" panose="020B0604020202020204" pitchFamily="34" charset="0"/>
              <a:buChar char="•"/>
            </a:pPr>
            <a:r>
              <a:rPr lang="hu-HU" sz="2800" dirty="0">
                <a:latin typeface="Times New Roman" panose="02020603050405020304" pitchFamily="18" charset="0"/>
                <a:cs typeface="Times New Roman" panose="02020603050405020304" pitchFamily="18" charset="0"/>
              </a:rPr>
              <a:t>az építési-bontási hulladék mennyiségének naprakész vezetése, a kivitelezési tevékenység befejezésekor a </a:t>
            </a:r>
            <a:r>
              <a:rPr lang="hu-HU" sz="2800" b="1" dirty="0">
                <a:latin typeface="Times New Roman" panose="02020603050405020304" pitchFamily="18" charset="0"/>
                <a:cs typeface="Times New Roman" panose="02020603050405020304" pitchFamily="18" charset="0"/>
              </a:rPr>
              <a:t>hulladék nyilvántartó lap kitöltése,</a:t>
            </a:r>
            <a:r>
              <a:rPr lang="hu-HU" sz="2800" dirty="0">
                <a:latin typeface="Times New Roman" panose="02020603050405020304" pitchFamily="18" charset="0"/>
                <a:cs typeface="Times New Roman" panose="02020603050405020304" pitchFamily="18" charset="0"/>
              </a:rPr>
              <a:t> az építtetőnek </a:t>
            </a:r>
            <a:r>
              <a:rPr lang="hu-HU" sz="2800" b="1" dirty="0">
                <a:latin typeface="Times New Roman" panose="02020603050405020304" pitchFamily="18" charset="0"/>
                <a:cs typeface="Times New Roman" panose="02020603050405020304" pitchFamily="18" charset="0"/>
              </a:rPr>
              <a:t>átadása,</a:t>
            </a:r>
          </a:p>
          <a:p>
            <a:pPr marL="457200" indent="-457200">
              <a:buFont typeface="Arial" panose="020B0604020202020204" pitchFamily="34" charset="0"/>
              <a:buChar char="•"/>
            </a:pPr>
            <a:r>
              <a:rPr lang="hu-HU" sz="2800" dirty="0">
                <a:latin typeface="Times New Roman" panose="02020603050405020304" pitchFamily="18" charset="0"/>
                <a:cs typeface="Times New Roman" panose="02020603050405020304" pitchFamily="18" charset="0"/>
              </a:rPr>
              <a:t>annak </a:t>
            </a:r>
            <a:r>
              <a:rPr lang="hu-HU" sz="2800" b="1" dirty="0">
                <a:latin typeface="Times New Roman" panose="02020603050405020304" pitchFamily="18" charset="0"/>
                <a:cs typeface="Times New Roman" panose="02020603050405020304" pitchFamily="18" charset="0"/>
              </a:rPr>
              <a:t>ellenőrzése</a:t>
            </a:r>
            <a:r>
              <a:rPr lang="hu-HU" sz="2800" dirty="0">
                <a:latin typeface="Times New Roman" panose="02020603050405020304" pitchFamily="18" charset="0"/>
                <a:cs typeface="Times New Roman" panose="02020603050405020304" pitchFamily="18" charset="0"/>
              </a:rPr>
              <a:t>, hogy az építménybe csak a kivitelezési dokumentációban meghatározott műszaki teljesítményű építési termék kerüljön szakszerűen beépítésre, </a:t>
            </a:r>
          </a:p>
          <a:p>
            <a:pPr marL="457200" indent="-457200">
              <a:buFont typeface="Arial" panose="020B0604020202020204" pitchFamily="34" charset="0"/>
              <a:buChar char="•"/>
            </a:pPr>
            <a:r>
              <a:rPr lang="hu-HU" sz="2800" dirty="0">
                <a:latin typeface="Times New Roman" panose="02020603050405020304" pitchFamily="18" charset="0"/>
                <a:cs typeface="Times New Roman" panose="02020603050405020304" pitchFamily="18" charset="0"/>
              </a:rPr>
              <a:t>a meghatározott  építési termék helyett </a:t>
            </a:r>
            <a:r>
              <a:rPr lang="hu-HU" sz="2800" b="1" dirty="0">
                <a:latin typeface="Times New Roman" panose="02020603050405020304" pitchFamily="18" charset="0"/>
                <a:cs typeface="Times New Roman" panose="02020603050405020304" pitchFamily="18" charset="0"/>
              </a:rPr>
              <a:t>kiválasztja</a:t>
            </a:r>
            <a:r>
              <a:rPr lang="hu-HU" sz="2800" dirty="0">
                <a:latin typeface="Times New Roman" panose="02020603050405020304" pitchFamily="18" charset="0"/>
                <a:cs typeface="Times New Roman" panose="02020603050405020304" pitchFamily="18" charset="0"/>
              </a:rPr>
              <a:t> az azonos vagy jobb teljesítményértékű, helyettesítő építési terméket [a tervező jóváhagyásával, az építtető egyetértésével, az építési naplóban </a:t>
            </a:r>
            <a:r>
              <a:rPr lang="hu-HU" sz="2800" b="1" dirty="0">
                <a:latin typeface="Times New Roman" panose="02020603050405020304" pitchFamily="18" charset="0"/>
                <a:cs typeface="Times New Roman" panose="02020603050405020304" pitchFamily="18" charset="0"/>
              </a:rPr>
              <a:t>rögzítve</a:t>
            </a:r>
            <a:r>
              <a:rPr lang="hu-HU" sz="28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1594129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72DEF63E-C113-482A-81ED-D2B7884C49C2}"/>
              </a:ext>
            </a:extLst>
          </p:cNvPr>
          <p:cNvSpPr>
            <a:spLocks noGrp="1"/>
          </p:cNvSpPr>
          <p:nvPr>
            <p:ph type="title"/>
          </p:nvPr>
        </p:nvSpPr>
        <p:spPr>
          <a:xfrm>
            <a:off x="0" y="89208"/>
            <a:ext cx="9144000" cy="963528"/>
          </a:xfrm>
          <a:solidFill>
            <a:schemeClr val="bg2">
              <a:lumMod val="75000"/>
            </a:schemeClr>
          </a:solidFill>
        </p:spPr>
        <p:txBody>
          <a:bodyPr>
            <a:normAutofit/>
          </a:bodyPr>
          <a:lstStyle/>
          <a:p>
            <a:r>
              <a:rPr lang="hu-HU" sz="4000" b="1" dirty="0">
                <a:latin typeface="Times New Roman" panose="02020603050405020304" pitchFamily="18" charset="0"/>
                <a:cs typeface="Times New Roman" panose="02020603050405020304" pitchFamily="18" charset="0"/>
              </a:rPr>
              <a:t>Az építési beruházás típusai</a:t>
            </a:r>
          </a:p>
        </p:txBody>
      </p:sp>
      <p:sp>
        <p:nvSpPr>
          <p:cNvPr id="3" name="Tartalom helye 2">
            <a:extLst>
              <a:ext uri="{FF2B5EF4-FFF2-40B4-BE49-F238E27FC236}">
                <a16:creationId xmlns:a16="http://schemas.microsoft.com/office/drawing/2014/main" id="{765368C7-E910-4C5A-9C77-F68E18CB617C}"/>
              </a:ext>
            </a:extLst>
          </p:cNvPr>
          <p:cNvSpPr>
            <a:spLocks noGrp="1"/>
          </p:cNvSpPr>
          <p:nvPr>
            <p:ph idx="1"/>
          </p:nvPr>
        </p:nvSpPr>
        <p:spPr>
          <a:xfrm>
            <a:off x="457200" y="1412776"/>
            <a:ext cx="8435280" cy="5411390"/>
          </a:xfrm>
        </p:spPr>
        <p:txBody>
          <a:bodyPr/>
          <a:lstStyle/>
          <a:p>
            <a:pPr marL="0" indent="0">
              <a:buNone/>
            </a:pPr>
            <a:endParaRPr lang="hu-HU" dirty="0"/>
          </a:p>
          <a:p>
            <a:pPr marL="0" indent="0">
              <a:buNone/>
            </a:pPr>
            <a:endParaRPr lang="hu-HU" dirty="0">
              <a:latin typeface="Times New Roman" panose="02020603050405020304" pitchFamily="18" charset="0"/>
              <a:cs typeface="Times New Roman" panose="02020603050405020304" pitchFamily="18" charset="0"/>
            </a:endParaRPr>
          </a:p>
          <a:p>
            <a:pPr marL="0" indent="0">
              <a:buNone/>
            </a:pPr>
            <a:r>
              <a:rPr lang="hu-HU" b="1" dirty="0">
                <a:latin typeface="Times New Roman" panose="02020603050405020304" pitchFamily="18" charset="0"/>
                <a:cs typeface="Times New Roman" panose="02020603050405020304" pitchFamily="18" charset="0"/>
              </a:rPr>
              <a:t>Általános</a:t>
            </a:r>
            <a:r>
              <a:rPr lang="hu-HU" dirty="0">
                <a:latin typeface="Times New Roman" panose="02020603050405020304" pitchFamily="18" charset="0"/>
                <a:cs typeface="Times New Roman" panose="02020603050405020304" pitchFamily="18" charset="0"/>
              </a:rPr>
              <a:t> építmény             </a:t>
            </a:r>
            <a:r>
              <a:rPr lang="hu-HU" b="1" dirty="0">
                <a:latin typeface="Times New Roman" panose="02020603050405020304" pitchFamily="18" charset="0"/>
                <a:cs typeface="Times New Roman" panose="02020603050405020304" pitchFamily="18" charset="0"/>
              </a:rPr>
              <a:t>Sajátos </a:t>
            </a:r>
            <a:r>
              <a:rPr lang="hu-HU" dirty="0">
                <a:latin typeface="Times New Roman" panose="02020603050405020304" pitchFamily="18" charset="0"/>
                <a:cs typeface="Times New Roman" panose="02020603050405020304" pitchFamily="18" charset="0"/>
              </a:rPr>
              <a:t>építményfajta</a:t>
            </a:r>
          </a:p>
          <a:p>
            <a:pPr marL="0" indent="0">
              <a:buNone/>
            </a:pPr>
            <a:r>
              <a:rPr lang="hu-HU" dirty="0">
                <a:latin typeface="Times New Roman" panose="02020603050405020304" pitchFamily="18" charset="0"/>
                <a:cs typeface="Times New Roman" panose="02020603050405020304" pitchFamily="18" charset="0"/>
              </a:rPr>
              <a:t>megvalósítására                    </a:t>
            </a:r>
            <a:r>
              <a:rPr lang="hu-HU" dirty="0" err="1">
                <a:latin typeface="Times New Roman" panose="02020603050405020304" pitchFamily="18" charset="0"/>
                <a:cs typeface="Times New Roman" panose="02020603050405020304" pitchFamily="18" charset="0"/>
              </a:rPr>
              <a:t>megvalósítására</a:t>
            </a:r>
            <a:endParaRPr lang="hu-HU" dirty="0">
              <a:latin typeface="Times New Roman" panose="02020603050405020304" pitchFamily="18" charset="0"/>
              <a:cs typeface="Times New Roman" panose="02020603050405020304" pitchFamily="18" charset="0"/>
            </a:endParaRPr>
          </a:p>
          <a:p>
            <a:pPr marL="0" indent="0">
              <a:buNone/>
            </a:pPr>
            <a:r>
              <a:rPr lang="hu-HU" dirty="0">
                <a:latin typeface="Times New Roman" panose="02020603050405020304" pitchFamily="18" charset="0"/>
                <a:cs typeface="Times New Roman" panose="02020603050405020304" pitchFamily="18" charset="0"/>
              </a:rPr>
              <a:t>irányuló                                </a:t>
            </a:r>
            <a:r>
              <a:rPr lang="hu-HU" dirty="0" err="1">
                <a:latin typeface="Times New Roman" panose="02020603050405020304" pitchFamily="18" charset="0"/>
                <a:cs typeface="Times New Roman" panose="02020603050405020304" pitchFamily="18" charset="0"/>
              </a:rPr>
              <a:t>irányuló</a:t>
            </a:r>
            <a:r>
              <a:rPr lang="hu-HU" dirty="0">
                <a:latin typeface="Times New Roman" panose="02020603050405020304" pitchFamily="18" charset="0"/>
                <a:cs typeface="Times New Roman" panose="02020603050405020304" pitchFamily="18" charset="0"/>
              </a:rPr>
              <a:t>		</a:t>
            </a:r>
          </a:p>
          <a:p>
            <a:pPr marL="0" indent="0">
              <a:buNone/>
            </a:pPr>
            <a:endParaRPr lang="hu-HU" dirty="0">
              <a:latin typeface="Times New Roman" panose="02020603050405020304" pitchFamily="18" charset="0"/>
              <a:cs typeface="Times New Roman" panose="02020603050405020304" pitchFamily="18" charset="0"/>
            </a:endParaRPr>
          </a:p>
          <a:p>
            <a:pPr marL="0" indent="0">
              <a:buNone/>
            </a:pPr>
            <a:r>
              <a:rPr lang="hu-HU" dirty="0">
                <a:latin typeface="Times New Roman" panose="02020603050405020304" pitchFamily="18" charset="0"/>
                <a:cs typeface="Times New Roman" panose="02020603050405020304" pitchFamily="18" charset="0"/>
              </a:rPr>
              <a:t>                         </a:t>
            </a:r>
            <a:r>
              <a:rPr lang="hu-HU" b="1" dirty="0">
                <a:latin typeface="Times New Roman" panose="02020603050405020304" pitchFamily="18" charset="0"/>
                <a:cs typeface="Times New Roman" panose="02020603050405020304" pitchFamily="18" charset="0"/>
              </a:rPr>
              <a:t>Vegyes </a:t>
            </a:r>
            <a:r>
              <a:rPr lang="hu-HU" dirty="0">
                <a:latin typeface="Times New Roman" panose="02020603050405020304" pitchFamily="18" charset="0"/>
                <a:cs typeface="Times New Roman" panose="02020603050405020304" pitchFamily="18" charset="0"/>
              </a:rPr>
              <a:t>beruházás			</a:t>
            </a:r>
            <a:r>
              <a:rPr lang="hu-HU" dirty="0"/>
              <a:t>						</a:t>
            </a:r>
          </a:p>
        </p:txBody>
      </p:sp>
      <p:sp>
        <p:nvSpPr>
          <p:cNvPr id="4" name="Nyíl: lefelé mutató 3">
            <a:extLst>
              <a:ext uri="{FF2B5EF4-FFF2-40B4-BE49-F238E27FC236}">
                <a16:creationId xmlns:a16="http://schemas.microsoft.com/office/drawing/2014/main" id="{B13803B0-959A-40F5-BDF7-BD1D484BBB45}"/>
              </a:ext>
            </a:extLst>
          </p:cNvPr>
          <p:cNvSpPr/>
          <p:nvPr/>
        </p:nvSpPr>
        <p:spPr>
          <a:xfrm rot="2558579">
            <a:off x="3063005" y="923909"/>
            <a:ext cx="484632" cy="1797249"/>
          </a:xfrm>
          <a:prstGeom prst="downArrow">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5" name="Nyíl: lefelé mutató 4">
            <a:extLst>
              <a:ext uri="{FF2B5EF4-FFF2-40B4-BE49-F238E27FC236}">
                <a16:creationId xmlns:a16="http://schemas.microsoft.com/office/drawing/2014/main" id="{2B875C91-7FCA-488F-B402-1142CAE1FDDB}"/>
              </a:ext>
            </a:extLst>
          </p:cNvPr>
          <p:cNvSpPr/>
          <p:nvPr/>
        </p:nvSpPr>
        <p:spPr>
          <a:xfrm rot="19115130">
            <a:off x="5130011" y="941896"/>
            <a:ext cx="484632" cy="1725684"/>
          </a:xfrm>
          <a:prstGeom prst="downArrow">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6" name="Nyíl: lefelé mutató 5">
            <a:extLst>
              <a:ext uri="{FF2B5EF4-FFF2-40B4-BE49-F238E27FC236}">
                <a16:creationId xmlns:a16="http://schemas.microsoft.com/office/drawing/2014/main" id="{C71A9D98-6D45-4E75-92A1-AE578264E61E}"/>
              </a:ext>
            </a:extLst>
          </p:cNvPr>
          <p:cNvSpPr/>
          <p:nvPr/>
        </p:nvSpPr>
        <p:spPr>
          <a:xfrm>
            <a:off x="4092319" y="1340768"/>
            <a:ext cx="484632" cy="3528392"/>
          </a:xfrm>
          <a:prstGeom prst="downArrow">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Tree>
    <p:extLst>
      <p:ext uri="{BB962C8B-B14F-4D97-AF65-F5344CB8AC3E}">
        <p14:creationId xmlns:p14="http://schemas.microsoft.com/office/powerpoint/2010/main" val="21679381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zöveg helye 2"/>
          <p:cNvSpPr>
            <a:spLocks noGrp="1"/>
          </p:cNvSpPr>
          <p:nvPr>
            <p:ph type="body" sz="half" idx="1"/>
          </p:nvPr>
        </p:nvSpPr>
        <p:spPr>
          <a:xfrm>
            <a:off x="35496" y="0"/>
            <a:ext cx="9108504" cy="6669360"/>
          </a:xfrm>
        </p:spPr>
        <p:txBody>
          <a:bodyPr/>
          <a:lstStyle/>
          <a:p>
            <a:pPr marL="0" indent="0">
              <a:spcBef>
                <a:spcPts val="0"/>
              </a:spcBef>
              <a:buNone/>
            </a:pPr>
            <a:r>
              <a:rPr lang="hu-HU" sz="2800" b="1" dirty="0">
                <a:latin typeface="Times New Roman" panose="02020603050405020304" pitchFamily="18" charset="0"/>
                <a:cs typeface="Times New Roman" panose="02020603050405020304" pitchFamily="18" charset="0"/>
              </a:rPr>
              <a:t>A fővállalkozó kivitelezői felelős műszaki vezető további feladatai </a:t>
            </a:r>
          </a:p>
          <a:p>
            <a:pPr marL="0" indent="0">
              <a:spcBef>
                <a:spcPts val="0"/>
              </a:spcBef>
              <a:buNone/>
            </a:pPr>
            <a:endParaRPr lang="hu-HU" sz="1200" b="1" dirty="0">
              <a:latin typeface="Times New Roman" panose="02020603050405020304" pitchFamily="18" charset="0"/>
              <a:cs typeface="Times New Roman" panose="02020603050405020304" pitchFamily="18" charset="0"/>
            </a:endParaRPr>
          </a:p>
          <a:p>
            <a:pPr marL="514350" indent="-514350">
              <a:spcBef>
                <a:spcPts val="0"/>
              </a:spcBef>
              <a:buFont typeface="+mj-lt"/>
              <a:buAutoNum type="alphaLcParenR"/>
            </a:pPr>
            <a:r>
              <a:rPr lang="hu-HU" sz="2800" u="sng" dirty="0">
                <a:latin typeface="Times New Roman" panose="02020603050405020304" pitchFamily="18" charset="0"/>
                <a:cs typeface="Times New Roman" panose="02020603050405020304" pitchFamily="18" charset="0"/>
              </a:rPr>
              <a:t>együttműködés</a:t>
            </a:r>
            <a:r>
              <a:rPr lang="hu-HU" sz="2800" dirty="0">
                <a:latin typeface="Times New Roman" panose="02020603050405020304" pitchFamily="18" charset="0"/>
                <a:cs typeface="Times New Roman" panose="02020603050405020304" pitchFamily="18" charset="0"/>
              </a:rPr>
              <a:t> az </a:t>
            </a:r>
          </a:p>
          <a:p>
            <a:pPr lvl="1">
              <a:spcBef>
                <a:spcPts val="0"/>
              </a:spcBef>
            </a:pPr>
            <a:r>
              <a:rPr lang="hu-HU" dirty="0">
                <a:latin typeface="Times New Roman" panose="02020603050405020304" pitchFamily="18" charset="0"/>
                <a:cs typeface="Times New Roman" panose="02020603050405020304" pitchFamily="18" charset="0"/>
              </a:rPr>
              <a:t>alvállalkozó kivitelezővel, </a:t>
            </a:r>
          </a:p>
          <a:p>
            <a:pPr lvl="1">
              <a:spcBef>
                <a:spcPts val="0"/>
              </a:spcBef>
            </a:pPr>
            <a:r>
              <a:rPr lang="hu-HU" dirty="0">
                <a:latin typeface="Times New Roman" panose="02020603050405020304" pitchFamily="18" charset="0"/>
                <a:cs typeface="Times New Roman" panose="02020603050405020304" pitchFamily="18" charset="0"/>
              </a:rPr>
              <a:t>az alvállalkozó kivitelezők felelős műszaki vezetőivel és </a:t>
            </a:r>
          </a:p>
          <a:p>
            <a:pPr lvl="1">
              <a:spcBef>
                <a:spcPts val="0"/>
              </a:spcBef>
            </a:pPr>
            <a:r>
              <a:rPr lang="hu-HU" dirty="0">
                <a:latin typeface="Times New Roman" panose="02020603050405020304" pitchFamily="18" charset="0"/>
                <a:cs typeface="Times New Roman" panose="02020603050405020304" pitchFamily="18" charset="0"/>
              </a:rPr>
              <a:t>a szakági felelős műszaki vezetőkkel, </a:t>
            </a:r>
          </a:p>
          <a:p>
            <a:pPr marL="457200" lvl="1" indent="0">
              <a:spcBef>
                <a:spcPts val="0"/>
              </a:spcBef>
              <a:buNone/>
            </a:pPr>
            <a:endParaRPr lang="hu-HU" dirty="0">
              <a:latin typeface="Times New Roman" panose="02020603050405020304" pitchFamily="18" charset="0"/>
              <a:cs typeface="Times New Roman" panose="02020603050405020304" pitchFamily="18" charset="0"/>
            </a:endParaRPr>
          </a:p>
          <a:p>
            <a:pPr marL="457200" indent="-457200">
              <a:spcBef>
                <a:spcPts val="0"/>
              </a:spcBef>
              <a:buFont typeface="+mj-lt"/>
              <a:buAutoNum type="alphaLcParenR"/>
            </a:pPr>
            <a:r>
              <a:rPr lang="hu-HU" sz="2800" dirty="0">
                <a:latin typeface="Times New Roman" panose="02020603050405020304" pitchFamily="18" charset="0"/>
                <a:cs typeface="Times New Roman" panose="02020603050405020304" pitchFamily="18" charset="0"/>
              </a:rPr>
              <a:t>a velük történő egyeztetések </a:t>
            </a:r>
            <a:r>
              <a:rPr lang="hu-HU" sz="2800" u="sng" dirty="0">
                <a:latin typeface="Times New Roman" panose="02020603050405020304" pitchFamily="18" charset="0"/>
                <a:cs typeface="Times New Roman" panose="02020603050405020304" pitchFamily="18" charset="0"/>
              </a:rPr>
              <a:t>koordinálása</a:t>
            </a:r>
            <a:r>
              <a:rPr lang="hu-HU" sz="2800" dirty="0">
                <a:latin typeface="Times New Roman" panose="02020603050405020304" pitchFamily="18" charset="0"/>
                <a:cs typeface="Times New Roman" panose="02020603050405020304" pitchFamily="18" charset="0"/>
              </a:rPr>
              <a:t>, tevékenységük </a:t>
            </a:r>
            <a:r>
              <a:rPr lang="hu-HU" sz="2800" u="sng" dirty="0">
                <a:latin typeface="Times New Roman" panose="02020603050405020304" pitchFamily="18" charset="0"/>
                <a:cs typeface="Times New Roman" panose="02020603050405020304" pitchFamily="18" charset="0"/>
              </a:rPr>
              <a:t>összehangolása</a:t>
            </a:r>
            <a:r>
              <a:rPr lang="hu-HU" sz="2800" dirty="0">
                <a:latin typeface="Times New Roman" panose="02020603050405020304" pitchFamily="18" charset="0"/>
                <a:cs typeface="Times New Roman" panose="02020603050405020304" pitchFamily="18" charset="0"/>
              </a:rPr>
              <a:t>,</a:t>
            </a:r>
          </a:p>
          <a:p>
            <a:pPr marL="457200" indent="-457200">
              <a:spcBef>
                <a:spcPts val="0"/>
              </a:spcBef>
              <a:buFont typeface="+mj-lt"/>
              <a:buAutoNum type="alphaLcParenR"/>
            </a:pPr>
            <a:endParaRPr lang="hu-HU" sz="2800" dirty="0">
              <a:latin typeface="Times New Roman" panose="02020603050405020304" pitchFamily="18" charset="0"/>
              <a:cs typeface="Times New Roman" panose="02020603050405020304" pitchFamily="18" charset="0"/>
            </a:endParaRPr>
          </a:p>
          <a:p>
            <a:pPr marL="457200" indent="-457200">
              <a:spcBef>
                <a:spcPts val="0"/>
              </a:spcBef>
              <a:buFont typeface="+mj-lt"/>
              <a:buAutoNum type="alphaLcParenR"/>
            </a:pPr>
            <a:r>
              <a:rPr lang="hu-HU" sz="2800" dirty="0">
                <a:latin typeface="Times New Roman" panose="02020603050405020304" pitchFamily="18" charset="0"/>
                <a:cs typeface="Times New Roman" panose="02020603050405020304" pitchFamily="18" charset="0"/>
              </a:rPr>
              <a:t>a használatbavételi engedélyezési eljáráshoz szükséges felelős műszaki vezetői </a:t>
            </a:r>
            <a:r>
              <a:rPr lang="hu-HU" sz="2800" u="sng" dirty="0">
                <a:latin typeface="Times New Roman" panose="02020603050405020304" pitchFamily="18" charset="0"/>
                <a:cs typeface="Times New Roman" panose="02020603050405020304" pitchFamily="18" charset="0"/>
              </a:rPr>
              <a:t>nyilatkozat megadása </a:t>
            </a:r>
            <a:r>
              <a:rPr lang="hu-HU" sz="2800" dirty="0">
                <a:latin typeface="Times New Roman" panose="02020603050405020304" pitchFamily="18" charset="0"/>
                <a:cs typeface="Times New Roman" panose="02020603050405020304" pitchFamily="18" charset="0"/>
              </a:rPr>
              <a:t>az alvállalkozói és a szakági felelős műszaki vezetői nyilatkozatok alapján.</a:t>
            </a:r>
          </a:p>
        </p:txBody>
      </p:sp>
    </p:spTree>
    <p:extLst>
      <p:ext uri="{BB962C8B-B14F-4D97-AF65-F5344CB8AC3E}">
        <p14:creationId xmlns:p14="http://schemas.microsoft.com/office/powerpoint/2010/main" val="144194521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zöveg helye 2"/>
          <p:cNvSpPr>
            <a:spLocks noGrp="1"/>
          </p:cNvSpPr>
          <p:nvPr>
            <p:ph type="body" sz="half" idx="1"/>
          </p:nvPr>
        </p:nvSpPr>
        <p:spPr>
          <a:xfrm>
            <a:off x="35496" y="0"/>
            <a:ext cx="9073008" cy="6858000"/>
          </a:xfrm>
        </p:spPr>
        <p:txBody>
          <a:bodyPr/>
          <a:lstStyle/>
          <a:p>
            <a:pPr marL="0" indent="0">
              <a:spcBef>
                <a:spcPts val="0"/>
              </a:spcBef>
              <a:buNone/>
            </a:pPr>
            <a:r>
              <a:rPr lang="hu-HU" b="1" dirty="0">
                <a:latin typeface="Times New Roman" panose="02020603050405020304" pitchFamily="18" charset="0"/>
                <a:cs typeface="Times New Roman" panose="02020603050405020304" pitchFamily="18" charset="0"/>
              </a:rPr>
              <a:t>Felel</a:t>
            </a:r>
          </a:p>
          <a:p>
            <a:pPr marL="0" indent="0">
              <a:spcBef>
                <a:spcPts val="0"/>
              </a:spcBef>
              <a:buNone/>
            </a:pPr>
            <a:endParaRPr lang="hu-HU" sz="1200" b="1" dirty="0">
              <a:latin typeface="Times New Roman" panose="02020603050405020304" pitchFamily="18" charset="0"/>
              <a:cs typeface="Times New Roman" panose="02020603050405020304" pitchFamily="18" charset="0"/>
            </a:endParaRPr>
          </a:p>
          <a:p>
            <a:pPr lvl="0">
              <a:spcBef>
                <a:spcPts val="0"/>
              </a:spcBef>
            </a:pPr>
            <a:r>
              <a:rPr lang="hu-HU" sz="2800" dirty="0">
                <a:latin typeface="Times New Roman" panose="02020603050405020304" pitchFamily="18" charset="0"/>
                <a:cs typeface="Times New Roman" panose="02020603050405020304" pitchFamily="18" charset="0"/>
              </a:rPr>
              <a:t>az építményfajtának, építési tevékenységnek megfelelő jogosultsága meglétéért,</a:t>
            </a:r>
          </a:p>
          <a:p>
            <a:pPr lvl="0">
              <a:spcBef>
                <a:spcPts val="0"/>
              </a:spcBef>
            </a:pPr>
            <a:r>
              <a:rPr lang="hu-HU" sz="2800" dirty="0">
                <a:latin typeface="Times New Roman" panose="02020603050405020304" pitchFamily="18" charset="0"/>
                <a:cs typeface="Times New Roman" panose="02020603050405020304" pitchFamily="18" charset="0"/>
              </a:rPr>
              <a:t>a szakmunka irányításáért,</a:t>
            </a:r>
          </a:p>
          <a:p>
            <a:pPr lvl="0">
              <a:spcBef>
                <a:spcPts val="0"/>
              </a:spcBef>
            </a:pPr>
            <a:r>
              <a:rPr lang="hu-HU" sz="2800" dirty="0">
                <a:latin typeface="Times New Roman" panose="02020603050405020304" pitchFamily="18" charset="0"/>
                <a:cs typeface="Times New Roman" panose="02020603050405020304" pitchFamily="18" charset="0"/>
              </a:rPr>
              <a:t>az építmény engedélynek, engedélyezési terveknek, kivitelezési dokumentációnak megfelelő megvalósításáért, </a:t>
            </a:r>
          </a:p>
          <a:p>
            <a:pPr lvl="0">
              <a:spcBef>
                <a:spcPts val="0"/>
              </a:spcBef>
            </a:pPr>
            <a:r>
              <a:rPr lang="hu-HU" sz="2800" dirty="0">
                <a:latin typeface="Times New Roman" panose="02020603050405020304" pitchFamily="18" charset="0"/>
                <a:cs typeface="Times New Roman" panose="02020603050405020304" pitchFamily="18" charset="0"/>
              </a:rPr>
              <a:t>az építési tevékenységre vonatkozó szakmai, minőségi és biztonsági előírások megtartásáért,</a:t>
            </a:r>
          </a:p>
          <a:p>
            <a:pPr lvl="0">
              <a:spcBef>
                <a:spcPts val="0"/>
              </a:spcBef>
            </a:pPr>
            <a:r>
              <a:rPr lang="hu-HU" sz="2800" dirty="0">
                <a:latin typeface="Times New Roman" panose="02020603050405020304" pitchFamily="18" charset="0"/>
                <a:cs typeface="Times New Roman" panose="02020603050405020304" pitchFamily="18" charset="0"/>
              </a:rPr>
              <a:t>a munkálatok végzésének szakszerűségéért.</a:t>
            </a:r>
          </a:p>
          <a:p>
            <a:pPr marL="0" indent="0">
              <a:spcBef>
                <a:spcPts val="0"/>
              </a:spcBef>
              <a:buNone/>
            </a:pPr>
            <a:endParaRPr lang="hu-HU" sz="2400" dirty="0">
              <a:latin typeface="Times New Roman" panose="02020603050405020304" pitchFamily="18" charset="0"/>
              <a:cs typeface="Times New Roman" panose="02020603050405020304" pitchFamily="18" charset="0"/>
            </a:endParaRPr>
          </a:p>
          <a:p>
            <a:pPr marL="0" indent="0">
              <a:spcBef>
                <a:spcPts val="0"/>
              </a:spcBef>
              <a:buNone/>
            </a:pPr>
            <a:r>
              <a:rPr lang="hu-HU" sz="2400" dirty="0">
                <a:latin typeface="Times New Roman" panose="02020603050405020304" pitchFamily="18" charset="0"/>
                <a:cs typeface="Times New Roman" panose="02020603050405020304" pitchFamily="18" charset="0"/>
              </a:rPr>
              <a:t>A felelős műszaki vezető egyes tevékenységei (pl. munkahelyi, építési-szerelési szakterületek irányításával) végzésével a tevékenységnek megfelelő képesítéssel rendelkező más személyt megbízhat</a:t>
            </a:r>
            <a:r>
              <a:rPr lang="hu-HU" sz="2400" dirty="0"/>
              <a:t>.</a:t>
            </a:r>
          </a:p>
          <a:p>
            <a:pPr marL="0" lvl="0" indent="0">
              <a:buNone/>
            </a:pPr>
            <a:endParaRPr lang="hu-HU" sz="2400" dirty="0">
              <a:latin typeface="Times New Roman" panose="02020603050405020304" pitchFamily="18" charset="0"/>
              <a:cs typeface="Times New Roman" panose="02020603050405020304" pitchFamily="18" charset="0"/>
            </a:endParaRPr>
          </a:p>
          <a:p>
            <a:pPr marL="0" indent="0">
              <a:buNone/>
            </a:pPr>
            <a:r>
              <a:rPr lang="hu-HU" sz="20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8494101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p:cNvSpPr>
            <a:spLocks noGrp="1" noChangeArrowheads="1"/>
          </p:cNvSpPr>
          <p:nvPr>
            <p:ph type="body" idx="1"/>
          </p:nvPr>
        </p:nvSpPr>
        <p:spPr>
          <a:xfrm>
            <a:off x="-26741" y="509326"/>
            <a:ext cx="9144000" cy="6328954"/>
          </a:xfrm>
        </p:spPr>
        <p:txBody>
          <a:bodyPr/>
          <a:lstStyle/>
          <a:p>
            <a:pPr marL="0" indent="0" algn="ctr">
              <a:spcBef>
                <a:spcPts val="0"/>
              </a:spcBef>
              <a:buNone/>
              <a:defRPr/>
            </a:pPr>
            <a:r>
              <a:rPr lang="hu-HU" altLang="hu-HU" b="1" dirty="0">
                <a:latin typeface="Times New Roman" pitchFamily="18" charset="0"/>
                <a:cs typeface="Times New Roman" pitchFamily="18" charset="0"/>
              </a:rPr>
              <a:t>Milyen munkát vállalhatnak?	</a:t>
            </a:r>
          </a:p>
          <a:p>
            <a:pPr marL="0" indent="0" algn="ctr">
              <a:spcBef>
                <a:spcPts val="0"/>
              </a:spcBef>
              <a:buNone/>
              <a:defRPr/>
            </a:pPr>
            <a:r>
              <a:rPr lang="hu-HU" altLang="hu-HU" b="1" dirty="0">
                <a:latin typeface="Times New Roman" pitchFamily="18" charset="0"/>
                <a:cs typeface="Times New Roman" pitchFamily="18" charset="0"/>
              </a:rPr>
              <a:t>     </a:t>
            </a:r>
          </a:p>
          <a:p>
            <a:pPr marL="0" indent="0" algn="ctr">
              <a:spcBef>
                <a:spcPts val="0"/>
              </a:spcBef>
              <a:buNone/>
              <a:defRPr/>
            </a:pPr>
            <a:r>
              <a:rPr lang="hu-HU" altLang="hu-HU" b="1" dirty="0">
                <a:solidFill>
                  <a:srgbClr val="FF0000"/>
                </a:solidFill>
                <a:latin typeface="Times New Roman" pitchFamily="18" charset="0"/>
                <a:cs typeface="Times New Roman" pitchFamily="18" charset="0"/>
              </a:rPr>
              <a:t>Amire a jogosultságuk kiterjed</a:t>
            </a:r>
            <a:endParaRPr lang="en-US" altLang="hu-HU" b="1" dirty="0">
              <a:solidFill>
                <a:srgbClr val="FF0000"/>
              </a:solidFill>
              <a:latin typeface="Times New Roman" pitchFamily="18" charset="0"/>
              <a:cs typeface="Times New Roman" pitchFamily="18" charset="0"/>
            </a:endParaRPr>
          </a:p>
          <a:p>
            <a:pPr marL="0" indent="0">
              <a:spcBef>
                <a:spcPts val="0"/>
              </a:spcBef>
              <a:buNone/>
              <a:defRPr/>
            </a:pPr>
            <a:endParaRPr lang="hu-HU" sz="2000" b="1" i="1" dirty="0">
              <a:latin typeface="Times New Roman" panose="02020603050405020304" pitchFamily="18" charset="0"/>
              <a:cs typeface="Times New Roman" panose="02020603050405020304" pitchFamily="18" charset="0"/>
            </a:endParaRPr>
          </a:p>
          <a:p>
            <a:pPr marL="0" indent="0">
              <a:spcBef>
                <a:spcPts val="0"/>
              </a:spcBef>
              <a:buNone/>
              <a:defRPr/>
            </a:pPr>
            <a:r>
              <a:rPr lang="hu-HU" sz="2000" b="1" i="1" dirty="0">
                <a:latin typeface="Times New Roman" panose="02020603050405020304" pitchFamily="18" charset="0"/>
                <a:cs typeface="Times New Roman" panose="02020603050405020304" pitchFamily="18" charset="0"/>
              </a:rPr>
              <a:t>Az építésügyi és az építésüggyel összefüggő </a:t>
            </a:r>
            <a:br>
              <a:rPr lang="hu-HU" sz="2000" b="1" i="1" dirty="0">
                <a:latin typeface="Times New Roman" panose="02020603050405020304" pitchFamily="18" charset="0"/>
                <a:cs typeface="Times New Roman" panose="02020603050405020304" pitchFamily="18" charset="0"/>
              </a:rPr>
            </a:br>
            <a:r>
              <a:rPr lang="hu-HU" sz="2000" b="1" i="1" dirty="0">
                <a:latin typeface="Times New Roman" panose="02020603050405020304" pitchFamily="18" charset="0"/>
                <a:cs typeface="Times New Roman" panose="02020603050405020304" pitchFamily="18" charset="0"/>
              </a:rPr>
              <a:t>szakmagyakorlási tevékenységekről szóló </a:t>
            </a:r>
            <a:br>
              <a:rPr lang="hu-HU" sz="2000" b="1" i="1" dirty="0">
                <a:latin typeface="Times New Roman" panose="02020603050405020304" pitchFamily="18" charset="0"/>
                <a:cs typeface="Times New Roman" panose="02020603050405020304" pitchFamily="18" charset="0"/>
              </a:rPr>
            </a:br>
            <a:r>
              <a:rPr lang="hu-HU" sz="2000" b="1" i="1" dirty="0">
                <a:latin typeface="Times New Roman" panose="02020603050405020304" pitchFamily="18" charset="0"/>
                <a:cs typeface="Times New Roman" panose="02020603050405020304" pitchFamily="18" charset="0"/>
              </a:rPr>
              <a:t>266/2013. (VII. 11.) Korm. rendelet</a:t>
            </a:r>
          </a:p>
          <a:p>
            <a:pPr marL="0" indent="0" algn="just">
              <a:spcBef>
                <a:spcPts val="0"/>
              </a:spcBef>
              <a:buNone/>
              <a:defRPr/>
            </a:pPr>
            <a:endParaRPr lang="hu-HU" sz="2000" dirty="0">
              <a:latin typeface="Times New Roman" panose="02020603050405020304" pitchFamily="18" charset="0"/>
              <a:cs typeface="Times New Roman" panose="02020603050405020304" pitchFamily="18" charset="0"/>
            </a:endParaRPr>
          </a:p>
          <a:p>
            <a:pPr marL="0" indent="0" algn="just">
              <a:spcBef>
                <a:spcPts val="0"/>
              </a:spcBef>
              <a:buNone/>
              <a:defRPr/>
            </a:pPr>
            <a:r>
              <a:rPr lang="hu-HU" sz="2800" b="1" dirty="0">
                <a:solidFill>
                  <a:srgbClr val="FF0000"/>
                </a:solidFill>
                <a:latin typeface="Times New Roman" panose="02020603050405020304" pitchFamily="18" charset="0"/>
                <a:cs typeface="Times New Roman" panose="02020603050405020304" pitchFamily="18" charset="0"/>
              </a:rPr>
              <a:t>					</a:t>
            </a:r>
          </a:p>
          <a:p>
            <a:pPr marL="0" indent="0" algn="just">
              <a:spcBef>
                <a:spcPts val="0"/>
              </a:spcBef>
              <a:buNone/>
              <a:defRPr/>
            </a:pPr>
            <a:endParaRPr lang="hu-HU" sz="2800" b="1" dirty="0">
              <a:solidFill>
                <a:srgbClr val="FF0000"/>
              </a:solidFill>
              <a:latin typeface="Times New Roman" panose="02020603050405020304" pitchFamily="18" charset="0"/>
              <a:cs typeface="Times New Roman" panose="02020603050405020304" pitchFamily="18" charset="0"/>
            </a:endParaRPr>
          </a:p>
          <a:p>
            <a:pPr marL="0" indent="0" algn="just">
              <a:spcBef>
                <a:spcPts val="0"/>
              </a:spcBef>
              <a:buNone/>
              <a:defRPr/>
            </a:pPr>
            <a:endParaRPr lang="hu-HU" sz="2800" b="1" dirty="0">
              <a:solidFill>
                <a:srgbClr val="FF0000"/>
              </a:solidFill>
              <a:latin typeface="Times New Roman" panose="02020603050405020304" pitchFamily="18" charset="0"/>
              <a:cs typeface="Times New Roman" panose="02020603050405020304" pitchFamily="18" charset="0"/>
            </a:endParaRPr>
          </a:p>
        </p:txBody>
      </p:sp>
      <p:sp>
        <p:nvSpPr>
          <p:cNvPr id="2" name="Jobbra nyíl 1"/>
          <p:cNvSpPr/>
          <p:nvPr/>
        </p:nvSpPr>
        <p:spPr>
          <a:xfrm rot="5400000">
            <a:off x="4391818" y="1062038"/>
            <a:ext cx="360363" cy="4857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hu-HU"/>
          </a:p>
        </p:txBody>
      </p:sp>
      <p:graphicFrame>
        <p:nvGraphicFramePr>
          <p:cNvPr id="3" name="Táblázat 2"/>
          <p:cNvGraphicFramePr>
            <a:graphicFrameLocks noGrp="1"/>
          </p:cNvGraphicFramePr>
          <p:nvPr>
            <p:extLst>
              <p:ext uri="{D42A27DB-BD31-4B8C-83A1-F6EECF244321}">
                <p14:modId xmlns:p14="http://schemas.microsoft.com/office/powerpoint/2010/main" val="2897211677"/>
              </p:ext>
            </p:extLst>
          </p:nvPr>
        </p:nvGraphicFramePr>
        <p:xfrm>
          <a:off x="25084" y="3645024"/>
          <a:ext cx="9135245" cy="3017520"/>
        </p:xfrm>
        <a:graphic>
          <a:graphicData uri="http://schemas.openxmlformats.org/drawingml/2006/table">
            <a:tbl>
              <a:tblPr firstRow="1" bandRow="1">
                <a:tableStyleId>{5C22544A-7EE6-4342-B048-85BDC9FD1C3A}</a:tableStyleId>
              </a:tblPr>
              <a:tblGrid>
                <a:gridCol w="1358381">
                  <a:extLst>
                    <a:ext uri="{9D8B030D-6E8A-4147-A177-3AD203B41FA5}">
                      <a16:colId xmlns:a16="http://schemas.microsoft.com/office/drawing/2014/main" val="20000"/>
                    </a:ext>
                  </a:extLst>
                </a:gridCol>
                <a:gridCol w="4536504">
                  <a:extLst>
                    <a:ext uri="{9D8B030D-6E8A-4147-A177-3AD203B41FA5}">
                      <a16:colId xmlns:a16="http://schemas.microsoft.com/office/drawing/2014/main" val="20001"/>
                    </a:ext>
                  </a:extLst>
                </a:gridCol>
                <a:gridCol w="2664296">
                  <a:extLst>
                    <a:ext uri="{9D8B030D-6E8A-4147-A177-3AD203B41FA5}">
                      <a16:colId xmlns:a16="http://schemas.microsoft.com/office/drawing/2014/main" val="20002"/>
                    </a:ext>
                  </a:extLst>
                </a:gridCol>
                <a:gridCol w="576064">
                  <a:extLst>
                    <a:ext uri="{9D8B030D-6E8A-4147-A177-3AD203B41FA5}">
                      <a16:colId xmlns:a16="http://schemas.microsoft.com/office/drawing/2014/main" val="20003"/>
                    </a:ext>
                  </a:extLst>
                </a:gridCol>
              </a:tblGrid>
              <a:tr h="172819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hu-HU" sz="2400" dirty="0">
                          <a:latin typeface="Times New Roman" panose="02020603050405020304" pitchFamily="18" charset="0"/>
                          <a:cs typeface="Times New Roman" panose="02020603050405020304" pitchFamily="18" charset="0"/>
                        </a:rPr>
                        <a:t>Magas-építési </a:t>
                      </a:r>
                      <a:r>
                        <a:rPr lang="hu-HU" sz="2400" dirty="0" err="1">
                          <a:latin typeface="Times New Roman" panose="02020603050405020304" pitchFamily="18" charset="0"/>
                          <a:cs typeface="Times New Roman" panose="02020603050405020304" pitchFamily="18" charset="0"/>
                        </a:rPr>
                        <a:t>szakte-rület</a:t>
                      </a:r>
                      <a:endParaRPr lang="hu-HU" sz="2400" dirty="0">
                        <a:latin typeface="Times New Roman" panose="02020603050405020304" pitchFamily="18" charset="0"/>
                        <a:cs typeface="Times New Roman" panose="02020603050405020304" pitchFamily="18" charset="0"/>
                      </a:endParaRPr>
                    </a:p>
                    <a:p>
                      <a:endParaRPr lang="hu-HU" sz="2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hu-HU" sz="2400" dirty="0">
                          <a:latin typeface="Times New Roman" panose="02020603050405020304" pitchFamily="18" charset="0"/>
                          <a:cs typeface="Times New Roman" panose="02020603050405020304" pitchFamily="18" charset="0"/>
                        </a:rPr>
                        <a:t>Az általános építmények építése, átalakítása, bővítése, felújítása, helyreállítása, korszerűsítése, lebontása, elmozdítása teljes körű építési műszaki ellenőrzése. </a:t>
                      </a:r>
                    </a:p>
                    <a:p>
                      <a:pPr marL="0" marR="0" indent="0" algn="l" defTabSz="914400" rtl="0" eaLnBrk="1" fontAlgn="auto" latinLnBrk="0" hangingPunct="1">
                        <a:lnSpc>
                          <a:spcPct val="100000"/>
                        </a:lnSpc>
                        <a:spcBef>
                          <a:spcPts val="0"/>
                        </a:spcBef>
                        <a:spcAft>
                          <a:spcPts val="0"/>
                        </a:spcAft>
                        <a:buClrTx/>
                        <a:buSzTx/>
                        <a:buFontTx/>
                        <a:buNone/>
                        <a:tabLst/>
                        <a:defRPr/>
                      </a:pPr>
                      <a:r>
                        <a:rPr lang="hu-HU" sz="2400" dirty="0">
                          <a:latin typeface="Times New Roman" panose="02020603050405020304" pitchFamily="18" charset="0"/>
                          <a:cs typeface="Times New Roman" panose="02020603050405020304" pitchFamily="18" charset="0"/>
                        </a:rPr>
                        <a:t>[Az ellenőrzés az épületgépészeti és az épületvillamossági szakági munkára nem vonatkozik]</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hu-HU" sz="2400" dirty="0">
                          <a:latin typeface="Times New Roman" panose="02020603050405020304" pitchFamily="18" charset="0"/>
                          <a:cs typeface="Times New Roman" panose="02020603050405020304" pitchFamily="18" charset="0"/>
                        </a:rPr>
                        <a:t>okleveles építőmérnök, </a:t>
                      </a:r>
                      <a:br>
                        <a:rPr lang="hu-HU" sz="2400" dirty="0">
                          <a:latin typeface="Times New Roman" panose="02020603050405020304" pitchFamily="18" charset="0"/>
                          <a:cs typeface="Times New Roman" panose="02020603050405020304" pitchFamily="18" charset="0"/>
                        </a:rPr>
                      </a:br>
                      <a:r>
                        <a:rPr lang="hu-HU" sz="2400" dirty="0">
                          <a:latin typeface="Times New Roman" panose="02020603050405020304" pitchFamily="18" charset="0"/>
                          <a:cs typeface="Times New Roman" panose="02020603050405020304" pitchFamily="18" charset="0"/>
                        </a:rPr>
                        <a:t>okleveles építészmérnök,</a:t>
                      </a:r>
                    </a:p>
                    <a:p>
                      <a:pPr marL="0" marR="0" indent="0" algn="l" defTabSz="914400" rtl="0" eaLnBrk="1" fontAlgn="auto" latinLnBrk="0" hangingPunct="1">
                        <a:lnSpc>
                          <a:spcPct val="100000"/>
                        </a:lnSpc>
                        <a:spcBef>
                          <a:spcPts val="0"/>
                        </a:spcBef>
                        <a:spcAft>
                          <a:spcPts val="0"/>
                        </a:spcAft>
                        <a:buClrTx/>
                        <a:buSzTx/>
                        <a:buFontTx/>
                        <a:buNone/>
                        <a:tabLst/>
                        <a:defRPr/>
                      </a:pPr>
                      <a:br>
                        <a:rPr lang="hu-HU" sz="2400" dirty="0">
                          <a:latin typeface="Times New Roman" panose="02020603050405020304" pitchFamily="18" charset="0"/>
                          <a:cs typeface="Times New Roman" panose="02020603050405020304" pitchFamily="18" charset="0"/>
                        </a:rPr>
                      </a:br>
                      <a:r>
                        <a:rPr lang="hu-HU" sz="2400" dirty="0">
                          <a:latin typeface="Times New Roman" panose="02020603050405020304" pitchFamily="18" charset="0"/>
                          <a:cs typeface="Times New Roman" panose="02020603050405020304" pitchFamily="18" charset="0"/>
                        </a:rPr>
                        <a:t>építőmérnök, építészmérnök</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hu-HU" sz="2400" dirty="0">
                          <a:latin typeface="Times New Roman" panose="02020603050405020304" pitchFamily="18" charset="0"/>
                          <a:cs typeface="Times New Roman" panose="02020603050405020304" pitchFamily="18" charset="0"/>
                        </a:rPr>
                        <a:t>3 év</a:t>
                      </a:r>
                    </a:p>
                    <a:p>
                      <a:pPr marL="0" marR="0" indent="0" algn="l" defTabSz="914400" rtl="0" eaLnBrk="1" fontAlgn="auto" latinLnBrk="0" hangingPunct="1">
                        <a:lnSpc>
                          <a:spcPct val="100000"/>
                        </a:lnSpc>
                        <a:spcBef>
                          <a:spcPts val="0"/>
                        </a:spcBef>
                        <a:spcAft>
                          <a:spcPts val="0"/>
                        </a:spcAft>
                        <a:buClrTx/>
                        <a:buSzTx/>
                        <a:buFontTx/>
                        <a:buNone/>
                        <a:tabLst/>
                        <a:defRPr/>
                      </a:pPr>
                      <a:endParaRPr lang="hu-HU" sz="2400" dirty="0">
                        <a:latin typeface="Times New Roman" panose="02020603050405020304" pitchFamily="18" charset="0"/>
                        <a:cs typeface="Times New Roman" panose="02020603050405020304" pitchFamily="18"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hu-HU" sz="2400" dirty="0">
                        <a:latin typeface="Times New Roman" panose="02020603050405020304" pitchFamily="18" charset="0"/>
                        <a:cs typeface="Times New Roman" panose="02020603050405020304" pitchFamily="18"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hu-HU" sz="2400" dirty="0">
                          <a:latin typeface="Times New Roman" panose="02020603050405020304" pitchFamily="18" charset="0"/>
                          <a:cs typeface="Times New Roman" panose="02020603050405020304" pitchFamily="18" charset="0"/>
                        </a:rPr>
                        <a:t>4 év</a:t>
                      </a:r>
                    </a:p>
                  </a:txBody>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190031431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3"/>
          <p:cNvSpPr>
            <a:spLocks noGrp="1" noChangeArrowheads="1"/>
          </p:cNvSpPr>
          <p:nvPr>
            <p:ph type="body" sz="half" idx="1"/>
          </p:nvPr>
        </p:nvSpPr>
        <p:spPr>
          <a:xfrm>
            <a:off x="107504" y="707886"/>
            <a:ext cx="9001000" cy="6150114"/>
          </a:xfrm>
        </p:spPr>
        <p:txBody>
          <a:bodyPr>
            <a:noAutofit/>
          </a:bodyPr>
          <a:lstStyle/>
          <a:p>
            <a:pPr marL="0" indent="0">
              <a:spcBef>
                <a:spcPts val="0"/>
              </a:spcBef>
              <a:buNone/>
            </a:pPr>
            <a:r>
              <a:rPr lang="hu-HU" dirty="0">
                <a:latin typeface="Times New Roman" panose="02020603050405020304" pitchFamily="18" charset="0"/>
                <a:cs typeface="Times New Roman" panose="02020603050405020304" pitchFamily="18" charset="0"/>
              </a:rPr>
              <a:t>Akkor kezdheti meg és folytathatja </a:t>
            </a:r>
            <a:r>
              <a:rPr lang="hu-HU" u="sng" dirty="0">
                <a:latin typeface="Times New Roman" panose="02020603050405020304" pitchFamily="18" charset="0"/>
                <a:cs typeface="Times New Roman" panose="02020603050405020304" pitchFamily="18" charset="0"/>
              </a:rPr>
              <a:t>a tevékenységet, </a:t>
            </a:r>
            <a:r>
              <a:rPr lang="hu-HU" dirty="0">
                <a:latin typeface="Times New Roman" panose="02020603050405020304" pitchFamily="18" charset="0"/>
                <a:cs typeface="Times New Roman" panose="02020603050405020304" pitchFamily="18" charset="0"/>
              </a:rPr>
              <a:t>ha </a:t>
            </a:r>
          </a:p>
          <a:p>
            <a:pPr lvl="0">
              <a:spcBef>
                <a:spcPts val="0"/>
              </a:spcBef>
            </a:pPr>
            <a:r>
              <a:rPr lang="hu-HU" b="1" dirty="0">
                <a:latin typeface="Times New Roman" panose="02020603050405020304" pitchFamily="18" charset="0"/>
                <a:cs typeface="Times New Roman" panose="02020603050405020304" pitchFamily="18" charset="0"/>
              </a:rPr>
              <a:t>személyesen közreműködő tagja vagy munkavállalója </a:t>
            </a:r>
            <a:r>
              <a:rPr lang="hu-HU" dirty="0">
                <a:latin typeface="Times New Roman" panose="02020603050405020304" pitchFamily="18" charset="0"/>
                <a:cs typeface="Times New Roman" panose="02020603050405020304" pitchFamily="18" charset="0"/>
              </a:rPr>
              <a:t>[foglalkoztatás min. heti 20 órában!] </a:t>
            </a:r>
            <a:r>
              <a:rPr lang="hu-HU" b="1" dirty="0">
                <a:latin typeface="Times New Roman" panose="02020603050405020304" pitchFamily="18" charset="0"/>
                <a:cs typeface="Times New Roman" panose="02020603050405020304" pitchFamily="18" charset="0"/>
              </a:rPr>
              <a:t>rendelkezik</a:t>
            </a:r>
            <a:r>
              <a:rPr lang="hu-HU" dirty="0">
                <a:latin typeface="Times New Roman" panose="02020603050405020304" pitchFamily="18" charset="0"/>
                <a:cs typeface="Times New Roman" panose="02020603050405020304" pitchFamily="18" charset="0"/>
              </a:rPr>
              <a:t> általános vagy sajátos építmények szakterületen felelős műszaki vezetői vagy építési műszaki ellenőri </a:t>
            </a:r>
            <a:r>
              <a:rPr lang="hu-HU" b="1" dirty="0">
                <a:latin typeface="Times New Roman" panose="02020603050405020304" pitchFamily="18" charset="0"/>
                <a:cs typeface="Times New Roman" panose="02020603050405020304" pitchFamily="18" charset="0"/>
              </a:rPr>
              <a:t>jogosultsággal</a:t>
            </a:r>
            <a:r>
              <a:rPr lang="hu-HU" dirty="0">
                <a:latin typeface="Times New Roman" panose="02020603050405020304" pitchFamily="18" charset="0"/>
                <a:cs typeface="Times New Roman" panose="02020603050405020304" pitchFamily="18" charset="0"/>
              </a:rPr>
              <a:t>,</a:t>
            </a:r>
          </a:p>
          <a:p>
            <a:pPr>
              <a:spcBef>
                <a:spcPts val="0"/>
              </a:spcBef>
            </a:pPr>
            <a:r>
              <a:rPr lang="hu-HU" dirty="0">
                <a:latin typeface="Times New Roman" panose="02020603050405020304" pitchFamily="18" charset="0"/>
                <a:cs typeface="Times New Roman" panose="02020603050405020304" pitchFamily="18" charset="0"/>
              </a:rPr>
              <a:t>a </a:t>
            </a:r>
            <a:r>
              <a:rPr lang="hu-HU" b="1" dirty="0">
                <a:latin typeface="Times New Roman" panose="02020603050405020304" pitchFamily="18" charset="0"/>
                <a:cs typeface="Times New Roman" panose="02020603050405020304" pitchFamily="18" charset="0"/>
              </a:rPr>
              <a:t>tevékenységet a jogosultsággal rendelkező személy végzi, </a:t>
            </a:r>
            <a:r>
              <a:rPr lang="hu-HU" dirty="0">
                <a:latin typeface="Times New Roman" panose="02020603050405020304" pitchFamily="18" charset="0"/>
                <a:cs typeface="Times New Roman" panose="02020603050405020304" pitchFamily="18" charset="0"/>
              </a:rPr>
              <a:t>[a folytatható tevékenység terjedelme azonos a természetes személy jogosultságának terjedelmével],</a:t>
            </a:r>
          </a:p>
          <a:p>
            <a:pPr>
              <a:spcBef>
                <a:spcPts val="0"/>
              </a:spcBef>
            </a:pPr>
            <a:r>
              <a:rPr lang="hu-HU" b="1" dirty="0">
                <a:latin typeface="Times New Roman" panose="02020603050405020304" pitchFamily="18" charset="0"/>
                <a:cs typeface="Times New Roman" panose="02020603050405020304" pitchFamily="18" charset="0"/>
              </a:rPr>
              <a:t>nyilvántartási jelölése van</a:t>
            </a:r>
            <a:r>
              <a:rPr lang="hu-HU" dirty="0">
                <a:latin typeface="Times New Roman" panose="02020603050405020304" pitchFamily="18" charset="0"/>
                <a:cs typeface="Times New Roman" panose="02020603050405020304" pitchFamily="18" charset="0"/>
              </a:rPr>
              <a:t>. </a:t>
            </a:r>
          </a:p>
        </p:txBody>
      </p:sp>
      <p:sp>
        <p:nvSpPr>
          <p:cNvPr id="2" name="Szövegdoboz 1">
            <a:extLst>
              <a:ext uri="{FF2B5EF4-FFF2-40B4-BE49-F238E27FC236}">
                <a16:creationId xmlns:a16="http://schemas.microsoft.com/office/drawing/2014/main" id="{A2BC9A67-BC8F-42F1-A5A9-22E248AFA4CC}"/>
              </a:ext>
            </a:extLst>
          </p:cNvPr>
          <p:cNvSpPr txBox="1"/>
          <p:nvPr/>
        </p:nvSpPr>
        <p:spPr>
          <a:xfrm>
            <a:off x="0" y="0"/>
            <a:ext cx="9098021" cy="707886"/>
          </a:xfrm>
          <a:prstGeom prst="rect">
            <a:avLst/>
          </a:prstGeom>
          <a:solidFill>
            <a:schemeClr val="bg2">
              <a:lumMod val="75000"/>
            </a:schemeClr>
          </a:solidFill>
        </p:spPr>
        <p:txBody>
          <a:bodyPr wrap="square" rtlCol="0">
            <a:spAutoFit/>
          </a:bodyPr>
          <a:lstStyle/>
          <a:p>
            <a:r>
              <a:rPr lang="hu-HU" sz="4000" b="1" dirty="0">
                <a:latin typeface="Times New Roman" panose="02020603050405020304" pitchFamily="18" charset="0"/>
                <a:cs typeface="Times New Roman" panose="02020603050405020304" pitchFamily="18" charset="0"/>
              </a:rPr>
              <a:t>Cég jogosultsága</a:t>
            </a:r>
          </a:p>
        </p:txBody>
      </p:sp>
    </p:spTree>
    <p:extLst>
      <p:ext uri="{BB962C8B-B14F-4D97-AF65-F5344CB8AC3E}">
        <p14:creationId xmlns:p14="http://schemas.microsoft.com/office/powerpoint/2010/main" val="403337676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zöveg helye 2"/>
          <p:cNvSpPr>
            <a:spLocks noGrp="1"/>
          </p:cNvSpPr>
          <p:nvPr>
            <p:ph type="body" sz="half" idx="1"/>
          </p:nvPr>
        </p:nvSpPr>
        <p:spPr>
          <a:xfrm>
            <a:off x="107504" y="0"/>
            <a:ext cx="9001000" cy="6858000"/>
          </a:xfrm>
        </p:spPr>
        <p:txBody>
          <a:bodyPr>
            <a:noAutofit/>
          </a:bodyPr>
          <a:lstStyle/>
          <a:p>
            <a:pPr marL="0" indent="0">
              <a:spcBef>
                <a:spcPts val="0"/>
              </a:spcBef>
              <a:buNone/>
            </a:pPr>
            <a:r>
              <a:rPr lang="hu-HU" dirty="0">
                <a:latin typeface="Times New Roman" panose="02020603050405020304" pitchFamily="18" charset="0"/>
                <a:cs typeface="Times New Roman" panose="02020603050405020304" pitchFamily="18" charset="0"/>
              </a:rPr>
              <a:t>A </a:t>
            </a:r>
            <a:r>
              <a:rPr lang="hu-HU" b="1" dirty="0">
                <a:latin typeface="Times New Roman" panose="02020603050405020304" pitchFamily="18" charset="0"/>
                <a:cs typeface="Times New Roman" panose="02020603050405020304" pitchFamily="18" charset="0"/>
              </a:rPr>
              <a:t>Cég</a:t>
            </a:r>
            <a:r>
              <a:rPr lang="hu-HU" dirty="0">
                <a:latin typeface="Times New Roman" panose="02020603050405020304" pitchFamily="18" charset="0"/>
                <a:cs typeface="Times New Roman" panose="02020603050405020304" pitchFamily="18" charset="0"/>
              </a:rPr>
              <a:t> olyan </a:t>
            </a:r>
            <a:r>
              <a:rPr lang="hu-HU" u="sng" dirty="0">
                <a:latin typeface="Times New Roman" panose="02020603050405020304" pitchFamily="18" charset="0"/>
                <a:cs typeface="Times New Roman" panose="02020603050405020304" pitchFamily="18" charset="0"/>
              </a:rPr>
              <a:t>felelős műszaki vezetői tevékenység</a:t>
            </a:r>
            <a:r>
              <a:rPr lang="hu-HU" dirty="0">
                <a:latin typeface="Times New Roman" panose="02020603050405020304" pitchFamily="18" charset="0"/>
                <a:cs typeface="Times New Roman" panose="02020603050405020304" pitchFamily="18" charset="0"/>
              </a:rPr>
              <a:t>et, vagy </a:t>
            </a:r>
            <a:r>
              <a:rPr lang="hu-HU" u="sng" dirty="0">
                <a:latin typeface="Times New Roman" panose="02020603050405020304" pitchFamily="18" charset="0"/>
                <a:cs typeface="Times New Roman" panose="02020603050405020304" pitchFamily="18" charset="0"/>
              </a:rPr>
              <a:t>építési műszaki ellenőri </a:t>
            </a:r>
            <a:r>
              <a:rPr lang="hu-HU" dirty="0">
                <a:latin typeface="Times New Roman" panose="02020603050405020304" pitchFamily="18" charset="0"/>
                <a:cs typeface="Times New Roman" panose="02020603050405020304" pitchFamily="18" charset="0"/>
              </a:rPr>
              <a:t>tevékenységet végezhet,</a:t>
            </a:r>
          </a:p>
          <a:p>
            <a:pPr>
              <a:spcBef>
                <a:spcPts val="0"/>
              </a:spcBef>
            </a:pPr>
            <a:r>
              <a:rPr lang="hu-HU" dirty="0">
                <a:latin typeface="Times New Roman" panose="02020603050405020304" pitchFamily="18" charset="0"/>
                <a:cs typeface="Times New Roman" panose="02020603050405020304" pitchFamily="18" charset="0"/>
              </a:rPr>
              <a:t>amelyhez rendelkezik az előírt </a:t>
            </a:r>
            <a:r>
              <a:rPr lang="hu-HU" b="1" dirty="0">
                <a:latin typeface="Times New Roman" panose="02020603050405020304" pitchFamily="18" charset="0"/>
                <a:cs typeface="Times New Roman" panose="02020603050405020304" pitchFamily="18" charset="0"/>
              </a:rPr>
              <a:t>feltételekkel</a:t>
            </a:r>
            <a:r>
              <a:rPr lang="hu-HU" dirty="0">
                <a:latin typeface="Times New Roman" panose="02020603050405020304" pitchFamily="18" charset="0"/>
                <a:cs typeface="Times New Roman" panose="02020603050405020304" pitchFamily="18" charset="0"/>
              </a:rPr>
              <a:t>,</a:t>
            </a:r>
          </a:p>
          <a:p>
            <a:pPr>
              <a:spcBef>
                <a:spcPts val="0"/>
              </a:spcBef>
            </a:pPr>
            <a:r>
              <a:rPr lang="hu-HU" dirty="0">
                <a:latin typeface="Times New Roman" panose="02020603050405020304" pitchFamily="18" charset="0"/>
                <a:cs typeface="Times New Roman" panose="02020603050405020304" pitchFamily="18" charset="0"/>
              </a:rPr>
              <a:t>amelyre a megrendelővel írásban </a:t>
            </a:r>
            <a:r>
              <a:rPr lang="hu-HU" b="1" dirty="0">
                <a:latin typeface="Times New Roman" panose="02020603050405020304" pitchFamily="18" charset="0"/>
                <a:cs typeface="Times New Roman" panose="02020603050405020304" pitchFamily="18" charset="0"/>
              </a:rPr>
              <a:t>szerződést kötött</a:t>
            </a:r>
            <a:r>
              <a:rPr lang="hu-HU" dirty="0">
                <a:latin typeface="Times New Roman" panose="02020603050405020304" pitchFamily="18" charset="0"/>
                <a:cs typeface="Times New Roman" panose="02020603050405020304" pitchFamily="18" charset="0"/>
              </a:rPr>
              <a:t>, </a:t>
            </a:r>
          </a:p>
          <a:p>
            <a:pPr>
              <a:spcBef>
                <a:spcPts val="0"/>
              </a:spcBef>
            </a:pPr>
            <a:r>
              <a:rPr lang="hu-HU" dirty="0">
                <a:latin typeface="Times New Roman" panose="02020603050405020304" pitchFamily="18" charset="0"/>
                <a:cs typeface="Times New Roman" panose="02020603050405020304" pitchFamily="18" charset="0"/>
              </a:rPr>
              <a:t>amelynek végzését a területi kamara </a:t>
            </a:r>
            <a:r>
              <a:rPr lang="hu-HU" b="1" dirty="0">
                <a:latin typeface="Times New Roman" panose="02020603050405020304" pitchFamily="18" charset="0"/>
                <a:cs typeface="Times New Roman" panose="02020603050405020304" pitchFamily="18" charset="0"/>
              </a:rPr>
              <a:t>nem tiltotta m</a:t>
            </a:r>
            <a:r>
              <a:rPr lang="hu-HU" dirty="0">
                <a:latin typeface="Times New Roman" panose="02020603050405020304" pitchFamily="18" charset="0"/>
                <a:cs typeface="Times New Roman" panose="02020603050405020304" pitchFamily="18" charset="0"/>
              </a:rPr>
              <a:t>eg.</a:t>
            </a:r>
          </a:p>
          <a:p>
            <a:pPr marL="0" indent="0">
              <a:spcBef>
                <a:spcPts val="0"/>
              </a:spcBef>
              <a:buNone/>
            </a:pPr>
            <a:r>
              <a:rPr lang="hu-HU" dirty="0">
                <a:latin typeface="Times New Roman" panose="02020603050405020304" pitchFamily="18" charset="0"/>
                <a:cs typeface="Times New Roman" panose="02020603050405020304" pitchFamily="18" charset="0"/>
              </a:rPr>
              <a:t>A vállalt szakmagyakorlási tevékenységek közül legalább </a:t>
            </a:r>
            <a:r>
              <a:rPr lang="hu-HU" b="1" dirty="0">
                <a:latin typeface="Times New Roman" panose="02020603050405020304" pitchFamily="18" charset="0"/>
                <a:cs typeface="Times New Roman" panose="02020603050405020304" pitchFamily="18" charset="0"/>
              </a:rPr>
              <a:t>az egyikhez </a:t>
            </a:r>
            <a:r>
              <a:rPr lang="hu-HU" dirty="0">
                <a:latin typeface="Times New Roman" panose="02020603050405020304" pitchFamily="18" charset="0"/>
                <a:cs typeface="Times New Roman" panose="02020603050405020304" pitchFamily="18" charset="0"/>
              </a:rPr>
              <a:t>a meghatározott </a:t>
            </a:r>
            <a:r>
              <a:rPr lang="hu-HU" b="1" dirty="0">
                <a:latin typeface="Times New Roman" panose="02020603050405020304" pitchFamily="18" charset="0"/>
                <a:cs typeface="Times New Roman" panose="02020603050405020304" pitchFamily="18" charset="0"/>
              </a:rPr>
              <a:t>feltétellel rendelkeznie </a:t>
            </a:r>
            <a:r>
              <a:rPr lang="hu-HU" dirty="0">
                <a:latin typeface="Times New Roman" panose="02020603050405020304" pitchFamily="18" charset="0"/>
                <a:cs typeface="Times New Roman" panose="02020603050405020304" pitchFamily="18" charset="0"/>
              </a:rPr>
              <a:t>kell és </a:t>
            </a:r>
            <a:r>
              <a:rPr lang="hu-HU" b="1" dirty="0">
                <a:latin typeface="Times New Roman" panose="02020603050405020304" pitchFamily="18" charset="0"/>
                <a:cs typeface="Times New Roman" panose="02020603050405020304" pitchFamily="18" charset="0"/>
              </a:rPr>
              <a:t>azt a tevékenységet a cégnek kell végeznie.</a:t>
            </a:r>
            <a:r>
              <a:rPr lang="hu-HU" dirty="0">
                <a:latin typeface="Times New Roman" panose="02020603050405020304" pitchFamily="18" charset="0"/>
                <a:cs typeface="Times New Roman" panose="02020603050405020304" pitchFamily="18" charset="0"/>
              </a:rPr>
              <a:t> </a:t>
            </a:r>
          </a:p>
          <a:p>
            <a:pPr marL="0" indent="0">
              <a:spcBef>
                <a:spcPts val="0"/>
              </a:spcBef>
              <a:buNone/>
            </a:pPr>
            <a:r>
              <a:rPr lang="hu-HU" dirty="0">
                <a:latin typeface="Times New Roman" panose="02020603050405020304" pitchFamily="18" charset="0"/>
                <a:cs typeface="Times New Roman" panose="02020603050405020304" pitchFamily="18" charset="0"/>
              </a:rPr>
              <a:t>Azt a tevékenységet, amelynek végzéséhez jogosultsággal nem rendelkezik, </a:t>
            </a:r>
            <a:r>
              <a:rPr lang="hu-HU" b="1" dirty="0">
                <a:latin typeface="Times New Roman" panose="02020603050405020304" pitchFamily="18" charset="0"/>
                <a:cs typeface="Times New Roman" panose="02020603050405020304" pitchFamily="18" charset="0"/>
              </a:rPr>
              <a:t>alvállalkozó</a:t>
            </a:r>
            <a:r>
              <a:rPr lang="hu-HU" dirty="0">
                <a:latin typeface="Times New Roman" panose="02020603050405020304" pitchFamily="18" charset="0"/>
                <a:cs typeface="Times New Roman" panose="02020603050405020304" pitchFamily="18" charset="0"/>
              </a:rPr>
              <a:t> bevonásával is végezheti.</a:t>
            </a:r>
          </a:p>
        </p:txBody>
      </p:sp>
    </p:spTree>
    <p:extLst>
      <p:ext uri="{BB962C8B-B14F-4D97-AF65-F5344CB8AC3E}">
        <p14:creationId xmlns:p14="http://schemas.microsoft.com/office/powerpoint/2010/main" val="131805720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27604" y="0"/>
            <a:ext cx="9080899" cy="620688"/>
          </a:xfrm>
          <a:solidFill>
            <a:schemeClr val="bg2">
              <a:lumMod val="75000"/>
            </a:schemeClr>
          </a:solidFill>
        </p:spPr>
        <p:txBody>
          <a:bodyPr>
            <a:noAutofit/>
          </a:bodyPr>
          <a:lstStyle/>
          <a:p>
            <a:r>
              <a:rPr lang="hu-HU" sz="4000" b="1" dirty="0">
                <a:solidFill>
                  <a:schemeClr val="tx1"/>
                </a:solidFill>
                <a:latin typeface="Times New Roman" panose="02020603050405020304" pitchFamily="18" charset="0"/>
                <a:cs typeface="Times New Roman" panose="02020603050405020304" pitchFamily="18" charset="0"/>
              </a:rPr>
              <a:t>Összeférhetetlenség</a:t>
            </a:r>
          </a:p>
        </p:txBody>
      </p:sp>
      <p:sp>
        <p:nvSpPr>
          <p:cNvPr id="3" name="Szöveg helye 2"/>
          <p:cNvSpPr>
            <a:spLocks noGrp="1"/>
          </p:cNvSpPr>
          <p:nvPr>
            <p:ph type="body" sz="half" idx="1"/>
          </p:nvPr>
        </p:nvSpPr>
        <p:spPr>
          <a:xfrm>
            <a:off x="179512" y="620688"/>
            <a:ext cx="8784976" cy="6237312"/>
          </a:xfrm>
        </p:spPr>
        <p:txBody>
          <a:bodyPr>
            <a:normAutofit/>
          </a:bodyPr>
          <a:lstStyle/>
          <a:p>
            <a:pPr marL="0" indent="0">
              <a:spcBef>
                <a:spcPts val="0"/>
              </a:spcBef>
              <a:buNone/>
            </a:pPr>
            <a:endParaRPr lang="hu-HU" sz="1400" b="1" dirty="0">
              <a:solidFill>
                <a:srgbClr val="00B050"/>
              </a:solidFill>
              <a:latin typeface="Times New Roman" panose="02020603050405020304" pitchFamily="18" charset="0"/>
              <a:cs typeface="Times New Roman" panose="02020603050405020304" pitchFamily="18" charset="0"/>
            </a:endParaRPr>
          </a:p>
          <a:p>
            <a:pPr marL="0" indent="0">
              <a:spcBef>
                <a:spcPts val="0"/>
              </a:spcBef>
              <a:buNone/>
            </a:pPr>
            <a:endParaRPr lang="hu-HU" sz="1400" b="1" dirty="0">
              <a:solidFill>
                <a:srgbClr val="00B050"/>
              </a:solidFill>
              <a:latin typeface="Times New Roman" panose="02020603050405020304" pitchFamily="18" charset="0"/>
              <a:cs typeface="Times New Roman" panose="02020603050405020304" pitchFamily="18" charset="0"/>
            </a:endParaRPr>
          </a:p>
          <a:p>
            <a:pPr marL="0" indent="0">
              <a:spcBef>
                <a:spcPts val="0"/>
              </a:spcBef>
              <a:buNone/>
            </a:pPr>
            <a:endParaRPr lang="hu-HU" sz="1400" b="1" dirty="0">
              <a:solidFill>
                <a:srgbClr val="00B050"/>
              </a:solidFill>
              <a:latin typeface="Times New Roman" panose="02020603050405020304" pitchFamily="18" charset="0"/>
              <a:cs typeface="Times New Roman" panose="02020603050405020304" pitchFamily="18" charset="0"/>
            </a:endParaRPr>
          </a:p>
          <a:p>
            <a:pPr marL="0" indent="0">
              <a:spcBef>
                <a:spcPts val="0"/>
              </a:spcBef>
              <a:buNone/>
            </a:pPr>
            <a:endParaRPr lang="hu-HU" sz="1400" b="1" dirty="0">
              <a:solidFill>
                <a:srgbClr val="00B050"/>
              </a:solidFill>
              <a:latin typeface="Times New Roman" panose="02020603050405020304" pitchFamily="18" charset="0"/>
              <a:cs typeface="Times New Roman" panose="02020603050405020304" pitchFamily="18" charset="0"/>
            </a:endParaRPr>
          </a:p>
          <a:p>
            <a:pPr marL="0" indent="0">
              <a:spcBef>
                <a:spcPts val="0"/>
              </a:spcBef>
              <a:buNone/>
            </a:pPr>
            <a:endParaRPr lang="hu-HU" sz="1400" b="1" dirty="0">
              <a:solidFill>
                <a:srgbClr val="00B050"/>
              </a:solidFill>
              <a:latin typeface="Times New Roman" panose="02020603050405020304" pitchFamily="18" charset="0"/>
              <a:cs typeface="Times New Roman" panose="02020603050405020304" pitchFamily="18" charset="0"/>
            </a:endParaRPr>
          </a:p>
          <a:p>
            <a:pPr marL="0" indent="0">
              <a:spcBef>
                <a:spcPts val="0"/>
              </a:spcBef>
              <a:buNone/>
            </a:pPr>
            <a:endParaRPr lang="hu-HU" sz="1400" b="1" dirty="0">
              <a:solidFill>
                <a:srgbClr val="00B050"/>
              </a:solidFill>
              <a:latin typeface="Times New Roman" panose="02020603050405020304" pitchFamily="18" charset="0"/>
              <a:cs typeface="Times New Roman" panose="02020603050405020304" pitchFamily="18" charset="0"/>
            </a:endParaRPr>
          </a:p>
          <a:p>
            <a:pPr marL="0" indent="0">
              <a:spcBef>
                <a:spcPts val="0"/>
              </a:spcBef>
              <a:buNone/>
            </a:pPr>
            <a:endParaRPr lang="hu-HU" sz="1400" b="1" dirty="0">
              <a:solidFill>
                <a:srgbClr val="00B050"/>
              </a:solidFill>
              <a:latin typeface="Times New Roman" panose="02020603050405020304" pitchFamily="18" charset="0"/>
              <a:cs typeface="Times New Roman" panose="02020603050405020304" pitchFamily="18" charset="0"/>
            </a:endParaRPr>
          </a:p>
          <a:p>
            <a:pPr marL="0" indent="0">
              <a:spcBef>
                <a:spcPts val="0"/>
              </a:spcBef>
              <a:buNone/>
            </a:pPr>
            <a:endParaRPr lang="hu-HU" sz="1400" b="1" dirty="0">
              <a:solidFill>
                <a:srgbClr val="00B050"/>
              </a:solidFill>
              <a:latin typeface="Times New Roman" panose="02020603050405020304" pitchFamily="18" charset="0"/>
              <a:cs typeface="Times New Roman" panose="02020603050405020304" pitchFamily="18" charset="0"/>
            </a:endParaRPr>
          </a:p>
          <a:p>
            <a:pPr marL="0" indent="0">
              <a:spcBef>
                <a:spcPts val="0"/>
              </a:spcBef>
              <a:buNone/>
            </a:pPr>
            <a:endParaRPr lang="hu-HU" sz="1400" b="1" dirty="0">
              <a:solidFill>
                <a:srgbClr val="00B050"/>
              </a:solidFill>
              <a:latin typeface="Times New Roman" panose="02020603050405020304" pitchFamily="18" charset="0"/>
              <a:cs typeface="Times New Roman" panose="02020603050405020304" pitchFamily="18" charset="0"/>
            </a:endParaRPr>
          </a:p>
          <a:p>
            <a:pPr marL="0" indent="0">
              <a:spcBef>
                <a:spcPts val="0"/>
              </a:spcBef>
              <a:buNone/>
            </a:pPr>
            <a:endParaRPr lang="hu-HU" sz="1400" dirty="0">
              <a:latin typeface="Times New Roman" panose="02020603050405020304" pitchFamily="18" charset="0"/>
              <a:cs typeface="Times New Roman" panose="02020603050405020304" pitchFamily="18" charset="0"/>
            </a:endParaRPr>
          </a:p>
        </p:txBody>
      </p:sp>
      <p:graphicFrame>
        <p:nvGraphicFramePr>
          <p:cNvPr id="4" name="Táblázat 3"/>
          <p:cNvGraphicFramePr>
            <a:graphicFrameLocks noGrp="1"/>
          </p:cNvGraphicFramePr>
          <p:nvPr>
            <p:extLst>
              <p:ext uri="{D42A27DB-BD31-4B8C-83A1-F6EECF244321}">
                <p14:modId xmlns:p14="http://schemas.microsoft.com/office/powerpoint/2010/main" val="1334793670"/>
              </p:ext>
            </p:extLst>
          </p:nvPr>
        </p:nvGraphicFramePr>
        <p:xfrm>
          <a:off x="35496" y="620688"/>
          <a:ext cx="9108504" cy="6096000"/>
        </p:xfrm>
        <a:graphic>
          <a:graphicData uri="http://schemas.openxmlformats.org/drawingml/2006/table">
            <a:tbl>
              <a:tblPr firstRow="1" bandRow="1">
                <a:tableStyleId>{5C22544A-7EE6-4342-B048-85BDC9FD1C3A}</a:tableStyleId>
              </a:tblPr>
              <a:tblGrid>
                <a:gridCol w="936104">
                  <a:extLst>
                    <a:ext uri="{9D8B030D-6E8A-4147-A177-3AD203B41FA5}">
                      <a16:colId xmlns:a16="http://schemas.microsoft.com/office/drawing/2014/main" val="20000"/>
                    </a:ext>
                  </a:extLst>
                </a:gridCol>
                <a:gridCol w="3312368">
                  <a:extLst>
                    <a:ext uri="{9D8B030D-6E8A-4147-A177-3AD203B41FA5}">
                      <a16:colId xmlns:a16="http://schemas.microsoft.com/office/drawing/2014/main" val="20001"/>
                    </a:ext>
                  </a:extLst>
                </a:gridCol>
                <a:gridCol w="4860032">
                  <a:extLst>
                    <a:ext uri="{9D8B030D-6E8A-4147-A177-3AD203B41FA5}">
                      <a16:colId xmlns:a16="http://schemas.microsoft.com/office/drawing/2014/main" val="20002"/>
                    </a:ext>
                  </a:extLst>
                </a:gridCol>
              </a:tblGrid>
              <a:tr h="370840">
                <a:tc>
                  <a:txBody>
                    <a:bodyPr/>
                    <a:lstStyle/>
                    <a:p>
                      <a:endParaRPr lang="hu-HU"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r>
                        <a:rPr lang="hu-HU" sz="2400" b="1" dirty="0">
                          <a:solidFill>
                            <a:srgbClr val="00B050"/>
                          </a:solidFill>
                          <a:latin typeface="Times New Roman" panose="02020603050405020304" pitchFamily="18" charset="0"/>
                          <a:cs typeface="Times New Roman" panose="02020603050405020304" pitchFamily="18" charset="0"/>
                        </a:rPr>
                        <a:t>felelős műszaki vezető </a:t>
                      </a:r>
                      <a:endParaRPr lang="hu-HU"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0" indent="0">
                        <a:spcBef>
                          <a:spcPts val="0"/>
                        </a:spcBef>
                        <a:buNone/>
                      </a:pPr>
                      <a:r>
                        <a:rPr lang="hu-HU" sz="2400" b="1" dirty="0">
                          <a:solidFill>
                            <a:srgbClr val="FF9900"/>
                          </a:solidFill>
                          <a:latin typeface="Times New Roman" panose="02020603050405020304" pitchFamily="18" charset="0"/>
                          <a:cs typeface="Times New Roman" panose="02020603050405020304" pitchFamily="18" charset="0"/>
                        </a:rPr>
                        <a:t>építési műszaki ellenőr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0"/>
                  </a:ext>
                </a:extLst>
              </a:tr>
              <a:tr h="370840">
                <a:tc>
                  <a:txBody>
                    <a:bodyPr/>
                    <a:lstStyle/>
                    <a:p>
                      <a:r>
                        <a:rPr lang="hu-HU" sz="1400" b="1" u="none" dirty="0">
                          <a:latin typeface="Times New Roman" panose="02020603050405020304" pitchFamily="18" charset="0"/>
                          <a:cs typeface="Times New Roman" panose="02020603050405020304" pitchFamily="18" charset="0"/>
                        </a:rPr>
                        <a:t>Nem lehet </a:t>
                      </a:r>
                      <a:endParaRPr lang="hu-HU" sz="1400" b="1" u="none"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hu-HU" sz="1600" dirty="0">
                          <a:latin typeface="Times New Roman" panose="02020603050405020304" pitchFamily="18" charset="0"/>
                          <a:cs typeface="Times New Roman" panose="02020603050405020304" pitchFamily="18" charset="0"/>
                        </a:rPr>
                        <a:t>az engedélyező hatóság, a tevékenység és a hatóság felügyeletét ellátó szerv tisztviselője,</a:t>
                      </a:r>
                      <a:endParaRPr lang="hu-HU"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lvl="0" indent="-285750">
                        <a:spcBef>
                          <a:spcPts val="0"/>
                        </a:spcBef>
                        <a:buFont typeface="Wingdings" panose="05000000000000000000" pitchFamily="2" charset="2"/>
                        <a:buChar char="§"/>
                      </a:pPr>
                      <a:r>
                        <a:rPr lang="hu-HU" sz="1600" dirty="0">
                          <a:latin typeface="Times New Roman" panose="02020603050405020304" pitchFamily="18" charset="0"/>
                          <a:cs typeface="Times New Roman" panose="02020603050405020304" pitchFamily="18" charset="0"/>
                        </a:rPr>
                        <a:t>az engedélyező hatóság, a tevékenység és a hatóság felügyeletét ellátó szerv tisztviselője.</a:t>
                      </a:r>
                    </a:p>
                    <a:p>
                      <a:pPr marL="285750" lvl="0" indent="-285750">
                        <a:spcBef>
                          <a:spcPts val="0"/>
                        </a:spcBef>
                        <a:buFont typeface="Wingdings" panose="05000000000000000000" pitchFamily="2" charset="2"/>
                        <a:buChar char="§"/>
                      </a:pPr>
                      <a:r>
                        <a:rPr lang="hu-HU" sz="1600" dirty="0">
                          <a:latin typeface="Times New Roman" panose="02020603050405020304" pitchFamily="18" charset="0"/>
                          <a:cs typeface="Times New Roman" panose="02020603050405020304" pitchFamily="18" charset="0"/>
                        </a:rPr>
                        <a:t>az általa ellenőrzött építési beruházásban az építésügyi műszaki szakértő, a vállalkozó kivitelező, az anyagbeszállító és a felelős műszaki vezető  Ptk. szerinti közeli hozzátartozója, nem állhat velük munkavégzésre irányuló jogviszonyban</a:t>
                      </a:r>
                      <a:endParaRPr lang="hu-HU"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370840">
                <a:tc>
                  <a:txBody>
                    <a:bodyPr/>
                    <a:lstStyle/>
                    <a:p>
                      <a:r>
                        <a:rPr lang="hu-HU" sz="1400" b="1" dirty="0">
                          <a:latin typeface="Times New Roman" panose="02020603050405020304" pitchFamily="18" charset="0"/>
                          <a:cs typeface="Times New Roman" panose="02020603050405020304" pitchFamily="18" charset="0"/>
                        </a:rPr>
                        <a:t>Nem végezhet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marR="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hu-HU" sz="1600" dirty="0">
                          <a:latin typeface="Times New Roman" panose="02020603050405020304" pitchFamily="18" charset="0"/>
                          <a:cs typeface="Times New Roman" panose="02020603050405020304" pitchFamily="18" charset="0"/>
                        </a:rPr>
                        <a:t>építésügyi műszaki szakértői </a:t>
                      </a:r>
                    </a:p>
                    <a:p>
                      <a:pPr marL="285750" marR="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hu-HU" sz="1600" dirty="0">
                          <a:latin typeface="Times New Roman" panose="02020603050405020304" pitchFamily="18" charset="0"/>
                          <a:cs typeface="Times New Roman" panose="02020603050405020304" pitchFamily="18" charset="0"/>
                        </a:rPr>
                        <a:t>építési műszaki ellenőri </a:t>
                      </a:r>
                    </a:p>
                    <a:p>
                      <a:pPr marL="0" marR="0" indent="0" algn="l" defTabSz="914400" rtl="0" eaLnBrk="1" fontAlgn="auto" latinLnBrk="0" hangingPunct="1">
                        <a:lnSpc>
                          <a:spcPct val="100000"/>
                        </a:lnSpc>
                        <a:spcBef>
                          <a:spcPts val="0"/>
                        </a:spcBef>
                        <a:spcAft>
                          <a:spcPts val="0"/>
                        </a:spcAft>
                        <a:buClrTx/>
                        <a:buSzTx/>
                        <a:buFontTx/>
                        <a:buNone/>
                        <a:tabLst/>
                        <a:defRPr/>
                      </a:pPr>
                      <a:r>
                        <a:rPr lang="hu-HU" sz="1600" dirty="0">
                          <a:latin typeface="Times New Roman" panose="02020603050405020304" pitchFamily="18" charset="0"/>
                          <a:cs typeface="Times New Roman" panose="02020603050405020304" pitchFamily="18" charset="0"/>
                        </a:rPr>
                        <a:t>tevékenységet azon kivitelezési tevékenység esetében, ahol építési-szerelési munkát vezet.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lvl="0" indent="-285750">
                        <a:spcBef>
                          <a:spcPts val="0"/>
                        </a:spcBef>
                        <a:buFont typeface="Arial" panose="020B0604020202020204" pitchFamily="34" charset="0"/>
                        <a:buChar char="•"/>
                      </a:pPr>
                      <a:r>
                        <a:rPr lang="hu-HU" sz="1600" dirty="0">
                          <a:latin typeface="Times New Roman" panose="02020603050405020304" pitchFamily="18" charset="0"/>
                          <a:cs typeface="Times New Roman" panose="02020603050405020304" pitchFamily="18" charset="0"/>
                        </a:rPr>
                        <a:t>építésügyi műszaki szakértői, </a:t>
                      </a:r>
                    </a:p>
                    <a:p>
                      <a:pPr marL="285750" lvl="0" indent="-285750">
                        <a:spcBef>
                          <a:spcPts val="0"/>
                        </a:spcBef>
                        <a:buFont typeface="Arial" panose="020B0604020202020204" pitchFamily="34" charset="0"/>
                        <a:buChar char="•"/>
                      </a:pPr>
                      <a:r>
                        <a:rPr lang="hu-HU" sz="1600" dirty="0">
                          <a:latin typeface="Times New Roman" panose="02020603050405020304" pitchFamily="18" charset="0"/>
                          <a:cs typeface="Times New Roman" panose="02020603050405020304" pitchFamily="18" charset="0"/>
                        </a:rPr>
                        <a:t>vállalkozó kivitelezői, </a:t>
                      </a:r>
                    </a:p>
                    <a:p>
                      <a:pPr marL="285750" lvl="0" indent="-285750">
                        <a:spcBef>
                          <a:spcPts val="0"/>
                        </a:spcBef>
                        <a:buFont typeface="Arial" panose="020B0604020202020204" pitchFamily="34" charset="0"/>
                        <a:buChar char="•"/>
                      </a:pPr>
                      <a:r>
                        <a:rPr lang="hu-HU" sz="1600" dirty="0">
                          <a:latin typeface="Times New Roman" panose="02020603050405020304" pitchFamily="18" charset="0"/>
                          <a:cs typeface="Times New Roman" panose="02020603050405020304" pitchFamily="18" charset="0"/>
                        </a:rPr>
                        <a:t>anyagbeszállítói és </a:t>
                      </a:r>
                    </a:p>
                    <a:p>
                      <a:pPr marL="285750" lvl="0" indent="-285750">
                        <a:spcBef>
                          <a:spcPts val="0"/>
                        </a:spcBef>
                        <a:buFont typeface="Arial" panose="020B0604020202020204" pitchFamily="34" charset="0"/>
                        <a:buChar char="•"/>
                      </a:pPr>
                      <a:r>
                        <a:rPr lang="hu-HU" sz="1600" dirty="0">
                          <a:latin typeface="Times New Roman" panose="02020603050405020304" pitchFamily="18" charset="0"/>
                          <a:cs typeface="Times New Roman" panose="02020603050405020304" pitchFamily="18" charset="0"/>
                        </a:rPr>
                        <a:t>felelős műszaki vezetői </a:t>
                      </a:r>
                    </a:p>
                    <a:p>
                      <a:pPr marL="0" indent="0">
                        <a:spcBef>
                          <a:spcPts val="0"/>
                        </a:spcBef>
                        <a:buNone/>
                      </a:pPr>
                      <a:r>
                        <a:rPr lang="hu-HU" sz="1600" dirty="0">
                          <a:latin typeface="Times New Roman" panose="02020603050405020304" pitchFamily="18" charset="0"/>
                          <a:cs typeface="Times New Roman" panose="02020603050405020304" pitchFamily="18" charset="0"/>
                        </a:rPr>
                        <a:t>tevékenységet az általa ellenőrzött építési beruházásban.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370840">
                <a:tc>
                  <a:txBody>
                    <a:bodyPr/>
                    <a:lstStyle/>
                    <a:p>
                      <a:r>
                        <a:rPr lang="hu-HU" sz="1400" b="1" u="none" dirty="0">
                          <a:latin typeface="Times New Roman" panose="02020603050405020304" pitchFamily="18" charset="0"/>
                          <a:cs typeface="Times New Roman" panose="02020603050405020304" pitchFamily="18" charset="0"/>
                        </a:rPr>
                        <a:t>Nem láthat el </a:t>
                      </a:r>
                      <a:endParaRPr lang="hu-HU" sz="1400" b="1" u="none"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hu-HU" sz="1600" b="1" dirty="0">
                          <a:latin typeface="Times New Roman" panose="02020603050405020304" pitchFamily="18" charset="0"/>
                          <a:cs typeface="Times New Roman" panose="02020603050405020304" pitchFamily="18" charset="0"/>
                        </a:rPr>
                        <a:t>felelős műszaki vezetői feladatokat </a:t>
                      </a:r>
                      <a:r>
                        <a:rPr lang="hu-HU" sz="1600" dirty="0">
                          <a:latin typeface="Times New Roman" panose="02020603050405020304" pitchFamily="18" charset="0"/>
                          <a:cs typeface="Times New Roman" panose="02020603050405020304" pitchFamily="18" charset="0"/>
                        </a:rPr>
                        <a:t>olyan építési-szerelési munka esetében, ahol </a:t>
                      </a:r>
                      <a:r>
                        <a:rPr lang="hu-HU" sz="1600" i="1" dirty="0">
                          <a:latin typeface="Times New Roman" panose="02020603050405020304" pitchFamily="18" charset="0"/>
                          <a:cs typeface="Times New Roman" panose="02020603050405020304" pitchFamily="18" charset="0"/>
                        </a:rPr>
                        <a:t>az építésügyi műszaki szakértői vagy építési műszaki ellenőri </a:t>
                      </a:r>
                      <a:r>
                        <a:rPr lang="hu-HU" sz="1600" dirty="0">
                          <a:latin typeface="Times New Roman" panose="02020603050405020304" pitchFamily="18" charset="0"/>
                          <a:cs typeface="Times New Roman" panose="02020603050405020304" pitchFamily="18" charset="0"/>
                        </a:rPr>
                        <a:t>tevékenységet olyan gazdálkodó szervezet végzi, amelynek tagja, illetve amellyel munkavégzésre irányuló jogviszonyban áll.</a:t>
                      </a:r>
                    </a:p>
                    <a:p>
                      <a:endParaRPr lang="hu-HU"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hu-HU" sz="1600" b="1" dirty="0">
                          <a:latin typeface="Times New Roman" panose="02020603050405020304" pitchFamily="18" charset="0"/>
                          <a:cs typeface="Times New Roman" panose="02020603050405020304" pitchFamily="18" charset="0"/>
                        </a:rPr>
                        <a:t>építési műszaki ellenőri feladatokat </a:t>
                      </a:r>
                      <a:r>
                        <a:rPr lang="hu-HU" sz="1600" dirty="0">
                          <a:latin typeface="Times New Roman" panose="02020603050405020304" pitchFamily="18" charset="0"/>
                          <a:cs typeface="Times New Roman" panose="02020603050405020304" pitchFamily="18" charset="0"/>
                        </a:rPr>
                        <a:t>olyan építési beruházásban, ahol </a:t>
                      </a:r>
                      <a:r>
                        <a:rPr lang="hu-HU" sz="1600" i="1" dirty="0">
                          <a:latin typeface="Times New Roman" panose="02020603050405020304" pitchFamily="18" charset="0"/>
                          <a:cs typeface="Times New Roman" panose="02020603050405020304" pitchFamily="18" charset="0"/>
                        </a:rPr>
                        <a:t>építésügyi műszaki szakértői, vállalkozó kivitelezői vagy anyagbeszállítói </a:t>
                      </a:r>
                      <a:r>
                        <a:rPr lang="hu-HU" sz="1600" dirty="0">
                          <a:latin typeface="Times New Roman" panose="02020603050405020304" pitchFamily="18" charset="0"/>
                          <a:cs typeface="Times New Roman" panose="02020603050405020304" pitchFamily="18" charset="0"/>
                        </a:rPr>
                        <a:t>tevékenységet olyan gazdálkodó szervezet végzi, amelynek tagja, amellyel munkavégzésre irányuló jogviszonyban áll.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24238174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zöveg helye 2"/>
          <p:cNvSpPr>
            <a:spLocks noGrp="1"/>
          </p:cNvSpPr>
          <p:nvPr>
            <p:ph type="body" sz="half" idx="1"/>
          </p:nvPr>
        </p:nvSpPr>
        <p:spPr>
          <a:xfrm>
            <a:off x="107504" y="682263"/>
            <a:ext cx="9001000" cy="6175737"/>
          </a:xfrm>
        </p:spPr>
        <p:txBody>
          <a:bodyPr/>
          <a:lstStyle/>
          <a:p>
            <a:pPr marL="0" indent="0">
              <a:spcBef>
                <a:spcPts val="0"/>
              </a:spcBef>
              <a:buNone/>
            </a:pPr>
            <a:r>
              <a:rPr lang="hu-HU" sz="2800" b="1" dirty="0">
                <a:latin typeface="Times New Roman" panose="02020603050405020304" pitchFamily="18" charset="0"/>
                <a:cs typeface="Times New Roman" panose="02020603050405020304" pitchFamily="18" charset="0"/>
              </a:rPr>
              <a:t>A felek kölcsönös és egybehangzó jognyilatkozata</a:t>
            </a:r>
            <a:r>
              <a:rPr lang="hu-HU" sz="2400" dirty="0">
                <a:latin typeface="Times New Roman" panose="02020603050405020304" pitchFamily="18" charset="0"/>
                <a:cs typeface="Times New Roman" panose="02020603050405020304" pitchFamily="18" charset="0"/>
              </a:rPr>
              <a:t>, amelyből </a:t>
            </a:r>
          </a:p>
          <a:p>
            <a:pPr>
              <a:spcBef>
                <a:spcPts val="0"/>
              </a:spcBef>
            </a:pPr>
            <a:r>
              <a:rPr lang="hu-HU" sz="2400" dirty="0">
                <a:latin typeface="Times New Roman" panose="02020603050405020304" pitchFamily="18" charset="0"/>
                <a:cs typeface="Times New Roman" panose="02020603050405020304" pitchFamily="18" charset="0"/>
              </a:rPr>
              <a:t>kötelezettség keletkezik a szolgáltatás teljesítésére, és </a:t>
            </a:r>
          </a:p>
          <a:p>
            <a:pPr>
              <a:spcBef>
                <a:spcPts val="0"/>
              </a:spcBef>
            </a:pPr>
            <a:r>
              <a:rPr lang="hu-HU" sz="2400" dirty="0">
                <a:latin typeface="Times New Roman" panose="02020603050405020304" pitchFamily="18" charset="0"/>
                <a:cs typeface="Times New Roman" panose="02020603050405020304" pitchFamily="18" charset="0"/>
              </a:rPr>
              <a:t>jogosultság a szolgáltatás követelésére.</a:t>
            </a:r>
          </a:p>
          <a:p>
            <a:pPr marL="0" indent="0">
              <a:spcBef>
                <a:spcPts val="0"/>
              </a:spcBef>
              <a:buNone/>
            </a:pPr>
            <a:r>
              <a:rPr lang="hu-HU" sz="2400" dirty="0">
                <a:latin typeface="Times New Roman" panose="02020603050405020304" pitchFamily="18" charset="0"/>
                <a:cs typeface="Times New Roman" panose="02020603050405020304" pitchFamily="18" charset="0"/>
              </a:rPr>
              <a:t>A megbízott </a:t>
            </a:r>
          </a:p>
          <a:p>
            <a:pPr>
              <a:spcBef>
                <a:spcPts val="0"/>
              </a:spcBef>
            </a:pPr>
            <a:r>
              <a:rPr lang="hu-HU" sz="2400" dirty="0">
                <a:latin typeface="Times New Roman" panose="02020603050405020304" pitchFamily="18" charset="0"/>
                <a:cs typeface="Times New Roman" panose="02020603050405020304" pitchFamily="18" charset="0"/>
              </a:rPr>
              <a:t>a </a:t>
            </a:r>
            <a:r>
              <a:rPr lang="hu-HU" sz="2400" b="1" dirty="0">
                <a:latin typeface="Times New Roman" panose="02020603050405020304" pitchFamily="18" charset="0"/>
                <a:cs typeface="Times New Roman" panose="02020603050405020304" pitchFamily="18" charset="0"/>
              </a:rPr>
              <a:t>rábízott feladat ellátására</a:t>
            </a:r>
            <a:r>
              <a:rPr lang="hu-HU" sz="2400" dirty="0">
                <a:latin typeface="Times New Roman" panose="02020603050405020304" pitchFamily="18" charset="0"/>
                <a:cs typeface="Times New Roman" panose="02020603050405020304" pitchFamily="18" charset="0"/>
              </a:rPr>
              <a:t> köteles </a:t>
            </a:r>
          </a:p>
          <a:p>
            <a:pPr>
              <a:spcBef>
                <a:spcPts val="0"/>
              </a:spcBef>
            </a:pPr>
            <a:r>
              <a:rPr lang="hu-HU" sz="2400" dirty="0">
                <a:latin typeface="Times New Roman" panose="02020603050405020304" pitchFamily="18" charset="0"/>
                <a:cs typeface="Times New Roman" panose="02020603050405020304" pitchFamily="18" charset="0"/>
              </a:rPr>
              <a:t>a megbízási </a:t>
            </a:r>
            <a:r>
              <a:rPr lang="hu-HU" sz="2400" b="1" dirty="0">
                <a:latin typeface="Times New Roman" panose="02020603050405020304" pitchFamily="18" charset="0"/>
                <a:cs typeface="Times New Roman" panose="02020603050405020304" pitchFamily="18" charset="0"/>
              </a:rPr>
              <a:t>díjra</a:t>
            </a:r>
            <a:r>
              <a:rPr lang="hu-HU" sz="2400" dirty="0">
                <a:latin typeface="Times New Roman" panose="02020603050405020304" pitchFamily="18" charset="0"/>
                <a:cs typeface="Times New Roman" panose="02020603050405020304" pitchFamily="18" charset="0"/>
              </a:rPr>
              <a:t> akkor is </a:t>
            </a:r>
            <a:r>
              <a:rPr lang="hu-HU" sz="2400" b="1" dirty="0">
                <a:latin typeface="Times New Roman" panose="02020603050405020304" pitchFamily="18" charset="0"/>
                <a:cs typeface="Times New Roman" panose="02020603050405020304" pitchFamily="18" charset="0"/>
              </a:rPr>
              <a:t>jogosult</a:t>
            </a:r>
            <a:r>
              <a:rPr lang="hu-HU" sz="2400" dirty="0">
                <a:latin typeface="Times New Roman" panose="02020603050405020304" pitchFamily="18" charset="0"/>
                <a:cs typeface="Times New Roman" panose="02020603050405020304" pitchFamily="18" charset="0"/>
              </a:rPr>
              <a:t>, ha eljárása nem vezetett eredményre.</a:t>
            </a:r>
          </a:p>
          <a:p>
            <a:pPr marL="0" indent="0">
              <a:spcBef>
                <a:spcPts val="0"/>
              </a:spcBef>
              <a:buNone/>
            </a:pPr>
            <a:r>
              <a:rPr lang="hu-HU" sz="2400" dirty="0">
                <a:latin typeface="Times New Roman" panose="02020603050405020304" pitchFamily="18" charset="0"/>
                <a:cs typeface="Times New Roman" panose="02020603050405020304" pitchFamily="18" charset="0"/>
              </a:rPr>
              <a:t>A felek </a:t>
            </a:r>
            <a:r>
              <a:rPr lang="hu-HU" sz="2400" b="1" dirty="0">
                <a:latin typeface="Times New Roman" panose="02020603050405020304" pitchFamily="18" charset="0"/>
                <a:cs typeface="Times New Roman" panose="02020603050405020304" pitchFamily="18" charset="0"/>
              </a:rPr>
              <a:t>kötelesek együttműködni és tájékoztatni egymást </a:t>
            </a:r>
            <a:r>
              <a:rPr lang="hu-HU" sz="2400" dirty="0">
                <a:latin typeface="Times New Roman" panose="02020603050405020304" pitchFamily="18" charset="0"/>
                <a:cs typeface="Times New Roman" panose="02020603050405020304" pitchFamily="18" charset="0"/>
              </a:rPr>
              <a:t>a szerződést érintő körülményekről.</a:t>
            </a:r>
          </a:p>
          <a:p>
            <a:pPr marL="0" indent="0">
              <a:spcBef>
                <a:spcPts val="0"/>
              </a:spcBef>
              <a:buNone/>
            </a:pPr>
            <a:endParaRPr lang="hu-HU" sz="2400" dirty="0">
              <a:latin typeface="Times New Roman" panose="02020603050405020304" pitchFamily="18" charset="0"/>
              <a:cs typeface="Times New Roman" panose="02020603050405020304" pitchFamily="18" charset="0"/>
            </a:endParaRPr>
          </a:p>
          <a:p>
            <a:pPr marL="0" indent="0">
              <a:spcBef>
                <a:spcPts val="0"/>
              </a:spcBef>
              <a:buNone/>
            </a:pPr>
            <a:r>
              <a:rPr lang="hu-HU" sz="2400" b="1" dirty="0">
                <a:latin typeface="Times New Roman" panose="02020603050405020304" pitchFamily="18" charset="0"/>
                <a:cs typeface="Times New Roman" panose="02020603050405020304" pitchFamily="18" charset="0"/>
              </a:rPr>
              <a:t>A megbízott köteles </a:t>
            </a:r>
          </a:p>
          <a:p>
            <a:pPr>
              <a:spcBef>
                <a:spcPts val="0"/>
              </a:spcBef>
              <a:buFont typeface="Arial" panose="020B0604020202020204" pitchFamily="34" charset="0"/>
              <a:buChar char="•"/>
            </a:pPr>
            <a:r>
              <a:rPr lang="hu-HU" sz="2000" dirty="0">
                <a:latin typeface="Times New Roman" panose="02020603050405020304" pitchFamily="18" charset="0"/>
                <a:cs typeface="Times New Roman" panose="02020603050405020304" pitchFamily="18" charset="0"/>
              </a:rPr>
              <a:t>a megbízó utasításait követni.</a:t>
            </a:r>
          </a:p>
          <a:p>
            <a:pPr>
              <a:spcBef>
                <a:spcPts val="0"/>
              </a:spcBef>
              <a:buFont typeface="Arial" panose="020B0604020202020204" pitchFamily="34" charset="0"/>
              <a:buChar char="•"/>
            </a:pPr>
            <a:r>
              <a:rPr lang="hu-HU" sz="2000" dirty="0">
                <a:latin typeface="Times New Roman" panose="02020603050405020304" pitchFamily="18" charset="0"/>
                <a:cs typeface="Times New Roman" panose="02020603050405020304" pitchFamily="18" charset="0"/>
              </a:rPr>
              <a:t>a megbízót tevékenységéről, a feladat állásáról </a:t>
            </a:r>
            <a:r>
              <a:rPr lang="hu-HU" sz="2000" dirty="0">
                <a:solidFill>
                  <a:srgbClr val="FF0000"/>
                </a:solidFill>
                <a:latin typeface="Times New Roman" panose="02020603050405020304" pitchFamily="18" charset="0"/>
                <a:cs typeface="Times New Roman" panose="02020603050405020304" pitchFamily="18" charset="0"/>
              </a:rPr>
              <a:t>tájékoztatni</a:t>
            </a:r>
            <a:r>
              <a:rPr lang="hu-HU" sz="2000" dirty="0">
                <a:latin typeface="Times New Roman" panose="02020603050405020304" pitchFamily="18" charset="0"/>
                <a:cs typeface="Times New Roman" panose="02020603050405020304" pitchFamily="18" charset="0"/>
              </a:rPr>
              <a:t>. </a:t>
            </a:r>
          </a:p>
          <a:p>
            <a:pPr>
              <a:spcBef>
                <a:spcPts val="0"/>
              </a:spcBef>
              <a:buFont typeface="Arial" panose="020B0604020202020204" pitchFamily="34" charset="0"/>
              <a:buChar char="•"/>
            </a:pPr>
            <a:r>
              <a:rPr lang="hu-HU" sz="2000" dirty="0">
                <a:latin typeface="Times New Roman" panose="02020603050405020304" pitchFamily="18" charset="0"/>
                <a:cs typeface="Times New Roman" panose="02020603050405020304" pitchFamily="18" charset="0"/>
              </a:rPr>
              <a:t>a megbízót a teljesítéséről késedelem nélkül </a:t>
            </a:r>
            <a:r>
              <a:rPr lang="hu-HU" sz="2000" dirty="0">
                <a:solidFill>
                  <a:srgbClr val="FF0000"/>
                </a:solidFill>
                <a:latin typeface="Times New Roman" panose="02020603050405020304" pitchFamily="18" charset="0"/>
                <a:cs typeface="Times New Roman" panose="02020603050405020304" pitchFamily="18" charset="0"/>
              </a:rPr>
              <a:t>értesíteni</a:t>
            </a:r>
            <a:r>
              <a:rPr lang="hu-HU" sz="2000" dirty="0">
                <a:latin typeface="Times New Roman" panose="02020603050405020304" pitchFamily="18" charset="0"/>
                <a:cs typeface="Times New Roman" panose="02020603050405020304" pitchFamily="18" charset="0"/>
              </a:rPr>
              <a:t>.</a:t>
            </a:r>
          </a:p>
          <a:p>
            <a:pPr>
              <a:spcBef>
                <a:spcPts val="0"/>
              </a:spcBef>
              <a:buFont typeface="Arial" panose="020B0604020202020204" pitchFamily="34" charset="0"/>
              <a:buChar char="•"/>
            </a:pPr>
            <a:r>
              <a:rPr lang="hu-HU" sz="2000" dirty="0">
                <a:latin typeface="Times New Roman" panose="02020603050405020304" pitchFamily="18" charset="0"/>
                <a:cs typeface="Times New Roman" panose="02020603050405020304" pitchFamily="18" charset="0"/>
              </a:rPr>
              <a:t>célszerűtlen, szakszerűtlen utasítás esetén a megbízót erre </a:t>
            </a:r>
            <a:r>
              <a:rPr lang="hu-HU" sz="2000" dirty="0">
                <a:solidFill>
                  <a:srgbClr val="FF0000"/>
                </a:solidFill>
                <a:latin typeface="Times New Roman" panose="02020603050405020304" pitchFamily="18" charset="0"/>
                <a:cs typeface="Times New Roman" panose="02020603050405020304" pitchFamily="18" charset="0"/>
              </a:rPr>
              <a:t>figyelmeztetni</a:t>
            </a:r>
            <a:r>
              <a:rPr lang="hu-HU" sz="2000" dirty="0">
                <a:latin typeface="Times New Roman" panose="02020603050405020304" pitchFamily="18" charset="0"/>
                <a:cs typeface="Times New Roman" panose="02020603050405020304" pitchFamily="18" charset="0"/>
              </a:rPr>
              <a:t>. </a:t>
            </a:r>
          </a:p>
          <a:p>
            <a:pPr marL="0" indent="0">
              <a:spcBef>
                <a:spcPts val="0"/>
              </a:spcBef>
              <a:buNone/>
            </a:pPr>
            <a:endParaRPr lang="hu-HU" sz="2400" dirty="0">
              <a:latin typeface="Times New Roman" panose="02020603050405020304" pitchFamily="18" charset="0"/>
              <a:cs typeface="Times New Roman" panose="02020603050405020304" pitchFamily="18" charset="0"/>
            </a:endParaRPr>
          </a:p>
          <a:p>
            <a:pPr marL="0" indent="0">
              <a:spcBef>
                <a:spcPts val="0"/>
              </a:spcBef>
              <a:buNone/>
            </a:pPr>
            <a:r>
              <a:rPr lang="hu-HU" sz="2400" dirty="0">
                <a:latin typeface="Times New Roman" panose="02020603050405020304" pitchFamily="18" charset="0"/>
                <a:cs typeface="Times New Roman" panose="02020603050405020304" pitchFamily="18" charset="0"/>
              </a:rPr>
              <a:t>A szerződést bármelyik fél felmondhatja</a:t>
            </a:r>
            <a:r>
              <a:rPr lang="hu-HU" sz="2400" dirty="0"/>
              <a:t>.</a:t>
            </a:r>
          </a:p>
          <a:p>
            <a:pPr marL="0" indent="0">
              <a:buNone/>
            </a:pPr>
            <a:endParaRPr lang="hu-HU" sz="1600" dirty="0"/>
          </a:p>
          <a:p>
            <a:pPr marL="0" indent="0">
              <a:buNone/>
            </a:pPr>
            <a:endParaRPr lang="hu-HU" sz="2000" dirty="0">
              <a:latin typeface="Times New Roman" panose="02020603050405020304" pitchFamily="18" charset="0"/>
              <a:cs typeface="Times New Roman" panose="02020603050405020304" pitchFamily="18" charset="0"/>
            </a:endParaRPr>
          </a:p>
        </p:txBody>
      </p:sp>
      <p:sp>
        <p:nvSpPr>
          <p:cNvPr id="2" name="Szövegdoboz 1"/>
          <p:cNvSpPr txBox="1"/>
          <p:nvPr/>
        </p:nvSpPr>
        <p:spPr>
          <a:xfrm>
            <a:off x="35496" y="35932"/>
            <a:ext cx="9073008" cy="707886"/>
          </a:xfrm>
          <a:prstGeom prst="rect">
            <a:avLst/>
          </a:prstGeom>
          <a:solidFill>
            <a:schemeClr val="bg2">
              <a:lumMod val="75000"/>
            </a:schemeClr>
          </a:solidFill>
        </p:spPr>
        <p:txBody>
          <a:bodyPr wrap="square" rtlCol="0">
            <a:spAutoFit/>
          </a:bodyPr>
          <a:lstStyle/>
          <a:p>
            <a:pPr algn="ctr"/>
            <a:r>
              <a:rPr lang="hu-HU" sz="4000" b="1" dirty="0">
                <a:latin typeface="Times New Roman" panose="02020603050405020304" pitchFamily="18" charset="0"/>
                <a:cs typeface="Times New Roman" panose="02020603050405020304" pitchFamily="18" charset="0"/>
              </a:rPr>
              <a:t>Megbízási szerződés </a:t>
            </a:r>
            <a:r>
              <a:rPr lang="hu-HU" sz="2000" dirty="0">
                <a:latin typeface="Times New Roman" panose="02020603050405020304" pitchFamily="18" charset="0"/>
                <a:cs typeface="Times New Roman" panose="02020603050405020304" pitchFamily="18" charset="0"/>
              </a:rPr>
              <a:t>(nem eredménykötelem)</a:t>
            </a:r>
          </a:p>
        </p:txBody>
      </p:sp>
    </p:spTree>
    <p:extLst>
      <p:ext uri="{BB962C8B-B14F-4D97-AF65-F5344CB8AC3E}">
        <p14:creationId xmlns:p14="http://schemas.microsoft.com/office/powerpoint/2010/main" val="99539689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20784" y="0"/>
            <a:ext cx="9123216" cy="692696"/>
          </a:xfrm>
          <a:solidFill>
            <a:schemeClr val="bg2">
              <a:lumMod val="75000"/>
            </a:schemeClr>
          </a:solidFill>
        </p:spPr>
        <p:txBody>
          <a:bodyPr>
            <a:noAutofit/>
          </a:bodyPr>
          <a:lstStyle/>
          <a:p>
            <a:r>
              <a:rPr lang="hu-HU" sz="4000" b="1" dirty="0">
                <a:latin typeface="Times New Roman" panose="02020603050405020304" pitchFamily="18" charset="0"/>
                <a:cs typeface="Times New Roman" panose="02020603050405020304" pitchFamily="18" charset="0"/>
              </a:rPr>
              <a:t>Írásbeli megbízási szerződés tartalmazza</a:t>
            </a:r>
          </a:p>
        </p:txBody>
      </p:sp>
      <p:graphicFrame>
        <p:nvGraphicFramePr>
          <p:cNvPr id="5" name="Táblázat 4"/>
          <p:cNvGraphicFramePr>
            <a:graphicFrameLocks noGrp="1"/>
          </p:cNvGraphicFramePr>
          <p:nvPr>
            <p:extLst>
              <p:ext uri="{D42A27DB-BD31-4B8C-83A1-F6EECF244321}">
                <p14:modId xmlns:p14="http://schemas.microsoft.com/office/powerpoint/2010/main" val="312429069"/>
              </p:ext>
            </p:extLst>
          </p:nvPr>
        </p:nvGraphicFramePr>
        <p:xfrm>
          <a:off x="20784" y="692697"/>
          <a:ext cx="9123216" cy="6248400"/>
        </p:xfrm>
        <a:graphic>
          <a:graphicData uri="http://schemas.openxmlformats.org/drawingml/2006/table">
            <a:tbl>
              <a:tblPr firstRow="1" bandRow="1">
                <a:tableStyleId>{5C22544A-7EE6-4342-B048-85BDC9FD1C3A}</a:tableStyleId>
              </a:tblPr>
              <a:tblGrid>
                <a:gridCol w="4551216">
                  <a:extLst>
                    <a:ext uri="{9D8B030D-6E8A-4147-A177-3AD203B41FA5}">
                      <a16:colId xmlns:a16="http://schemas.microsoft.com/office/drawing/2014/main" val="20000"/>
                    </a:ext>
                  </a:extLst>
                </a:gridCol>
                <a:gridCol w="4572000">
                  <a:extLst>
                    <a:ext uri="{9D8B030D-6E8A-4147-A177-3AD203B41FA5}">
                      <a16:colId xmlns:a16="http://schemas.microsoft.com/office/drawing/2014/main" val="20001"/>
                    </a:ext>
                  </a:extLst>
                </a:gridCol>
              </a:tblGrid>
              <a:tr h="598779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hu-HU" sz="2800" b="1" dirty="0">
                          <a:solidFill>
                            <a:srgbClr val="92D050"/>
                          </a:solidFill>
                          <a:latin typeface="Times New Roman" panose="02020603050405020304" pitchFamily="18" charset="0"/>
                          <a:cs typeface="Times New Roman" panose="02020603050405020304" pitchFamily="18" charset="0"/>
                        </a:rPr>
                        <a:t>Építési műszaki ellenőr</a:t>
                      </a:r>
                    </a:p>
                    <a:p>
                      <a:pPr marL="0" marR="0" indent="0" algn="l" defTabSz="914400" rtl="0" eaLnBrk="1" fontAlgn="auto" latinLnBrk="0" hangingPunct="1">
                        <a:lnSpc>
                          <a:spcPct val="100000"/>
                        </a:lnSpc>
                        <a:spcBef>
                          <a:spcPts val="0"/>
                        </a:spcBef>
                        <a:spcAft>
                          <a:spcPts val="0"/>
                        </a:spcAft>
                        <a:buClrTx/>
                        <a:buSzTx/>
                        <a:buFontTx/>
                        <a:buNone/>
                        <a:tabLst/>
                        <a:defRPr/>
                      </a:pPr>
                      <a:endParaRPr lang="hu-HU" sz="1600" b="1" dirty="0">
                        <a:latin typeface="Times New Roman" panose="02020603050405020304" pitchFamily="18" charset="0"/>
                        <a:cs typeface="Times New Roman" panose="02020603050405020304" pitchFamily="18" charset="0"/>
                      </a:endParaRPr>
                    </a:p>
                    <a:p>
                      <a:pPr marL="285750" indent="-285750">
                        <a:lnSpc>
                          <a:spcPct val="100000"/>
                        </a:lnSpc>
                        <a:buFont typeface="Arial" panose="020B0604020202020204" pitchFamily="34" charset="0"/>
                        <a:buChar char="•"/>
                      </a:pPr>
                      <a:r>
                        <a:rPr lang="hu-HU" sz="2400" dirty="0">
                          <a:latin typeface="Times New Roman" panose="02020603050405020304" pitchFamily="18" charset="0"/>
                          <a:cs typeface="Times New Roman" panose="02020603050405020304" pitchFamily="18" charset="0"/>
                        </a:rPr>
                        <a:t>adatait, feladatait, felelősségét,</a:t>
                      </a:r>
                      <a:r>
                        <a:rPr lang="hu-HU" sz="2400" baseline="0" dirty="0">
                          <a:latin typeface="Times New Roman" panose="02020603050405020304" pitchFamily="18" charset="0"/>
                          <a:cs typeface="Times New Roman" panose="02020603050405020304" pitchFamily="18" charset="0"/>
                        </a:rPr>
                        <a:t> </a:t>
                      </a:r>
                      <a:r>
                        <a:rPr lang="hu-HU" sz="2400" dirty="0">
                          <a:latin typeface="Times New Roman" panose="02020603050405020304" pitchFamily="18" charset="0"/>
                          <a:cs typeface="Times New Roman" panose="02020603050405020304" pitchFamily="18" charset="0"/>
                        </a:rPr>
                        <a:t>díját, fizetés módját, határidejét,</a:t>
                      </a:r>
                    </a:p>
                    <a:p>
                      <a:pPr marL="285750" indent="-285750">
                        <a:lnSpc>
                          <a:spcPct val="100000"/>
                        </a:lnSpc>
                        <a:buFont typeface="Arial" panose="020B0604020202020204" pitchFamily="34" charset="0"/>
                        <a:buChar char="•"/>
                      </a:pPr>
                      <a:r>
                        <a:rPr lang="hu-HU" sz="2400" dirty="0">
                          <a:latin typeface="Times New Roman" panose="02020603050405020304" pitchFamily="18" charset="0"/>
                          <a:cs typeface="Times New Roman" panose="02020603050405020304" pitchFamily="18" charset="0"/>
                        </a:rPr>
                        <a:t>az építtető adatait, tájékoztatásának módját,</a:t>
                      </a:r>
                    </a:p>
                    <a:p>
                      <a:pPr marL="285750" indent="-285750">
                        <a:lnSpc>
                          <a:spcPct val="100000"/>
                        </a:lnSpc>
                        <a:buFont typeface="Arial" panose="020B0604020202020204" pitchFamily="34" charset="0"/>
                        <a:buChar char="•"/>
                      </a:pPr>
                      <a:r>
                        <a:rPr lang="hu-HU" sz="2400" dirty="0">
                          <a:latin typeface="Times New Roman" panose="02020603050405020304" pitchFamily="18" charset="0"/>
                          <a:cs typeface="Times New Roman" panose="02020603050405020304" pitchFamily="18" charset="0"/>
                        </a:rPr>
                        <a:t>az építtetői elvárásokat, felhatalmazásokat,</a:t>
                      </a:r>
                    </a:p>
                    <a:p>
                      <a:pPr marL="285750" indent="-285750">
                        <a:lnSpc>
                          <a:spcPct val="100000"/>
                        </a:lnSpc>
                        <a:buFont typeface="Arial" panose="020B0604020202020204" pitchFamily="34" charset="0"/>
                        <a:buChar char="•"/>
                      </a:pPr>
                      <a:r>
                        <a:rPr lang="hu-HU" sz="2400" dirty="0">
                          <a:latin typeface="Times New Roman" panose="02020603050405020304" pitchFamily="18" charset="0"/>
                          <a:cs typeface="Times New Roman" panose="02020603050405020304" pitchFamily="18" charset="0"/>
                        </a:rPr>
                        <a:t>a kivitelezési tevékenység meghatározását, </a:t>
                      </a:r>
                    </a:p>
                    <a:p>
                      <a:pPr marL="285750" indent="-285750">
                        <a:lnSpc>
                          <a:spcPct val="100000"/>
                        </a:lnSpc>
                        <a:buFont typeface="Arial" panose="020B0604020202020204" pitchFamily="34" charset="0"/>
                        <a:buChar char="•"/>
                      </a:pPr>
                      <a:r>
                        <a:rPr lang="hu-HU" sz="2400" dirty="0">
                          <a:latin typeface="Times New Roman" panose="02020603050405020304" pitchFamily="18" charset="0"/>
                          <a:cs typeface="Times New Roman" panose="02020603050405020304" pitchFamily="18" charset="0"/>
                        </a:rPr>
                        <a:t>a várható kezdési és befejezési időpontot,</a:t>
                      </a:r>
                    </a:p>
                    <a:p>
                      <a:pPr marL="285750" marR="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hu-HU" sz="2400" dirty="0">
                          <a:solidFill>
                            <a:srgbClr val="92D050"/>
                          </a:solidFill>
                          <a:latin typeface="Times New Roman" panose="02020603050405020304" pitchFamily="18" charset="0"/>
                          <a:cs typeface="Times New Roman" panose="02020603050405020304" pitchFamily="18" charset="0"/>
                        </a:rPr>
                        <a:t>építtetői fedezetkezelő adatait</a:t>
                      </a:r>
                    </a:p>
                    <a:p>
                      <a:pPr marL="285750" marR="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hu-HU" sz="2400" dirty="0">
                          <a:solidFill>
                            <a:srgbClr val="92D050"/>
                          </a:solidFill>
                          <a:latin typeface="Times New Roman" panose="02020603050405020304" pitchFamily="18" charset="0"/>
                          <a:cs typeface="Times New Roman" panose="02020603050405020304" pitchFamily="18" charset="0"/>
                        </a:rPr>
                        <a:t>ellenőrzés, naplóbejegyzés</a:t>
                      </a:r>
                      <a:r>
                        <a:rPr lang="hu-HU" sz="2400" baseline="0" dirty="0">
                          <a:solidFill>
                            <a:srgbClr val="92D050"/>
                          </a:solidFill>
                          <a:latin typeface="Times New Roman" panose="02020603050405020304" pitchFamily="18" charset="0"/>
                          <a:cs typeface="Times New Roman" panose="02020603050405020304" pitchFamily="18" charset="0"/>
                        </a:rPr>
                        <a:t> </a:t>
                      </a:r>
                      <a:r>
                        <a:rPr lang="hu-HU" sz="2400" dirty="0">
                          <a:solidFill>
                            <a:srgbClr val="92D050"/>
                          </a:solidFill>
                          <a:latin typeface="Times New Roman" panose="02020603050405020304" pitchFamily="18" charset="0"/>
                          <a:cs typeface="Times New Roman" panose="02020603050405020304" pitchFamily="18" charset="0"/>
                        </a:rPr>
                        <a:t> gyakoriságát</a:t>
                      </a:r>
                      <a:r>
                        <a:rPr lang="hu-HU" sz="2400" dirty="0">
                          <a:latin typeface="Times New Roman" panose="02020603050405020304" pitchFamily="18" charset="0"/>
                          <a:cs typeface="Times New Roman" panose="02020603050405020304" pitchFamily="18" charset="0"/>
                        </a:rPr>
                        <a:t>,</a:t>
                      </a:r>
                    </a:p>
                    <a:p>
                      <a:pPr marL="285750" indent="-285750">
                        <a:lnSpc>
                          <a:spcPct val="100000"/>
                        </a:lnSpc>
                        <a:buFont typeface="Arial" panose="020B0604020202020204" pitchFamily="34" charset="0"/>
                        <a:buChar char="•"/>
                      </a:pPr>
                      <a:endParaRPr lang="hu-HU" sz="2400" dirty="0">
                        <a:latin typeface="Times New Roman" panose="02020603050405020304" pitchFamily="18" charset="0"/>
                        <a:cs typeface="Times New Roman" panose="02020603050405020304"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hu-HU" sz="2800" b="1" dirty="0">
                          <a:solidFill>
                            <a:srgbClr val="FF9900"/>
                          </a:solidFill>
                          <a:latin typeface="Times New Roman" panose="02020603050405020304" pitchFamily="18" charset="0"/>
                          <a:cs typeface="Times New Roman" panose="02020603050405020304" pitchFamily="18" charset="0"/>
                        </a:rPr>
                        <a:t>Felelős műszaki vezető</a:t>
                      </a:r>
                    </a:p>
                    <a:p>
                      <a:pPr marL="0" marR="0" indent="0" algn="l" defTabSz="914400" rtl="0" eaLnBrk="1" fontAlgn="auto" latinLnBrk="0" hangingPunct="1">
                        <a:lnSpc>
                          <a:spcPct val="100000"/>
                        </a:lnSpc>
                        <a:spcBef>
                          <a:spcPts val="0"/>
                        </a:spcBef>
                        <a:spcAft>
                          <a:spcPts val="0"/>
                        </a:spcAft>
                        <a:buClrTx/>
                        <a:buSzTx/>
                        <a:buFontTx/>
                        <a:buNone/>
                        <a:tabLst/>
                        <a:defRPr/>
                      </a:pPr>
                      <a:endParaRPr lang="hu-HU" sz="1600" b="1" dirty="0">
                        <a:latin typeface="Times New Roman" panose="02020603050405020304" pitchFamily="18" charset="0"/>
                        <a:cs typeface="Times New Roman" panose="02020603050405020304" pitchFamily="18" charset="0"/>
                      </a:endParaRPr>
                    </a:p>
                    <a:p>
                      <a:pPr marL="342900" lvl="0" indent="-342900">
                        <a:lnSpc>
                          <a:spcPct val="100000"/>
                        </a:lnSpc>
                        <a:buFont typeface="Arial" panose="020B0604020202020204" pitchFamily="34" charset="0"/>
                        <a:buChar char="•"/>
                      </a:pPr>
                      <a:r>
                        <a:rPr lang="hu-HU" sz="2400" dirty="0">
                          <a:latin typeface="Times New Roman" panose="02020603050405020304" pitchFamily="18" charset="0"/>
                          <a:cs typeface="Times New Roman" panose="02020603050405020304" pitchFamily="18" charset="0"/>
                        </a:rPr>
                        <a:t>adatait, feladatait, felelősségét, díját, fizetési módját, határidejét,</a:t>
                      </a:r>
                    </a:p>
                    <a:p>
                      <a:pPr marL="285750" marR="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hu-HU" sz="2400" dirty="0">
                          <a:latin typeface="Times New Roman" panose="02020603050405020304" pitchFamily="18" charset="0"/>
                          <a:cs typeface="Times New Roman" panose="02020603050405020304" pitchFamily="18" charset="0"/>
                        </a:rPr>
                        <a:t>a megbízó vállalkozó kivitelező adatait </a:t>
                      </a:r>
                    </a:p>
                    <a:p>
                      <a:pPr marL="285750" marR="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hu-HU" sz="2400" dirty="0">
                          <a:latin typeface="Times New Roman" panose="02020603050405020304" pitchFamily="18" charset="0"/>
                          <a:cs typeface="Times New Roman" panose="02020603050405020304" pitchFamily="18" charset="0"/>
                        </a:rPr>
                        <a:t>a kivitelezői elvárásokat, felhatalmazásokat</a:t>
                      </a:r>
                    </a:p>
                    <a:p>
                      <a:pPr marL="285750" marR="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hu-HU" sz="2400" dirty="0">
                          <a:latin typeface="Times New Roman" panose="02020603050405020304" pitchFamily="18" charset="0"/>
                          <a:cs typeface="Times New Roman" panose="02020603050405020304" pitchFamily="18" charset="0"/>
                        </a:rPr>
                        <a:t>a kivitelezési tevékenység meghatározását, </a:t>
                      </a:r>
                    </a:p>
                    <a:p>
                      <a:pPr marL="285750" marR="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hu-HU" sz="2400" dirty="0">
                          <a:latin typeface="Times New Roman" panose="02020603050405020304" pitchFamily="18" charset="0"/>
                          <a:cs typeface="Times New Roman" panose="02020603050405020304" pitchFamily="18" charset="0"/>
                        </a:rPr>
                        <a:t>a várható kezdési és befejezési időpontot,</a:t>
                      </a:r>
                    </a:p>
                    <a:p>
                      <a:pPr>
                        <a:lnSpc>
                          <a:spcPct val="100000"/>
                        </a:lnSpc>
                      </a:pPr>
                      <a:endParaRPr lang="hu-HU" dirty="0"/>
                    </a:p>
                  </a:txBody>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197633782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35496" y="5425"/>
            <a:ext cx="9108504" cy="831287"/>
          </a:xfrm>
          <a:solidFill>
            <a:schemeClr val="bg2">
              <a:lumMod val="75000"/>
            </a:schemeClr>
          </a:solidFill>
        </p:spPr>
        <p:txBody>
          <a:bodyPr>
            <a:normAutofit/>
          </a:bodyPr>
          <a:lstStyle/>
          <a:p>
            <a:r>
              <a:rPr lang="hu-HU" sz="4000" b="1" dirty="0">
                <a:latin typeface="Times New Roman" panose="02020603050405020304" pitchFamily="18" charset="0"/>
                <a:cs typeface="Times New Roman" panose="02020603050405020304" pitchFamily="18" charset="0"/>
              </a:rPr>
              <a:t>Az építési szerződés</a:t>
            </a:r>
          </a:p>
        </p:txBody>
      </p:sp>
      <p:sp>
        <p:nvSpPr>
          <p:cNvPr id="3" name="Szöveg helye 2"/>
          <p:cNvSpPr>
            <a:spLocks noGrp="1"/>
          </p:cNvSpPr>
          <p:nvPr>
            <p:ph type="body" sz="half" idx="1"/>
          </p:nvPr>
        </p:nvSpPr>
        <p:spPr>
          <a:xfrm>
            <a:off x="107504" y="836712"/>
            <a:ext cx="9001000" cy="5832648"/>
          </a:xfrm>
        </p:spPr>
        <p:txBody>
          <a:bodyPr>
            <a:normAutofit fontScale="62500" lnSpcReduction="20000"/>
          </a:bodyPr>
          <a:lstStyle/>
          <a:p>
            <a:pPr marL="0" indent="0">
              <a:buNone/>
            </a:pPr>
            <a:r>
              <a:rPr lang="hu-HU" sz="3400" dirty="0">
                <a:latin typeface="Times New Roman" panose="02020603050405020304" pitchFamily="18" charset="0"/>
                <a:cs typeface="Times New Roman" panose="02020603050405020304" pitchFamily="18" charset="0"/>
              </a:rPr>
              <a:t>A teljesítésnek szerződésszerűnek kell lennie. Ha rossz a szerződés, nem lehet jó a kivitelezés sem. Ezért nagyon fontos a későbbi (jog)viták elkerülése érdekében, hogy már a szerződéskötésnél is megfelelő körültekintéssel járjanak el a felek.</a:t>
            </a:r>
          </a:p>
          <a:p>
            <a:pPr marL="0" indent="0">
              <a:buNone/>
            </a:pPr>
            <a:r>
              <a:rPr lang="hu-HU" sz="3400" dirty="0">
                <a:latin typeface="Times New Roman" panose="02020603050405020304" pitchFamily="18" charset="0"/>
                <a:cs typeface="Times New Roman" panose="02020603050405020304" pitchFamily="18" charset="0"/>
              </a:rPr>
              <a:t>A műszaki átadás-átvétel során és később a teljesítésigazolás során is a szerződésszerű teljesítés megítélése történik és ennek eredményétől függ a kifizetés is.</a:t>
            </a:r>
          </a:p>
          <a:p>
            <a:pPr marL="0" indent="0">
              <a:buNone/>
            </a:pPr>
            <a:endParaRPr lang="hu-HU" sz="3400" dirty="0">
              <a:latin typeface="Times New Roman" panose="02020603050405020304" pitchFamily="18" charset="0"/>
              <a:cs typeface="Times New Roman" panose="02020603050405020304" pitchFamily="18" charset="0"/>
            </a:endParaRPr>
          </a:p>
          <a:p>
            <a:pPr marL="0" indent="0">
              <a:buNone/>
            </a:pPr>
            <a:r>
              <a:rPr lang="hu-HU" sz="3400" dirty="0">
                <a:latin typeface="Times New Roman" panose="02020603050405020304" pitchFamily="18" charset="0"/>
                <a:cs typeface="Times New Roman" panose="02020603050405020304" pitchFamily="18" charset="0"/>
              </a:rPr>
              <a:t>Amennyiben a teljesítéssel vagy a teljesítésigazolás eredményével a felek nem elégedettek, vitarendezésre többféle megoldás kínálkozik:</a:t>
            </a:r>
          </a:p>
          <a:p>
            <a:pPr lvl="0"/>
            <a:r>
              <a:rPr lang="hu-HU" sz="3400" b="1" dirty="0">
                <a:latin typeface="Times New Roman" panose="02020603050405020304" pitchFamily="18" charset="0"/>
                <a:cs typeface="Times New Roman" panose="02020603050405020304" pitchFamily="18" charset="0"/>
              </a:rPr>
              <a:t>az egyik megoldás a Teljesítésigazoló Szakértői Szervezet (TSZSZ), </a:t>
            </a:r>
          </a:p>
          <a:p>
            <a:pPr lvl="0"/>
            <a:r>
              <a:rPr lang="hu-HU" sz="3400" b="1" dirty="0">
                <a:latin typeface="Times New Roman" panose="02020603050405020304" pitchFamily="18" charset="0"/>
                <a:cs typeface="Times New Roman" panose="02020603050405020304" pitchFamily="18" charset="0"/>
              </a:rPr>
              <a:t>mediátor igénybevétele,</a:t>
            </a:r>
          </a:p>
          <a:p>
            <a:pPr lvl="0"/>
            <a:r>
              <a:rPr lang="hu-HU" sz="3400" b="1" dirty="0">
                <a:latin typeface="Times New Roman" panose="02020603050405020304" pitchFamily="18" charset="0"/>
                <a:cs typeface="Times New Roman" panose="02020603050405020304" pitchFamily="18" charset="0"/>
              </a:rPr>
              <a:t>választott bíróság</a:t>
            </a:r>
          </a:p>
          <a:p>
            <a:pPr lvl="0"/>
            <a:r>
              <a:rPr lang="hu-HU" sz="3400" b="1" dirty="0">
                <a:latin typeface="Times New Roman" panose="02020603050405020304" pitchFamily="18" charset="0"/>
                <a:cs typeface="Times New Roman" panose="02020603050405020304" pitchFamily="18" charset="0"/>
              </a:rPr>
              <a:t>polgári bíróság megkeresése.</a:t>
            </a:r>
          </a:p>
          <a:p>
            <a:pPr marL="0" indent="0">
              <a:buNone/>
            </a:pPr>
            <a:endParaRPr lang="hu-HU" sz="3400" dirty="0">
              <a:latin typeface="Times New Roman" panose="02020603050405020304" pitchFamily="18" charset="0"/>
              <a:cs typeface="Times New Roman" panose="02020603050405020304" pitchFamily="18" charset="0"/>
            </a:endParaRPr>
          </a:p>
          <a:p>
            <a:pPr marL="0" indent="0">
              <a:buNone/>
            </a:pPr>
            <a:r>
              <a:rPr lang="hu-HU" sz="3400" dirty="0">
                <a:latin typeface="Times New Roman" panose="02020603050405020304" pitchFamily="18" charset="0"/>
                <a:cs typeface="Times New Roman" panose="02020603050405020304" pitchFamily="18" charset="0"/>
              </a:rPr>
              <a:t>Azonban a legeredményesebb út, ha a megfelelő ismeretek alapján szerződés szerint valósul meg az építési beruházás és megfelelően járnak el a szakemberek is.</a:t>
            </a:r>
          </a:p>
          <a:p>
            <a:endParaRPr lang="hu-HU" dirty="0"/>
          </a:p>
        </p:txBody>
      </p:sp>
    </p:spTree>
    <p:extLst>
      <p:ext uri="{BB962C8B-B14F-4D97-AF65-F5344CB8AC3E}">
        <p14:creationId xmlns:p14="http://schemas.microsoft.com/office/powerpoint/2010/main" val="394552257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ext Box 4"/>
          <p:cNvSpPr txBox="1">
            <a:spLocks noChangeArrowheads="1"/>
          </p:cNvSpPr>
          <p:nvPr/>
        </p:nvSpPr>
        <p:spPr bwMode="auto">
          <a:xfrm>
            <a:off x="3111500" y="2439988"/>
            <a:ext cx="1841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endParaRPr lang="hu-HU" altLang="hu-HU"/>
          </a:p>
        </p:txBody>
      </p:sp>
      <p:pic>
        <p:nvPicPr>
          <p:cNvPr id="27652" name="Picture 13" descr="MCj01974850000[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457360" y="5406097"/>
            <a:ext cx="1658202" cy="14519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7653" name="Group 25"/>
          <p:cNvGrpSpPr>
            <a:grpSpLocks noChangeAspect="1"/>
          </p:cNvGrpSpPr>
          <p:nvPr/>
        </p:nvGrpSpPr>
        <p:grpSpPr bwMode="auto">
          <a:xfrm>
            <a:off x="0" y="1250063"/>
            <a:ext cx="9070258" cy="5517232"/>
            <a:chOff x="2203" y="1951"/>
            <a:chExt cx="7200" cy="2736"/>
          </a:xfrm>
        </p:grpSpPr>
        <p:sp>
          <p:nvSpPr>
            <p:cNvPr id="27655" name="AutoShape 26"/>
            <p:cNvSpPr>
              <a:spLocks noChangeAspect="1" noChangeArrowheads="1"/>
            </p:cNvSpPr>
            <p:nvPr/>
          </p:nvSpPr>
          <p:spPr bwMode="auto">
            <a:xfrm>
              <a:off x="2203" y="1951"/>
              <a:ext cx="7200" cy="27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endParaRPr lang="hu-HU" altLang="hu-HU"/>
            </a:p>
          </p:txBody>
        </p:sp>
        <p:sp>
          <p:nvSpPr>
            <p:cNvPr id="27656" name="AutoShape 27"/>
            <p:cNvSpPr>
              <a:spLocks noChangeArrowheads="1"/>
            </p:cNvSpPr>
            <p:nvPr/>
          </p:nvSpPr>
          <p:spPr bwMode="auto">
            <a:xfrm>
              <a:off x="2347" y="2383"/>
              <a:ext cx="1584" cy="144"/>
            </a:xfrm>
            <a:prstGeom prst="rightArrow">
              <a:avLst>
                <a:gd name="adj1" fmla="val 50000"/>
                <a:gd name="adj2" fmla="val 132407"/>
              </a:avLst>
            </a:prstGeom>
            <a:solidFill>
              <a:srgbClr val="FFFFFF"/>
            </a:solidFill>
            <a:ln w="9525">
              <a:solidFill>
                <a:srgbClr val="000000"/>
              </a:solidFill>
              <a:miter lim="800000"/>
              <a:headEnd/>
              <a:tailEnd/>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endParaRPr lang="hu-HU" altLang="hu-HU"/>
            </a:p>
          </p:txBody>
        </p:sp>
        <p:sp>
          <p:nvSpPr>
            <p:cNvPr id="27657" name="AutoShape 28"/>
            <p:cNvSpPr>
              <a:spLocks noChangeArrowheads="1"/>
            </p:cNvSpPr>
            <p:nvPr/>
          </p:nvSpPr>
          <p:spPr bwMode="auto">
            <a:xfrm>
              <a:off x="3931" y="2383"/>
              <a:ext cx="1584" cy="144"/>
            </a:xfrm>
            <a:prstGeom prst="rightArrow">
              <a:avLst>
                <a:gd name="adj1" fmla="val 50000"/>
                <a:gd name="adj2" fmla="val 132407"/>
              </a:avLst>
            </a:prstGeom>
            <a:solidFill>
              <a:srgbClr val="FFFFFF"/>
            </a:solidFill>
            <a:ln w="9525">
              <a:solidFill>
                <a:srgbClr val="000000"/>
              </a:solidFill>
              <a:miter lim="800000"/>
              <a:headEnd/>
              <a:tailEnd/>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endParaRPr lang="hu-HU" altLang="hu-HU"/>
            </a:p>
          </p:txBody>
        </p:sp>
        <p:sp>
          <p:nvSpPr>
            <p:cNvPr id="27658" name="AutoShape 29"/>
            <p:cNvSpPr>
              <a:spLocks noChangeArrowheads="1"/>
            </p:cNvSpPr>
            <p:nvPr/>
          </p:nvSpPr>
          <p:spPr bwMode="auto">
            <a:xfrm>
              <a:off x="5515" y="2383"/>
              <a:ext cx="1584" cy="144"/>
            </a:xfrm>
            <a:prstGeom prst="rightArrow">
              <a:avLst>
                <a:gd name="adj1" fmla="val 50000"/>
                <a:gd name="adj2" fmla="val 132407"/>
              </a:avLst>
            </a:prstGeom>
            <a:solidFill>
              <a:srgbClr val="FFFFFF"/>
            </a:solidFill>
            <a:ln w="9525">
              <a:solidFill>
                <a:srgbClr val="000000"/>
              </a:solidFill>
              <a:miter lim="800000"/>
              <a:headEnd/>
              <a:tailEnd/>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endParaRPr lang="hu-HU" altLang="hu-HU"/>
            </a:p>
          </p:txBody>
        </p:sp>
        <p:sp>
          <p:nvSpPr>
            <p:cNvPr id="27659" name="AutoShape 30"/>
            <p:cNvSpPr>
              <a:spLocks noChangeArrowheads="1"/>
            </p:cNvSpPr>
            <p:nvPr/>
          </p:nvSpPr>
          <p:spPr bwMode="auto">
            <a:xfrm>
              <a:off x="7099" y="2383"/>
              <a:ext cx="1584" cy="144"/>
            </a:xfrm>
            <a:prstGeom prst="rightArrow">
              <a:avLst>
                <a:gd name="adj1" fmla="val 50000"/>
                <a:gd name="adj2" fmla="val 132407"/>
              </a:avLst>
            </a:prstGeom>
            <a:solidFill>
              <a:srgbClr val="FFFFFF"/>
            </a:solidFill>
            <a:ln w="9525">
              <a:solidFill>
                <a:srgbClr val="000000"/>
              </a:solidFill>
              <a:miter lim="800000"/>
              <a:headEnd/>
              <a:tailEnd/>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endParaRPr lang="hu-HU" altLang="hu-HU"/>
            </a:p>
          </p:txBody>
        </p:sp>
        <p:sp>
          <p:nvSpPr>
            <p:cNvPr id="27660" name="AutoShape 31"/>
            <p:cNvSpPr>
              <a:spLocks noChangeArrowheads="1"/>
            </p:cNvSpPr>
            <p:nvPr/>
          </p:nvSpPr>
          <p:spPr bwMode="auto">
            <a:xfrm>
              <a:off x="2779" y="2959"/>
              <a:ext cx="1152" cy="144"/>
            </a:xfrm>
            <a:prstGeom prst="rightArrow">
              <a:avLst>
                <a:gd name="adj1" fmla="val 50000"/>
                <a:gd name="adj2" fmla="val 96296"/>
              </a:avLst>
            </a:prstGeom>
            <a:solidFill>
              <a:srgbClr val="FFFFFF"/>
            </a:solidFill>
            <a:ln w="9525">
              <a:solidFill>
                <a:srgbClr val="000000"/>
              </a:solidFill>
              <a:miter lim="800000"/>
              <a:headEnd/>
              <a:tailEnd/>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endParaRPr lang="hu-HU" altLang="hu-HU"/>
            </a:p>
          </p:txBody>
        </p:sp>
        <p:sp>
          <p:nvSpPr>
            <p:cNvPr id="27661" name="Line 32"/>
            <p:cNvSpPr>
              <a:spLocks noChangeShapeType="1"/>
            </p:cNvSpPr>
            <p:nvPr/>
          </p:nvSpPr>
          <p:spPr bwMode="auto">
            <a:xfrm>
              <a:off x="3931" y="1951"/>
              <a:ext cx="1" cy="2736"/>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hu-HU"/>
            </a:p>
          </p:txBody>
        </p:sp>
        <p:sp>
          <p:nvSpPr>
            <p:cNvPr id="27662" name="AutoShape 33"/>
            <p:cNvSpPr>
              <a:spLocks noChangeArrowheads="1"/>
            </p:cNvSpPr>
            <p:nvPr/>
          </p:nvSpPr>
          <p:spPr bwMode="auto">
            <a:xfrm>
              <a:off x="4232" y="2959"/>
              <a:ext cx="1283" cy="144"/>
            </a:xfrm>
            <a:prstGeom prst="rightArrow">
              <a:avLst>
                <a:gd name="adj1" fmla="val 50000"/>
                <a:gd name="adj2" fmla="val 132407"/>
              </a:avLst>
            </a:prstGeom>
            <a:solidFill>
              <a:srgbClr val="FFFFFF"/>
            </a:solidFill>
            <a:ln w="9525">
              <a:solidFill>
                <a:srgbClr val="000000"/>
              </a:solidFill>
              <a:miter lim="800000"/>
              <a:headEnd/>
              <a:tailEnd/>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endParaRPr lang="hu-HU" altLang="hu-HU"/>
            </a:p>
          </p:txBody>
        </p:sp>
        <p:sp>
          <p:nvSpPr>
            <p:cNvPr id="27663" name="Line 34"/>
            <p:cNvSpPr>
              <a:spLocks noChangeShapeType="1"/>
            </p:cNvSpPr>
            <p:nvPr/>
          </p:nvSpPr>
          <p:spPr bwMode="auto">
            <a:xfrm flipH="1">
              <a:off x="5515" y="1951"/>
              <a:ext cx="1" cy="2736"/>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hu-HU"/>
            </a:p>
          </p:txBody>
        </p:sp>
        <p:sp>
          <p:nvSpPr>
            <p:cNvPr id="27664" name="Line 35"/>
            <p:cNvSpPr>
              <a:spLocks noChangeShapeType="1"/>
            </p:cNvSpPr>
            <p:nvPr/>
          </p:nvSpPr>
          <p:spPr bwMode="auto">
            <a:xfrm>
              <a:off x="7099" y="1951"/>
              <a:ext cx="1" cy="2736"/>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hu-HU"/>
            </a:p>
          </p:txBody>
        </p:sp>
        <p:sp>
          <p:nvSpPr>
            <p:cNvPr id="27665" name="Line 36"/>
            <p:cNvSpPr>
              <a:spLocks noChangeShapeType="1"/>
            </p:cNvSpPr>
            <p:nvPr/>
          </p:nvSpPr>
          <p:spPr bwMode="auto">
            <a:xfrm>
              <a:off x="8683" y="1951"/>
              <a:ext cx="1" cy="2736"/>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hu-HU"/>
            </a:p>
          </p:txBody>
        </p:sp>
        <p:sp>
          <p:nvSpPr>
            <p:cNvPr id="27666" name="AutoShape 37"/>
            <p:cNvSpPr>
              <a:spLocks noChangeArrowheads="1"/>
            </p:cNvSpPr>
            <p:nvPr/>
          </p:nvSpPr>
          <p:spPr bwMode="auto">
            <a:xfrm>
              <a:off x="5673" y="2959"/>
              <a:ext cx="1152" cy="144"/>
            </a:xfrm>
            <a:prstGeom prst="rightArrow">
              <a:avLst>
                <a:gd name="adj1" fmla="val 50000"/>
                <a:gd name="adj2" fmla="val 96296"/>
              </a:avLst>
            </a:prstGeom>
            <a:solidFill>
              <a:srgbClr val="FFFFFF"/>
            </a:solidFill>
            <a:ln w="9525">
              <a:solidFill>
                <a:srgbClr val="000000"/>
              </a:solidFill>
              <a:miter lim="800000"/>
              <a:headEnd/>
              <a:tailEnd/>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endParaRPr lang="hu-HU" altLang="hu-HU"/>
            </a:p>
          </p:txBody>
        </p:sp>
        <p:sp>
          <p:nvSpPr>
            <p:cNvPr id="27667" name="Line 38"/>
            <p:cNvSpPr>
              <a:spLocks noChangeShapeType="1"/>
            </p:cNvSpPr>
            <p:nvPr/>
          </p:nvSpPr>
          <p:spPr bwMode="auto">
            <a:xfrm>
              <a:off x="2347" y="1951"/>
              <a:ext cx="1" cy="2736"/>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hu-HU"/>
            </a:p>
          </p:txBody>
        </p:sp>
        <p:sp>
          <p:nvSpPr>
            <p:cNvPr id="27668" name="AutoShape 39"/>
            <p:cNvSpPr>
              <a:spLocks noChangeArrowheads="1"/>
            </p:cNvSpPr>
            <p:nvPr/>
          </p:nvSpPr>
          <p:spPr bwMode="auto">
            <a:xfrm>
              <a:off x="3211" y="3679"/>
              <a:ext cx="720" cy="144"/>
            </a:xfrm>
            <a:prstGeom prst="rightArrow">
              <a:avLst>
                <a:gd name="adj1" fmla="val 50000"/>
                <a:gd name="adj2" fmla="val 60185"/>
              </a:avLst>
            </a:prstGeom>
            <a:solidFill>
              <a:srgbClr val="FFFFFF"/>
            </a:solidFill>
            <a:ln w="9525">
              <a:solidFill>
                <a:srgbClr val="000000"/>
              </a:solidFill>
              <a:miter lim="800000"/>
              <a:headEnd/>
              <a:tailEnd/>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endParaRPr lang="hu-HU" altLang="hu-HU"/>
            </a:p>
          </p:txBody>
        </p:sp>
        <p:sp>
          <p:nvSpPr>
            <p:cNvPr id="27669" name="AutoShape 40"/>
            <p:cNvSpPr>
              <a:spLocks noChangeArrowheads="1"/>
            </p:cNvSpPr>
            <p:nvPr/>
          </p:nvSpPr>
          <p:spPr bwMode="auto">
            <a:xfrm>
              <a:off x="4575" y="3679"/>
              <a:ext cx="940" cy="144"/>
            </a:xfrm>
            <a:prstGeom prst="rightArrow">
              <a:avLst>
                <a:gd name="adj1" fmla="val 50000"/>
                <a:gd name="adj2" fmla="val 132407"/>
              </a:avLst>
            </a:prstGeom>
            <a:solidFill>
              <a:srgbClr val="FFFFFF"/>
            </a:solidFill>
            <a:ln w="9525">
              <a:solidFill>
                <a:srgbClr val="000000"/>
              </a:solidFill>
              <a:miter lim="800000"/>
              <a:headEnd/>
              <a:tailEnd/>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endParaRPr lang="hu-HU" altLang="hu-HU"/>
            </a:p>
          </p:txBody>
        </p:sp>
        <p:sp>
          <p:nvSpPr>
            <p:cNvPr id="27670" name="AutoShape 41"/>
            <p:cNvSpPr>
              <a:spLocks noChangeArrowheads="1"/>
            </p:cNvSpPr>
            <p:nvPr/>
          </p:nvSpPr>
          <p:spPr bwMode="auto">
            <a:xfrm>
              <a:off x="4575" y="4255"/>
              <a:ext cx="629" cy="144"/>
            </a:xfrm>
            <a:prstGeom prst="rightArrow">
              <a:avLst>
                <a:gd name="adj1" fmla="val 50000"/>
                <a:gd name="adj2" fmla="val 60185"/>
              </a:avLst>
            </a:prstGeom>
            <a:solidFill>
              <a:srgbClr val="FFFFFF"/>
            </a:solidFill>
            <a:ln w="9525">
              <a:solidFill>
                <a:srgbClr val="000000"/>
              </a:solidFill>
              <a:miter lim="800000"/>
              <a:headEnd/>
              <a:tailEnd/>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endParaRPr lang="hu-HU" altLang="hu-HU"/>
            </a:p>
          </p:txBody>
        </p:sp>
        <p:sp>
          <p:nvSpPr>
            <p:cNvPr id="27671" name="AutoShape 42"/>
            <p:cNvSpPr>
              <a:spLocks noChangeArrowheads="1"/>
            </p:cNvSpPr>
            <p:nvPr/>
          </p:nvSpPr>
          <p:spPr bwMode="auto">
            <a:xfrm>
              <a:off x="2231" y="2022"/>
              <a:ext cx="2172" cy="215"/>
            </a:xfrm>
            <a:prstGeom prst="wedgeRectCallout">
              <a:avLst>
                <a:gd name="adj1" fmla="val -38491"/>
                <a:gd name="adj2" fmla="val 137915"/>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hu-HU" altLang="hu-HU" sz="2400" b="1" dirty="0">
                  <a:latin typeface="Times New Roman" panose="02020603050405020304" pitchFamily="18" charset="0"/>
                  <a:cs typeface="Times New Roman" panose="02020603050405020304" pitchFamily="18" charset="0"/>
                </a:rPr>
                <a:t>Fővállalkozói szint</a:t>
              </a:r>
            </a:p>
          </p:txBody>
        </p:sp>
        <p:sp>
          <p:nvSpPr>
            <p:cNvPr id="27672" name="AutoShape 43"/>
            <p:cNvSpPr>
              <a:spLocks noChangeArrowheads="1"/>
            </p:cNvSpPr>
            <p:nvPr/>
          </p:nvSpPr>
          <p:spPr bwMode="auto">
            <a:xfrm>
              <a:off x="2779" y="2678"/>
              <a:ext cx="2196" cy="201"/>
            </a:xfrm>
            <a:prstGeom prst="wedgeRectCallout">
              <a:avLst>
                <a:gd name="adj1" fmla="val -14991"/>
                <a:gd name="adj2" fmla="val 100387"/>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hu-HU" altLang="hu-HU" sz="2400" dirty="0">
                  <a:latin typeface="Times New Roman" pitchFamily="18" charset="0"/>
                </a:rPr>
                <a:t>1. alvállalkozói szint</a:t>
              </a:r>
              <a:endParaRPr lang="hu-HU" altLang="hu-HU" sz="2400" dirty="0"/>
            </a:p>
          </p:txBody>
        </p:sp>
        <p:sp>
          <p:nvSpPr>
            <p:cNvPr id="27673" name="AutoShape 44"/>
            <p:cNvSpPr>
              <a:spLocks noChangeArrowheads="1"/>
            </p:cNvSpPr>
            <p:nvPr/>
          </p:nvSpPr>
          <p:spPr bwMode="auto">
            <a:xfrm>
              <a:off x="3211" y="3247"/>
              <a:ext cx="2164" cy="204"/>
            </a:xfrm>
            <a:prstGeom prst="wedgeRectCallout">
              <a:avLst>
                <a:gd name="adj1" fmla="val -25758"/>
                <a:gd name="adj2" fmla="val 164978"/>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hu-HU" altLang="hu-HU" sz="2400" dirty="0">
                  <a:latin typeface="Times New Roman" pitchFamily="18" charset="0"/>
                </a:rPr>
                <a:t>2. alvállalkozói szint</a:t>
              </a:r>
              <a:endParaRPr lang="hu-HU" altLang="hu-HU" sz="2400" dirty="0"/>
            </a:p>
          </p:txBody>
        </p:sp>
        <p:sp>
          <p:nvSpPr>
            <p:cNvPr id="27674" name="AutoShape 45"/>
            <p:cNvSpPr>
              <a:spLocks noChangeArrowheads="1"/>
            </p:cNvSpPr>
            <p:nvPr/>
          </p:nvSpPr>
          <p:spPr bwMode="auto">
            <a:xfrm>
              <a:off x="4795" y="3879"/>
              <a:ext cx="2304" cy="215"/>
            </a:xfrm>
            <a:prstGeom prst="wedgeRectCallout">
              <a:avLst>
                <a:gd name="adj1" fmla="val -48614"/>
                <a:gd name="adj2" fmla="val 129212"/>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hu-HU" altLang="hu-HU" sz="2400" dirty="0">
                  <a:latin typeface="Times New Roman" pitchFamily="18" charset="0"/>
                </a:rPr>
                <a:t>3. alvállalkozói  szint</a:t>
              </a:r>
              <a:endParaRPr lang="hu-HU" altLang="hu-HU" sz="2400" dirty="0"/>
            </a:p>
          </p:txBody>
        </p:sp>
      </p:grpSp>
      <p:sp>
        <p:nvSpPr>
          <p:cNvPr id="27654" name="Rectangle 47"/>
          <p:cNvSpPr>
            <a:spLocks noChangeArrowheads="1"/>
          </p:cNvSpPr>
          <p:nvPr/>
        </p:nvSpPr>
        <p:spPr bwMode="auto">
          <a:xfrm>
            <a:off x="0" y="0"/>
            <a:ext cx="9144000" cy="1114425"/>
          </a:xfrm>
          <a:prstGeom prst="rect">
            <a:avLst/>
          </a:prstGeom>
          <a:solidFill>
            <a:schemeClr val="bg2">
              <a:lumMod val="75000"/>
            </a:schemeClr>
          </a:solidFill>
          <a:ln>
            <a:noFill/>
          </a:ln>
        </p:spPr>
        <p:txBody>
          <a:bodyPr anchor="ct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a:r>
              <a:rPr lang="hu-HU" altLang="hu-HU" sz="4000" b="1" dirty="0">
                <a:latin typeface="Times New Roman" panose="02020603050405020304" pitchFamily="18" charset="0"/>
                <a:cs typeface="Times New Roman" panose="02020603050405020304" pitchFamily="18" charset="0"/>
              </a:rPr>
              <a:t>Építési beruházás </a:t>
            </a:r>
            <a:r>
              <a:rPr lang="hu-HU" sz="4000" b="1" dirty="0">
                <a:latin typeface="Times New Roman" panose="02020603050405020304" pitchFamily="18" charset="0"/>
                <a:cs typeface="Times New Roman" panose="02020603050405020304" pitchFamily="18" charset="0"/>
              </a:rPr>
              <a:t>szerződés szerinti </a:t>
            </a:r>
            <a:r>
              <a:rPr lang="hu-HU" altLang="hu-HU" sz="4000" b="1" dirty="0">
                <a:latin typeface="Times New Roman" panose="02020603050405020304" pitchFamily="18" charset="0"/>
                <a:cs typeface="Times New Roman" panose="02020603050405020304" pitchFamily="18" charset="0"/>
              </a:rPr>
              <a:t>szakaszolása</a:t>
            </a:r>
            <a:r>
              <a:rPr lang="hu-HU" altLang="hu-HU" sz="1000" b="1" dirty="0">
                <a:solidFill>
                  <a:schemeClr val="tx2"/>
                </a:solidFill>
              </a:rPr>
              <a:t>	</a:t>
            </a:r>
          </a:p>
        </p:txBody>
      </p:sp>
      <p:sp>
        <p:nvSpPr>
          <p:cNvPr id="2" name="Beszédbuborék: négyszög 1">
            <a:extLst>
              <a:ext uri="{FF2B5EF4-FFF2-40B4-BE49-F238E27FC236}">
                <a16:creationId xmlns:a16="http://schemas.microsoft.com/office/drawing/2014/main" id="{16C40B1B-7BE4-472E-8DFB-F1DC6954CCBE}"/>
              </a:ext>
            </a:extLst>
          </p:cNvPr>
          <p:cNvSpPr/>
          <p:nvPr/>
        </p:nvSpPr>
        <p:spPr>
          <a:xfrm>
            <a:off x="7612000" y="1390678"/>
            <a:ext cx="1520487" cy="580761"/>
          </a:xfrm>
          <a:prstGeom prst="wedgeRectCallout">
            <a:avLst>
              <a:gd name="adj1" fmla="val -12861"/>
              <a:gd name="adj2" fmla="val 11547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sz="2400" b="1" dirty="0">
                <a:latin typeface="Times New Roman" panose="02020603050405020304" pitchFamily="18" charset="0"/>
                <a:cs typeface="Times New Roman" panose="02020603050405020304" pitchFamily="18" charset="0"/>
              </a:rPr>
              <a:t>végszámla</a:t>
            </a:r>
          </a:p>
        </p:txBody>
      </p:sp>
      <p:sp>
        <p:nvSpPr>
          <p:cNvPr id="3" name="Beszédbuborék: négyszög 2">
            <a:extLst>
              <a:ext uri="{FF2B5EF4-FFF2-40B4-BE49-F238E27FC236}">
                <a16:creationId xmlns:a16="http://schemas.microsoft.com/office/drawing/2014/main" id="{3DF2E3A3-8782-49DE-AF47-5E9939956127}"/>
              </a:ext>
            </a:extLst>
          </p:cNvPr>
          <p:cNvSpPr/>
          <p:nvPr/>
        </p:nvSpPr>
        <p:spPr>
          <a:xfrm>
            <a:off x="4186605" y="1372920"/>
            <a:ext cx="1622558" cy="612648"/>
          </a:xfrm>
          <a:prstGeom prst="wedgeRectCallout">
            <a:avLst>
              <a:gd name="adj1" fmla="val -49920"/>
              <a:gd name="adj2" fmla="val 9861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sz="2400" b="1" dirty="0">
                <a:latin typeface="Times New Roman" panose="02020603050405020304" pitchFamily="18" charset="0"/>
                <a:cs typeface="Times New Roman" panose="02020603050405020304" pitchFamily="18" charset="0"/>
              </a:rPr>
              <a:t>részszámla</a:t>
            </a:r>
          </a:p>
        </p:txBody>
      </p:sp>
      <p:cxnSp>
        <p:nvCxnSpPr>
          <p:cNvPr id="5" name="Egyenes összekötő 4"/>
          <p:cNvCxnSpPr>
            <a:stCxn id="27660" idx="1"/>
          </p:cNvCxnSpPr>
          <p:nvPr/>
        </p:nvCxnSpPr>
        <p:spPr>
          <a:xfrm flipV="1">
            <a:off x="725621" y="2349284"/>
            <a:ext cx="0" cy="1078634"/>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Egyenes összekötő 6"/>
          <p:cNvCxnSpPr>
            <a:stCxn id="27668" idx="1"/>
          </p:cNvCxnSpPr>
          <p:nvPr/>
        </p:nvCxnSpPr>
        <p:spPr>
          <a:xfrm flipV="1">
            <a:off x="1269836" y="3573108"/>
            <a:ext cx="0" cy="1306714"/>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Egyenes összekötő 8"/>
          <p:cNvCxnSpPr>
            <a:stCxn id="27662" idx="1"/>
          </p:cNvCxnSpPr>
          <p:nvPr/>
        </p:nvCxnSpPr>
        <p:spPr>
          <a:xfrm flipV="1">
            <a:off x="2556049" y="2349284"/>
            <a:ext cx="0" cy="1078634"/>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Egyenes összekötő 10"/>
          <p:cNvCxnSpPr>
            <a:stCxn id="27669" idx="1"/>
          </p:cNvCxnSpPr>
          <p:nvPr/>
        </p:nvCxnSpPr>
        <p:spPr>
          <a:xfrm flipV="1">
            <a:off x="2988146" y="3573108"/>
            <a:ext cx="0" cy="1306714"/>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Egyenes összekötő 12"/>
          <p:cNvCxnSpPr>
            <a:stCxn id="27670" idx="1"/>
            <a:endCxn id="27669" idx="1"/>
          </p:cNvCxnSpPr>
          <p:nvPr/>
        </p:nvCxnSpPr>
        <p:spPr>
          <a:xfrm flipV="1">
            <a:off x="2988146" y="4879822"/>
            <a:ext cx="0" cy="1161522"/>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Egyenes összekötő 14"/>
          <p:cNvCxnSpPr>
            <a:stCxn id="27670" idx="3"/>
            <a:endCxn id="27669" idx="2"/>
          </p:cNvCxnSpPr>
          <p:nvPr/>
        </p:nvCxnSpPr>
        <p:spPr>
          <a:xfrm flipV="1">
            <a:off x="3780534" y="5025012"/>
            <a:ext cx="7300" cy="1016332"/>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Egyenes összekötő 16"/>
          <p:cNvCxnSpPr>
            <a:stCxn id="27666" idx="1"/>
          </p:cNvCxnSpPr>
          <p:nvPr/>
        </p:nvCxnSpPr>
        <p:spPr>
          <a:xfrm flipV="1">
            <a:off x="4371360" y="2349284"/>
            <a:ext cx="0" cy="1078634"/>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Egyenes összekötő 18"/>
          <p:cNvCxnSpPr>
            <a:stCxn id="27666" idx="3"/>
          </p:cNvCxnSpPr>
          <p:nvPr/>
        </p:nvCxnSpPr>
        <p:spPr>
          <a:xfrm flipV="1">
            <a:off x="5822601" y="2349284"/>
            <a:ext cx="0" cy="1078634"/>
          </a:xfrm>
          <a:prstGeom prst="line">
            <a:avLst/>
          </a:prstGeom>
        </p:spPr>
        <p:style>
          <a:lnRef idx="1">
            <a:schemeClr val="accent1"/>
          </a:lnRef>
          <a:fillRef idx="0">
            <a:schemeClr val="accent1"/>
          </a:fillRef>
          <a:effectRef idx="0">
            <a:schemeClr val="accent1"/>
          </a:effectRef>
          <a:fontRef idx="minor">
            <a:schemeClr val="tx1"/>
          </a:fontRef>
        </p:style>
      </p:cxnSp>
      <p:sp>
        <p:nvSpPr>
          <p:cNvPr id="20" name="Bal oldali kapcsos zárójel 19"/>
          <p:cNvSpPr/>
          <p:nvPr/>
        </p:nvSpPr>
        <p:spPr>
          <a:xfrm rot="5400000">
            <a:off x="1030646" y="103847"/>
            <a:ext cx="298236" cy="1994198"/>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hu-HU"/>
          </a:p>
        </p:txBody>
      </p:sp>
      <p:sp>
        <p:nvSpPr>
          <p:cNvPr id="45" name="Bal oldali kapcsos zárójel 44"/>
          <p:cNvSpPr/>
          <p:nvPr/>
        </p:nvSpPr>
        <p:spPr>
          <a:xfrm rot="5400000">
            <a:off x="3024843" y="103846"/>
            <a:ext cx="298236" cy="1994198"/>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hu-HU"/>
          </a:p>
        </p:txBody>
      </p:sp>
      <p:sp>
        <p:nvSpPr>
          <p:cNvPr id="46" name="Bal oldali kapcsos zárójel 45"/>
          <p:cNvSpPr/>
          <p:nvPr/>
        </p:nvSpPr>
        <p:spPr>
          <a:xfrm rot="5400000">
            <a:off x="5022818" y="103846"/>
            <a:ext cx="298236" cy="1994198"/>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hu-HU"/>
          </a:p>
        </p:txBody>
      </p:sp>
      <p:sp>
        <p:nvSpPr>
          <p:cNvPr id="47" name="Bal oldali kapcsos zárójel 46"/>
          <p:cNvSpPr/>
          <p:nvPr/>
        </p:nvSpPr>
        <p:spPr>
          <a:xfrm rot="5400000">
            <a:off x="7015756" y="103846"/>
            <a:ext cx="298236" cy="1994198"/>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hu-HU"/>
          </a:p>
        </p:txBody>
      </p:sp>
    </p:spTree>
    <p:extLst>
      <p:ext uri="{BB962C8B-B14F-4D97-AF65-F5344CB8AC3E}">
        <p14:creationId xmlns:p14="http://schemas.microsoft.com/office/powerpoint/2010/main" val="11631142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0" y="44624"/>
            <a:ext cx="9098160" cy="751199"/>
          </a:xfrm>
          <a:solidFill>
            <a:schemeClr val="bg2">
              <a:lumMod val="75000"/>
            </a:schemeClr>
          </a:solidFill>
        </p:spPr>
        <p:txBody>
          <a:bodyPr>
            <a:normAutofit/>
          </a:bodyPr>
          <a:lstStyle/>
          <a:p>
            <a:r>
              <a:rPr lang="hu-HU" sz="4000" b="1" dirty="0">
                <a:latin typeface="Times New Roman" panose="02020603050405020304" pitchFamily="18" charset="0"/>
                <a:cs typeface="Times New Roman" panose="02020603050405020304" pitchFamily="18" charset="0"/>
              </a:rPr>
              <a:t>Az építési beruházás típusai</a:t>
            </a:r>
          </a:p>
        </p:txBody>
      </p:sp>
      <p:sp>
        <p:nvSpPr>
          <p:cNvPr id="3" name="Tartalom helye 2"/>
          <p:cNvSpPr>
            <a:spLocks noGrp="1"/>
          </p:cNvSpPr>
          <p:nvPr>
            <p:ph idx="1"/>
          </p:nvPr>
        </p:nvSpPr>
        <p:spPr>
          <a:xfrm>
            <a:off x="323528" y="937231"/>
            <a:ext cx="8640960" cy="5660121"/>
          </a:xfrm>
        </p:spPr>
        <p:txBody>
          <a:bodyPr>
            <a:normAutofit fontScale="25000" lnSpcReduction="20000"/>
          </a:bodyPr>
          <a:lstStyle/>
          <a:p>
            <a:pPr marL="0" indent="0" algn="ctr">
              <a:buNone/>
            </a:pPr>
            <a:r>
              <a:rPr lang="hu-HU" sz="12800" b="1" dirty="0">
                <a:latin typeface="Times New Roman" panose="02020603050405020304" pitchFamily="18" charset="0"/>
                <a:cs typeface="Times New Roman" panose="02020603050405020304" pitchFamily="18" charset="0"/>
              </a:rPr>
              <a:t>megvalósulhat</a:t>
            </a:r>
            <a:endParaRPr lang="hu-HU" sz="12800" dirty="0">
              <a:latin typeface="Times New Roman" panose="02020603050405020304" pitchFamily="18" charset="0"/>
              <a:cs typeface="Times New Roman" panose="02020603050405020304" pitchFamily="18" charset="0"/>
            </a:endParaRPr>
          </a:p>
          <a:p>
            <a:pPr marL="0" indent="0">
              <a:buNone/>
            </a:pPr>
            <a:endParaRPr lang="hu-HU" sz="4000" dirty="0">
              <a:latin typeface="Times New Roman" panose="02020603050405020304" pitchFamily="18" charset="0"/>
              <a:cs typeface="Times New Roman" panose="02020603050405020304" pitchFamily="18" charset="0"/>
            </a:endParaRPr>
          </a:p>
          <a:p>
            <a:pPr marL="0" indent="0">
              <a:buNone/>
            </a:pPr>
            <a:r>
              <a:rPr lang="hu-HU" sz="12800" b="1" dirty="0">
                <a:latin typeface="Times New Roman" panose="02020603050405020304" pitchFamily="18" charset="0"/>
                <a:cs typeface="Times New Roman" panose="02020603050405020304" pitchFamily="18" charset="0"/>
              </a:rPr>
              <a:t>közbeszerzéssel			közbeszerzés nélkül</a:t>
            </a:r>
            <a:endParaRPr lang="hu-HU" sz="12800" dirty="0">
              <a:latin typeface="Times New Roman" panose="02020603050405020304" pitchFamily="18" charset="0"/>
              <a:cs typeface="Times New Roman" panose="02020603050405020304" pitchFamily="18" charset="0"/>
            </a:endParaRPr>
          </a:p>
          <a:p>
            <a:pPr marL="0" indent="0">
              <a:buNone/>
            </a:pPr>
            <a:r>
              <a:rPr lang="hu-HU" sz="12800" b="1" dirty="0">
                <a:latin typeface="Times New Roman" panose="02020603050405020304" pitchFamily="18" charset="0"/>
                <a:cs typeface="Times New Roman" panose="02020603050405020304" pitchFamily="18" charset="0"/>
              </a:rPr>
              <a:t> </a:t>
            </a:r>
            <a:endParaRPr lang="hu-HU" sz="12800" dirty="0">
              <a:latin typeface="Times New Roman" panose="02020603050405020304" pitchFamily="18" charset="0"/>
              <a:cs typeface="Times New Roman" panose="02020603050405020304" pitchFamily="18" charset="0"/>
            </a:endParaRPr>
          </a:p>
          <a:p>
            <a:pPr marL="0" indent="0">
              <a:buNone/>
            </a:pPr>
            <a:r>
              <a:rPr lang="hu-HU" sz="12800" b="1" dirty="0">
                <a:latin typeface="Times New Roman" panose="02020603050405020304" pitchFamily="18" charset="0"/>
                <a:cs typeface="Times New Roman" panose="02020603050405020304" pitchFamily="18" charset="0"/>
              </a:rPr>
              <a:t> fedezetkezelő nélkül		fedezetkezelővel</a:t>
            </a:r>
            <a:endParaRPr lang="hu-HU" sz="12800" dirty="0">
              <a:latin typeface="Times New Roman" panose="02020603050405020304" pitchFamily="18" charset="0"/>
              <a:cs typeface="Times New Roman" panose="02020603050405020304" pitchFamily="18" charset="0"/>
            </a:endParaRPr>
          </a:p>
          <a:p>
            <a:pPr marL="0" indent="0">
              <a:buNone/>
            </a:pPr>
            <a:r>
              <a:rPr lang="hu-HU" sz="12800" b="1" dirty="0">
                <a:latin typeface="Times New Roman" panose="02020603050405020304" pitchFamily="18" charset="0"/>
                <a:cs typeface="Times New Roman" panose="02020603050405020304" pitchFamily="18" charset="0"/>
              </a:rPr>
              <a:t>			 </a:t>
            </a:r>
            <a:endParaRPr lang="hu-HU" sz="12800" dirty="0">
              <a:latin typeface="Times New Roman" panose="02020603050405020304" pitchFamily="18" charset="0"/>
              <a:cs typeface="Times New Roman" panose="02020603050405020304" pitchFamily="18" charset="0"/>
            </a:endParaRPr>
          </a:p>
          <a:p>
            <a:pPr marL="0" indent="0">
              <a:buNone/>
            </a:pPr>
            <a:r>
              <a:rPr lang="hu-HU" sz="12800" b="1" dirty="0">
                <a:latin typeface="Times New Roman" panose="02020603050405020304" pitchFamily="18" charset="0"/>
                <a:cs typeface="Times New Roman" panose="02020603050405020304" pitchFamily="18" charset="0"/>
              </a:rPr>
              <a:t>állami beruházásként		magán 							beruházásként</a:t>
            </a:r>
            <a:endParaRPr lang="hu-HU" sz="12800" dirty="0">
              <a:latin typeface="Times New Roman" panose="02020603050405020304" pitchFamily="18" charset="0"/>
              <a:cs typeface="Times New Roman" panose="02020603050405020304" pitchFamily="18" charset="0"/>
            </a:endParaRPr>
          </a:p>
          <a:p>
            <a:pPr marL="0" indent="0">
              <a:buNone/>
            </a:pPr>
            <a:r>
              <a:rPr lang="hu-HU" sz="12800" b="1" dirty="0">
                <a:latin typeface="Times New Roman" panose="02020603050405020304" pitchFamily="18" charset="0"/>
                <a:cs typeface="Times New Roman" panose="02020603050405020304" pitchFamily="18" charset="0"/>
              </a:rPr>
              <a:t> </a:t>
            </a:r>
            <a:endParaRPr lang="hu-HU" sz="12800" dirty="0">
              <a:latin typeface="Times New Roman" panose="02020603050405020304" pitchFamily="18" charset="0"/>
              <a:cs typeface="Times New Roman" panose="02020603050405020304" pitchFamily="18" charset="0"/>
            </a:endParaRPr>
          </a:p>
          <a:p>
            <a:pPr marL="0" indent="0">
              <a:buNone/>
            </a:pPr>
            <a:r>
              <a:rPr lang="hu-HU" sz="12800" b="1" dirty="0">
                <a:latin typeface="Times New Roman" panose="02020603050405020304" pitchFamily="18" charset="0"/>
                <a:cs typeface="Times New Roman" panose="02020603050405020304" pitchFamily="18" charset="0"/>
              </a:rPr>
              <a:t> 			természetes személy	céges					építtetővel			építtetővel</a:t>
            </a:r>
            <a:endParaRPr lang="hu-HU" sz="12800" dirty="0"/>
          </a:p>
          <a:p>
            <a:endParaRPr lang="hu-HU" dirty="0"/>
          </a:p>
        </p:txBody>
      </p:sp>
      <p:sp>
        <p:nvSpPr>
          <p:cNvPr id="4" name="Lefelé nyíl 3"/>
          <p:cNvSpPr/>
          <p:nvPr/>
        </p:nvSpPr>
        <p:spPr>
          <a:xfrm>
            <a:off x="1151268" y="2964155"/>
            <a:ext cx="484632" cy="53635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5" name="Lefelé nyíl 4"/>
          <p:cNvSpPr/>
          <p:nvPr/>
        </p:nvSpPr>
        <p:spPr>
          <a:xfrm>
            <a:off x="1151268" y="2028077"/>
            <a:ext cx="484632" cy="57606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6" name="Kanyar felfelé 5"/>
          <p:cNvSpPr/>
          <p:nvPr/>
        </p:nvSpPr>
        <p:spPr>
          <a:xfrm rot="10800000">
            <a:off x="1259632" y="1108715"/>
            <a:ext cx="2084071" cy="536361"/>
          </a:xfrm>
          <a:prstGeom prst="bentUpArrow">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7" name="Kanyar felfelé 6"/>
          <p:cNvSpPr/>
          <p:nvPr/>
        </p:nvSpPr>
        <p:spPr>
          <a:xfrm flipV="1">
            <a:off x="5940152" y="1108714"/>
            <a:ext cx="1163141" cy="346237"/>
          </a:xfrm>
          <a:prstGeom prst="bentUp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8" name="Lefelé nyíl 7"/>
          <p:cNvSpPr/>
          <p:nvPr/>
        </p:nvSpPr>
        <p:spPr>
          <a:xfrm rot="3391931">
            <a:off x="4303269" y="1757416"/>
            <a:ext cx="484632" cy="1230751"/>
          </a:xfrm>
          <a:prstGeom prst="down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9" name="Lefelé nyíl 8"/>
          <p:cNvSpPr/>
          <p:nvPr/>
        </p:nvSpPr>
        <p:spPr>
          <a:xfrm>
            <a:off x="6761775" y="1988371"/>
            <a:ext cx="484632" cy="576065"/>
          </a:xfrm>
          <a:prstGeom prst="down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10" name="Lefelé nyíl 9"/>
          <p:cNvSpPr/>
          <p:nvPr/>
        </p:nvSpPr>
        <p:spPr>
          <a:xfrm>
            <a:off x="5292080" y="4323362"/>
            <a:ext cx="484632" cy="576064"/>
          </a:xfrm>
          <a:prstGeom prst="down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11" name="Lefelé nyíl 10"/>
          <p:cNvSpPr/>
          <p:nvPr/>
        </p:nvSpPr>
        <p:spPr>
          <a:xfrm>
            <a:off x="6757764" y="2966106"/>
            <a:ext cx="484632" cy="576064"/>
          </a:xfrm>
          <a:prstGeom prst="down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12" name="Lefelé nyíl 11"/>
          <p:cNvSpPr/>
          <p:nvPr/>
        </p:nvSpPr>
        <p:spPr>
          <a:xfrm rot="18209524">
            <a:off x="4563848" y="2485633"/>
            <a:ext cx="484632" cy="1724888"/>
          </a:xfrm>
          <a:prstGeom prst="down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13" name="Lefelé nyíl 12"/>
          <p:cNvSpPr/>
          <p:nvPr/>
        </p:nvSpPr>
        <p:spPr>
          <a:xfrm>
            <a:off x="6757764" y="4323361"/>
            <a:ext cx="484632" cy="576064"/>
          </a:xfrm>
          <a:prstGeom prst="down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Tree>
    <p:extLst>
      <p:ext uri="{BB962C8B-B14F-4D97-AF65-F5344CB8AC3E}">
        <p14:creationId xmlns:p14="http://schemas.microsoft.com/office/powerpoint/2010/main" val="324398166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a:extLst>
              <a:ext uri="{FF2B5EF4-FFF2-40B4-BE49-F238E27FC236}">
                <a16:creationId xmlns:a16="http://schemas.microsoft.com/office/drawing/2014/main" id="{68B7CA2E-F9D9-403F-ACA5-7A743359A276}"/>
              </a:ext>
            </a:extLst>
          </p:cNvPr>
          <p:cNvSpPr>
            <a:spLocks noGrp="1"/>
          </p:cNvSpPr>
          <p:nvPr>
            <p:ph idx="1"/>
          </p:nvPr>
        </p:nvSpPr>
        <p:spPr>
          <a:xfrm>
            <a:off x="107504" y="44624"/>
            <a:ext cx="9036496" cy="6813376"/>
          </a:xfrm>
        </p:spPr>
        <p:txBody>
          <a:bodyPr>
            <a:normAutofit fontScale="85000" lnSpcReduction="10000"/>
          </a:bodyPr>
          <a:lstStyle/>
          <a:p>
            <a:pPr marL="0" indent="0">
              <a:buNone/>
            </a:pPr>
            <a:r>
              <a:rPr lang="hu-HU" sz="3600" b="1" dirty="0">
                <a:latin typeface="Times New Roman" panose="02020603050405020304" pitchFamily="18" charset="0"/>
                <a:cs typeface="Times New Roman" panose="02020603050405020304" pitchFamily="18" charset="0"/>
              </a:rPr>
              <a:t>Az építési szerződés tartalmazza</a:t>
            </a:r>
          </a:p>
          <a:p>
            <a:r>
              <a:rPr lang="hu-HU" sz="3300" dirty="0">
                <a:latin typeface="Times New Roman" panose="02020603050405020304" pitchFamily="18" charset="0"/>
                <a:cs typeface="Times New Roman" panose="02020603050405020304" pitchFamily="18" charset="0"/>
              </a:rPr>
              <a:t>a </a:t>
            </a:r>
            <a:r>
              <a:rPr lang="hu-HU" sz="3300" b="1" dirty="0">
                <a:solidFill>
                  <a:srgbClr val="FF0000"/>
                </a:solidFill>
                <a:latin typeface="Times New Roman" panose="02020603050405020304" pitchFamily="18" charset="0"/>
                <a:cs typeface="Times New Roman" panose="02020603050405020304" pitchFamily="18" charset="0"/>
              </a:rPr>
              <a:t>teljesítési szakaszokat</a:t>
            </a:r>
            <a:r>
              <a:rPr lang="hu-HU" sz="3300" b="1" dirty="0">
                <a:latin typeface="Times New Roman" panose="02020603050405020304" pitchFamily="18" charset="0"/>
                <a:cs typeface="Times New Roman" panose="02020603050405020304" pitchFamily="18" charset="0"/>
              </a:rPr>
              <a:t>, </a:t>
            </a:r>
            <a:r>
              <a:rPr lang="hu-HU" sz="3300" b="1" dirty="0">
                <a:solidFill>
                  <a:srgbClr val="FF0000"/>
                </a:solidFill>
                <a:latin typeface="Times New Roman" panose="02020603050405020304" pitchFamily="18" charset="0"/>
                <a:cs typeface="Times New Roman" panose="02020603050405020304" pitchFamily="18" charset="0"/>
              </a:rPr>
              <a:t>határidőket</a:t>
            </a:r>
            <a:r>
              <a:rPr lang="hu-HU" sz="3300" b="1" dirty="0">
                <a:latin typeface="Times New Roman" panose="02020603050405020304" pitchFamily="18" charset="0"/>
                <a:cs typeface="Times New Roman" panose="02020603050405020304" pitchFamily="18" charset="0"/>
              </a:rPr>
              <a:t> </a:t>
            </a:r>
          </a:p>
          <a:p>
            <a:pPr lvl="1">
              <a:buFontTx/>
              <a:buChar char="-"/>
            </a:pPr>
            <a:r>
              <a:rPr lang="hu-HU" sz="3300" dirty="0">
                <a:latin typeface="Times New Roman" panose="02020603050405020304" pitchFamily="18" charset="0"/>
                <a:cs typeface="Times New Roman" panose="02020603050405020304" pitchFamily="18" charset="0"/>
              </a:rPr>
              <a:t>tervezett kezdés, birtokbaadás,</a:t>
            </a:r>
          </a:p>
          <a:p>
            <a:pPr lvl="1">
              <a:buFontTx/>
              <a:buChar char="-"/>
            </a:pPr>
            <a:r>
              <a:rPr lang="hu-HU" sz="3300" dirty="0">
                <a:latin typeface="Times New Roman" panose="02020603050405020304" pitchFamily="18" charset="0"/>
                <a:cs typeface="Times New Roman" panose="02020603050405020304" pitchFamily="18" charset="0"/>
              </a:rPr>
              <a:t>részteljesítések, </a:t>
            </a:r>
          </a:p>
          <a:p>
            <a:pPr lvl="1">
              <a:buFontTx/>
              <a:buChar char="-"/>
            </a:pPr>
            <a:r>
              <a:rPr lang="hu-HU" sz="3300" dirty="0">
                <a:latin typeface="Times New Roman" panose="02020603050405020304" pitchFamily="18" charset="0"/>
                <a:cs typeface="Times New Roman" panose="02020603050405020304" pitchFamily="18" charset="0"/>
              </a:rPr>
              <a:t>átadás-átvétel, igényelt befejezés, birtok visszaadása</a:t>
            </a:r>
          </a:p>
          <a:p>
            <a:r>
              <a:rPr lang="hu-HU" sz="3300" dirty="0">
                <a:latin typeface="Times New Roman" panose="02020603050405020304" pitchFamily="18" charset="0"/>
                <a:cs typeface="Times New Roman" panose="02020603050405020304" pitchFamily="18" charset="0"/>
              </a:rPr>
              <a:t>a </a:t>
            </a:r>
            <a:r>
              <a:rPr lang="hu-HU" sz="3300" b="1" dirty="0">
                <a:solidFill>
                  <a:srgbClr val="FF0000"/>
                </a:solidFill>
                <a:latin typeface="Times New Roman" panose="02020603050405020304" pitchFamily="18" charset="0"/>
                <a:cs typeface="Times New Roman" panose="02020603050405020304" pitchFamily="18" charset="0"/>
              </a:rPr>
              <a:t>vállalkozói díj összegét</a:t>
            </a:r>
            <a:r>
              <a:rPr lang="hu-HU" sz="3300" dirty="0">
                <a:latin typeface="Times New Roman" panose="02020603050405020304" pitchFamily="18" charset="0"/>
                <a:cs typeface="Times New Roman" panose="02020603050405020304" pitchFamily="18" charset="0"/>
              </a:rPr>
              <a:t>, a fizetési szakaszokat, a fizetés formáját, határidejét,</a:t>
            </a:r>
          </a:p>
          <a:p>
            <a:r>
              <a:rPr lang="hu-HU" sz="3300" dirty="0">
                <a:latin typeface="Times New Roman" panose="02020603050405020304" pitchFamily="18" charset="0"/>
                <a:cs typeface="Times New Roman" panose="02020603050405020304" pitchFamily="18" charset="0"/>
              </a:rPr>
              <a:t>az </a:t>
            </a:r>
            <a:r>
              <a:rPr lang="hu-HU" sz="3300" b="1" dirty="0">
                <a:solidFill>
                  <a:srgbClr val="FF0000"/>
                </a:solidFill>
                <a:latin typeface="Times New Roman" panose="02020603050405020304" pitchFamily="18" charset="0"/>
                <a:cs typeface="Times New Roman" panose="02020603050405020304" pitchFamily="18" charset="0"/>
              </a:rPr>
              <a:t>előleg összegét</a:t>
            </a:r>
            <a:r>
              <a:rPr lang="hu-HU" sz="3300" b="1" dirty="0">
                <a:latin typeface="Times New Roman" panose="02020603050405020304" pitchFamily="18" charset="0"/>
                <a:cs typeface="Times New Roman" panose="02020603050405020304" pitchFamily="18" charset="0"/>
              </a:rPr>
              <a:t>, </a:t>
            </a:r>
            <a:r>
              <a:rPr lang="hu-HU" sz="3300" dirty="0">
                <a:latin typeface="Times New Roman" panose="02020603050405020304" pitchFamily="18" charset="0"/>
                <a:cs typeface="Times New Roman" panose="02020603050405020304" pitchFamily="18" charset="0"/>
              </a:rPr>
              <a:t>felhasználását és elszámolását,</a:t>
            </a:r>
          </a:p>
          <a:p>
            <a:r>
              <a:rPr lang="hu-HU" sz="3300" dirty="0">
                <a:latin typeface="Times New Roman" panose="02020603050405020304" pitchFamily="18" charset="0"/>
                <a:cs typeface="Times New Roman" panose="02020603050405020304" pitchFamily="18" charset="0"/>
              </a:rPr>
              <a:t>a fővállalkozó kivitelező által a </a:t>
            </a:r>
            <a:r>
              <a:rPr lang="hu-HU" sz="3300" b="1" dirty="0">
                <a:latin typeface="Times New Roman" panose="02020603050405020304" pitchFamily="18" charset="0"/>
                <a:cs typeface="Times New Roman" panose="02020603050405020304" pitchFamily="18" charset="0"/>
              </a:rPr>
              <a:t>szavatossági, jótállási (garanciális</a:t>
            </a:r>
            <a:r>
              <a:rPr lang="hu-HU" sz="3300" dirty="0">
                <a:latin typeface="Times New Roman" panose="02020603050405020304" pitchFamily="18" charset="0"/>
                <a:cs typeface="Times New Roman" panose="02020603050405020304" pitchFamily="18" charset="0"/>
              </a:rPr>
              <a:t>), a nem vagy nem szerződésszerű teljesítés esetére nyújtott (</a:t>
            </a:r>
            <a:r>
              <a:rPr lang="hu-HU" sz="3300" b="1" dirty="0">
                <a:latin typeface="Times New Roman" panose="02020603050405020304" pitchFamily="18" charset="0"/>
                <a:cs typeface="Times New Roman" panose="02020603050405020304" pitchFamily="18" charset="0"/>
              </a:rPr>
              <a:t>teljesítési) biztosíték </a:t>
            </a:r>
            <a:r>
              <a:rPr lang="hu-HU" sz="3300" dirty="0">
                <a:latin typeface="Times New Roman" panose="02020603050405020304" pitchFamily="18" charset="0"/>
                <a:cs typeface="Times New Roman" panose="02020603050405020304" pitchFamily="18" charset="0"/>
              </a:rPr>
              <a:t>összegét, biztosításának formáját, felhasználásának lehetőségét,</a:t>
            </a:r>
          </a:p>
          <a:p>
            <a:r>
              <a:rPr lang="hu-HU" sz="3300" dirty="0">
                <a:latin typeface="Times New Roman" panose="02020603050405020304" pitchFamily="18" charset="0"/>
                <a:cs typeface="Times New Roman" panose="02020603050405020304" pitchFamily="18" charset="0"/>
              </a:rPr>
              <a:t>a </a:t>
            </a:r>
            <a:r>
              <a:rPr lang="hu-HU" sz="3300" b="1" i="1" dirty="0">
                <a:solidFill>
                  <a:srgbClr val="FF0000"/>
                </a:solidFill>
                <a:latin typeface="Times New Roman" panose="02020603050405020304" pitchFamily="18" charset="0"/>
                <a:cs typeface="Times New Roman" panose="02020603050405020304" pitchFamily="18" charset="0"/>
              </a:rPr>
              <a:t>pótmunka </a:t>
            </a:r>
            <a:r>
              <a:rPr lang="hu-HU" sz="3300" dirty="0">
                <a:latin typeface="Times New Roman" panose="02020603050405020304" pitchFamily="18" charset="0"/>
                <a:cs typeface="Times New Roman" panose="02020603050405020304" pitchFamily="18" charset="0"/>
              </a:rPr>
              <a:t>fedezetének biztosítására  kikötött tartalékkeret felhasználását, </a:t>
            </a:r>
          </a:p>
          <a:p>
            <a:pPr marL="457200" lvl="1" indent="0">
              <a:buNone/>
            </a:pPr>
            <a:endParaRPr lang="hu-H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1170351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25637" y="44625"/>
            <a:ext cx="9118361" cy="432048"/>
          </a:xfrm>
          <a:solidFill>
            <a:schemeClr val="bg2">
              <a:lumMod val="75000"/>
            </a:schemeClr>
          </a:solidFill>
        </p:spPr>
        <p:txBody>
          <a:bodyPr>
            <a:noAutofit/>
          </a:bodyPr>
          <a:lstStyle/>
          <a:p>
            <a:r>
              <a:rPr lang="hu-HU" sz="4000" b="1" dirty="0">
                <a:latin typeface="Times New Roman" panose="02020603050405020304" pitchFamily="18" charset="0"/>
                <a:cs typeface="Times New Roman" panose="02020603050405020304" pitchFamily="18" charset="0"/>
              </a:rPr>
              <a:t>Többletmunka - pótmunka</a:t>
            </a:r>
            <a:endParaRPr lang="hu-HU" sz="4000" dirty="0">
              <a:latin typeface="Times New Roman" panose="02020603050405020304" pitchFamily="18" charset="0"/>
              <a:cs typeface="Times New Roman" panose="02020603050405020304" pitchFamily="18" charset="0"/>
            </a:endParaRPr>
          </a:p>
        </p:txBody>
      </p:sp>
      <p:sp>
        <p:nvSpPr>
          <p:cNvPr id="6" name="Szövegdoboz 5"/>
          <p:cNvSpPr txBox="1"/>
          <p:nvPr/>
        </p:nvSpPr>
        <p:spPr>
          <a:xfrm>
            <a:off x="25637" y="1098499"/>
            <a:ext cx="2286000" cy="3693319"/>
          </a:xfrm>
          <a:prstGeom prst="rect">
            <a:avLst/>
          </a:prstGeom>
          <a:noFill/>
          <a:ln w="57150">
            <a:solidFill>
              <a:schemeClr val="accent3">
                <a:lumMod val="75000"/>
              </a:schemeClr>
            </a:solidFill>
          </a:ln>
        </p:spPr>
        <p:txBody>
          <a:bodyPr wrap="square" rtlCol="0">
            <a:spAutoFit/>
          </a:bodyPr>
          <a:lstStyle/>
          <a:p>
            <a:r>
              <a:rPr lang="hu-HU" sz="1600" b="1" i="1" dirty="0">
                <a:solidFill>
                  <a:schemeClr val="accent3">
                    <a:lumMod val="50000"/>
                  </a:schemeClr>
                </a:solidFill>
                <a:latin typeface="Times New Roman" panose="02020603050405020304" pitchFamily="18" charset="0"/>
                <a:cs typeface="Times New Roman" panose="02020603050405020304" pitchFamily="18" charset="0"/>
              </a:rPr>
              <a:t>többletmunka:</a:t>
            </a:r>
            <a:r>
              <a:rPr lang="hu-HU" sz="1600" i="1" dirty="0">
                <a:latin typeface="Times New Roman" panose="02020603050405020304" pitchFamily="18" charset="0"/>
                <a:cs typeface="Times New Roman" panose="02020603050405020304" pitchFamily="18" charset="0"/>
              </a:rPr>
              <a:t> </a:t>
            </a:r>
            <a:r>
              <a:rPr lang="hu-HU" sz="1600" dirty="0">
                <a:latin typeface="Times New Roman" panose="02020603050405020304" pitchFamily="18" charset="0"/>
                <a:cs typeface="Times New Roman" panose="02020603050405020304" pitchFamily="18" charset="0"/>
              </a:rPr>
              <a:t>a szerződéskötés alapját képező (ajánlatkérési vagy kivitelezési) </a:t>
            </a:r>
            <a:r>
              <a:rPr lang="hu-HU" sz="1600" u="sng" dirty="0">
                <a:latin typeface="Times New Roman" panose="02020603050405020304" pitchFamily="18" charset="0"/>
                <a:cs typeface="Times New Roman" panose="02020603050405020304" pitchFamily="18" charset="0"/>
              </a:rPr>
              <a:t>dokumentációban</a:t>
            </a:r>
            <a:r>
              <a:rPr lang="hu-HU" sz="1600" dirty="0">
                <a:latin typeface="Times New Roman" panose="02020603050405020304" pitchFamily="18" charset="0"/>
                <a:cs typeface="Times New Roman" panose="02020603050405020304" pitchFamily="18" charset="0"/>
              </a:rPr>
              <a:t> kimutathatóan </a:t>
            </a:r>
            <a:r>
              <a:rPr lang="hu-HU" sz="1600" u="sng" dirty="0">
                <a:latin typeface="Times New Roman" panose="02020603050405020304" pitchFamily="18" charset="0"/>
                <a:cs typeface="Times New Roman" panose="02020603050405020304" pitchFamily="18" charset="0"/>
              </a:rPr>
              <a:t>meglévő</a:t>
            </a:r>
            <a:r>
              <a:rPr lang="hu-HU" sz="1600" dirty="0">
                <a:latin typeface="Times New Roman" panose="02020603050405020304" pitchFamily="18" charset="0"/>
                <a:cs typeface="Times New Roman" panose="02020603050405020304" pitchFamily="18" charset="0"/>
              </a:rPr>
              <a:t>, a vállalkozó kivitelező által készített árazott tételes </a:t>
            </a:r>
            <a:r>
              <a:rPr lang="hu-HU" sz="1600" u="sng" dirty="0">
                <a:latin typeface="Times New Roman" panose="02020603050405020304" pitchFamily="18" charset="0"/>
                <a:cs typeface="Times New Roman" panose="02020603050405020304" pitchFamily="18" charset="0"/>
              </a:rPr>
              <a:t>költségvetésben szereplő tétel</a:t>
            </a:r>
            <a:r>
              <a:rPr lang="hu-HU" sz="1600" dirty="0">
                <a:latin typeface="Times New Roman" panose="02020603050405020304" pitchFamily="18" charset="0"/>
                <a:cs typeface="Times New Roman" panose="02020603050405020304" pitchFamily="18" charset="0"/>
              </a:rPr>
              <a:t>, amelynek </a:t>
            </a:r>
            <a:r>
              <a:rPr lang="hu-HU" sz="1600" b="1" u="sng" dirty="0">
                <a:latin typeface="Times New Roman" panose="02020603050405020304" pitchFamily="18" charset="0"/>
                <a:cs typeface="Times New Roman" panose="02020603050405020304" pitchFamily="18" charset="0"/>
              </a:rPr>
              <a:t>mennyisége előre nem látható műszaki szükségességből növekszik</a:t>
            </a:r>
            <a:r>
              <a:rPr lang="hu-HU" sz="1600" dirty="0">
                <a:latin typeface="Times New Roman" panose="02020603050405020304" pitchFamily="18" charset="0"/>
                <a:cs typeface="Times New Roman" panose="02020603050405020304" pitchFamily="18" charset="0"/>
              </a:rPr>
              <a:t>,</a:t>
            </a:r>
            <a:r>
              <a:rPr lang="hu-HU" sz="800" dirty="0">
                <a:latin typeface="Times New Roman" panose="02020603050405020304" pitchFamily="18" charset="0"/>
                <a:cs typeface="Times New Roman" panose="02020603050405020304" pitchFamily="18" charset="0"/>
              </a:rPr>
              <a:t> </a:t>
            </a:r>
          </a:p>
          <a:p>
            <a:endParaRPr lang="hu-HU" sz="800" dirty="0">
              <a:latin typeface="Times New Roman" panose="02020603050405020304" pitchFamily="18" charset="0"/>
              <a:cs typeface="Times New Roman" panose="02020603050405020304" pitchFamily="18" charset="0"/>
            </a:endParaRPr>
          </a:p>
          <a:p>
            <a:endParaRPr lang="hu-HU" sz="200" dirty="0">
              <a:latin typeface="Times New Roman" panose="02020603050405020304" pitchFamily="18" charset="0"/>
              <a:cs typeface="Times New Roman" panose="02020603050405020304" pitchFamily="18" charset="0"/>
            </a:endParaRPr>
          </a:p>
        </p:txBody>
      </p:sp>
      <p:sp>
        <p:nvSpPr>
          <p:cNvPr id="7" name="Szövegdoboz 6"/>
          <p:cNvSpPr txBox="1"/>
          <p:nvPr/>
        </p:nvSpPr>
        <p:spPr>
          <a:xfrm>
            <a:off x="4576031" y="1450416"/>
            <a:ext cx="2160240" cy="3293209"/>
          </a:xfrm>
          <a:prstGeom prst="rect">
            <a:avLst/>
          </a:prstGeom>
          <a:noFill/>
          <a:ln w="57150">
            <a:solidFill>
              <a:schemeClr val="accent5">
                <a:lumMod val="75000"/>
              </a:schemeClr>
            </a:solidFill>
          </a:ln>
        </p:spPr>
        <p:txBody>
          <a:bodyPr wrap="square" rtlCol="0">
            <a:spAutoFit/>
          </a:bodyPr>
          <a:lstStyle/>
          <a:p>
            <a:r>
              <a:rPr lang="hu-HU" sz="1600" dirty="0">
                <a:latin typeface="Times New Roman" panose="02020603050405020304" pitchFamily="18" charset="0"/>
                <a:cs typeface="Times New Roman" panose="02020603050405020304" pitchFamily="18" charset="0"/>
              </a:rPr>
              <a:t>a vállalkozási </a:t>
            </a:r>
            <a:r>
              <a:rPr lang="hu-HU" sz="1600" u="sng" dirty="0">
                <a:latin typeface="Times New Roman" panose="02020603050405020304" pitchFamily="18" charset="0"/>
                <a:cs typeface="Times New Roman" panose="02020603050405020304" pitchFamily="18" charset="0"/>
              </a:rPr>
              <a:t>szerződés tartalmát képező</a:t>
            </a:r>
            <a:r>
              <a:rPr lang="hu-HU" sz="1600" dirty="0">
                <a:latin typeface="Times New Roman" panose="02020603050405020304" pitchFamily="18" charset="0"/>
                <a:cs typeface="Times New Roman" panose="02020603050405020304" pitchFamily="18" charset="0"/>
              </a:rPr>
              <a:t>, de a vállalkozói </a:t>
            </a:r>
            <a:r>
              <a:rPr lang="hu-HU" sz="1600" u="sng" dirty="0">
                <a:latin typeface="Times New Roman" panose="02020603050405020304" pitchFamily="18" charset="0"/>
                <a:cs typeface="Times New Roman" panose="02020603050405020304" pitchFamily="18" charset="0"/>
              </a:rPr>
              <a:t>díj meghatározásánál figyelembe nem vett </a:t>
            </a:r>
            <a:r>
              <a:rPr lang="hu-HU" sz="1600" dirty="0">
                <a:latin typeface="Times New Roman" panose="02020603050405020304" pitchFamily="18" charset="0"/>
                <a:cs typeface="Times New Roman" panose="02020603050405020304" pitchFamily="18" charset="0"/>
              </a:rPr>
              <a:t>munkát és az olyan munkát is, </a:t>
            </a:r>
            <a:r>
              <a:rPr lang="hu-HU" sz="1600" u="sng" dirty="0">
                <a:latin typeface="Times New Roman" panose="02020603050405020304" pitchFamily="18" charset="0"/>
                <a:cs typeface="Times New Roman" panose="02020603050405020304" pitchFamily="18" charset="0"/>
              </a:rPr>
              <a:t>amely nélkül a mű rendeltetésszerű használatra alkalmas megvalósítása nem történhet meg.</a:t>
            </a:r>
            <a:r>
              <a:rPr lang="hu-HU" sz="1600" dirty="0">
                <a:latin typeface="Times New Roman" panose="02020603050405020304" pitchFamily="18" charset="0"/>
                <a:cs typeface="Times New Roman" panose="02020603050405020304" pitchFamily="18" charset="0"/>
              </a:rPr>
              <a:t> (</a:t>
            </a:r>
            <a:r>
              <a:rPr lang="hu-HU" sz="1600" b="1" dirty="0">
                <a:solidFill>
                  <a:srgbClr val="FF0000"/>
                </a:solidFill>
                <a:latin typeface="Times New Roman" panose="02020603050405020304" pitchFamily="18" charset="0"/>
                <a:cs typeface="Times New Roman" panose="02020603050405020304" pitchFamily="18" charset="0"/>
              </a:rPr>
              <a:t>többletmunka</a:t>
            </a:r>
            <a:r>
              <a:rPr lang="hu-HU" sz="1600" dirty="0">
                <a:latin typeface="Times New Roman" panose="02020603050405020304" pitchFamily="18" charset="0"/>
                <a:cs typeface="Times New Roman" panose="02020603050405020304" pitchFamily="18" charset="0"/>
              </a:rPr>
              <a:t>).</a:t>
            </a:r>
          </a:p>
          <a:p>
            <a:endParaRPr lang="hu-HU" sz="1600" dirty="0">
              <a:latin typeface="Times New Roman" panose="02020603050405020304" pitchFamily="18" charset="0"/>
              <a:cs typeface="Times New Roman" panose="02020603050405020304" pitchFamily="18" charset="0"/>
            </a:endParaRPr>
          </a:p>
        </p:txBody>
      </p:sp>
      <p:sp>
        <p:nvSpPr>
          <p:cNvPr id="8" name="Szövegdoboz 7"/>
          <p:cNvSpPr txBox="1"/>
          <p:nvPr/>
        </p:nvSpPr>
        <p:spPr>
          <a:xfrm>
            <a:off x="2302849" y="1104420"/>
            <a:ext cx="2197143" cy="3662541"/>
          </a:xfrm>
          <a:prstGeom prst="rect">
            <a:avLst/>
          </a:prstGeom>
          <a:noFill/>
          <a:ln w="57150">
            <a:solidFill>
              <a:schemeClr val="accent3">
                <a:lumMod val="75000"/>
              </a:schemeClr>
            </a:solidFill>
          </a:ln>
        </p:spPr>
        <p:txBody>
          <a:bodyPr wrap="square" rtlCol="0">
            <a:spAutoFit/>
          </a:bodyPr>
          <a:lstStyle/>
          <a:p>
            <a:r>
              <a:rPr lang="hu-HU" sz="1600" b="1" i="1" dirty="0">
                <a:solidFill>
                  <a:schemeClr val="accent3">
                    <a:lumMod val="50000"/>
                  </a:schemeClr>
                </a:solidFill>
                <a:latin typeface="Times New Roman" panose="02020603050405020304" pitchFamily="18" charset="0"/>
                <a:cs typeface="Times New Roman" panose="02020603050405020304" pitchFamily="18" charset="0"/>
              </a:rPr>
              <a:t>pótmunka</a:t>
            </a:r>
            <a:r>
              <a:rPr lang="hu-HU" sz="1600" i="1" dirty="0">
                <a:latin typeface="Times New Roman" panose="02020603050405020304" pitchFamily="18" charset="0"/>
                <a:cs typeface="Times New Roman" panose="02020603050405020304" pitchFamily="18" charset="0"/>
              </a:rPr>
              <a:t>: </a:t>
            </a:r>
            <a:r>
              <a:rPr lang="hu-HU" sz="1600" dirty="0">
                <a:latin typeface="Times New Roman" panose="02020603050405020304" pitchFamily="18" charset="0"/>
                <a:cs typeface="Times New Roman" panose="02020603050405020304" pitchFamily="18" charset="0"/>
              </a:rPr>
              <a:t>a szerződés alapját képező </a:t>
            </a:r>
            <a:r>
              <a:rPr lang="hu-HU" sz="1600" u="sng" dirty="0">
                <a:latin typeface="Times New Roman" panose="02020603050405020304" pitchFamily="18" charset="0"/>
                <a:cs typeface="Times New Roman" panose="02020603050405020304" pitchFamily="18" charset="0"/>
              </a:rPr>
              <a:t>dokumentációban nem szereplő,</a:t>
            </a:r>
            <a:r>
              <a:rPr lang="hu-HU" sz="1600" dirty="0">
                <a:latin typeface="Times New Roman" panose="02020603050405020304" pitchFamily="18" charset="0"/>
                <a:cs typeface="Times New Roman" panose="02020603050405020304" pitchFamily="18" charset="0"/>
              </a:rPr>
              <a:t> </a:t>
            </a:r>
            <a:r>
              <a:rPr lang="hu-HU" sz="1600" u="sng" dirty="0">
                <a:latin typeface="Times New Roman" panose="02020603050405020304" pitchFamily="18" charset="0"/>
                <a:cs typeface="Times New Roman" panose="02020603050405020304" pitchFamily="18" charset="0"/>
              </a:rPr>
              <a:t>előre nem látható műszaki szükségességből külön megrendelt</a:t>
            </a:r>
            <a:r>
              <a:rPr lang="hu-HU" sz="1600" dirty="0">
                <a:latin typeface="Times New Roman" panose="02020603050405020304" pitchFamily="18" charset="0"/>
                <a:cs typeface="Times New Roman" panose="02020603050405020304" pitchFamily="18" charset="0"/>
              </a:rPr>
              <a:t> tétel.</a:t>
            </a:r>
          </a:p>
          <a:p>
            <a:endParaRPr lang="hu-HU" sz="1600" dirty="0">
              <a:latin typeface="Times New Roman" panose="02020603050405020304" pitchFamily="18" charset="0"/>
              <a:cs typeface="Times New Roman" panose="02020603050405020304" pitchFamily="18" charset="0"/>
            </a:endParaRPr>
          </a:p>
          <a:p>
            <a:endParaRPr lang="hu-HU" sz="1600" dirty="0">
              <a:latin typeface="Times New Roman" panose="02020603050405020304" pitchFamily="18" charset="0"/>
              <a:cs typeface="Times New Roman" panose="02020603050405020304" pitchFamily="18" charset="0"/>
            </a:endParaRPr>
          </a:p>
          <a:p>
            <a:endParaRPr lang="hu-HU" sz="1600" dirty="0">
              <a:latin typeface="Times New Roman" panose="02020603050405020304" pitchFamily="18" charset="0"/>
              <a:cs typeface="Times New Roman" panose="02020603050405020304" pitchFamily="18" charset="0"/>
            </a:endParaRPr>
          </a:p>
          <a:p>
            <a:endParaRPr lang="hu-HU" sz="1600" dirty="0">
              <a:latin typeface="Times New Roman" panose="02020603050405020304" pitchFamily="18" charset="0"/>
              <a:cs typeface="Times New Roman" panose="02020603050405020304" pitchFamily="18" charset="0"/>
            </a:endParaRPr>
          </a:p>
          <a:p>
            <a:endParaRPr lang="hu-HU" sz="1600" dirty="0">
              <a:latin typeface="Times New Roman" panose="02020603050405020304" pitchFamily="18" charset="0"/>
              <a:cs typeface="Times New Roman" panose="02020603050405020304" pitchFamily="18" charset="0"/>
            </a:endParaRPr>
          </a:p>
          <a:p>
            <a:endParaRPr lang="hu-HU" sz="1600" dirty="0">
              <a:latin typeface="Times New Roman" panose="02020603050405020304" pitchFamily="18" charset="0"/>
              <a:cs typeface="Times New Roman" panose="02020603050405020304" pitchFamily="18" charset="0"/>
            </a:endParaRPr>
          </a:p>
          <a:p>
            <a:endParaRPr lang="hu-HU" sz="1600" dirty="0">
              <a:latin typeface="Times New Roman" panose="02020603050405020304" pitchFamily="18" charset="0"/>
              <a:cs typeface="Times New Roman" panose="02020603050405020304" pitchFamily="18" charset="0"/>
            </a:endParaRPr>
          </a:p>
          <a:p>
            <a:endParaRPr lang="hu-HU" sz="800" dirty="0">
              <a:latin typeface="Times New Roman" panose="02020603050405020304" pitchFamily="18" charset="0"/>
              <a:cs typeface="Times New Roman" panose="02020603050405020304" pitchFamily="18" charset="0"/>
            </a:endParaRPr>
          </a:p>
        </p:txBody>
      </p:sp>
      <p:sp>
        <p:nvSpPr>
          <p:cNvPr id="10" name="Szövegdoboz 9"/>
          <p:cNvSpPr txBox="1"/>
          <p:nvPr/>
        </p:nvSpPr>
        <p:spPr>
          <a:xfrm>
            <a:off x="25637" y="513724"/>
            <a:ext cx="9144000" cy="584775"/>
          </a:xfrm>
          <a:prstGeom prst="rect">
            <a:avLst/>
          </a:prstGeom>
          <a:noFill/>
        </p:spPr>
        <p:txBody>
          <a:bodyPr wrap="square" rtlCol="0">
            <a:spAutoFit/>
          </a:bodyPr>
          <a:lstStyle/>
          <a:p>
            <a:r>
              <a:rPr lang="hu-HU" sz="1600" dirty="0">
                <a:latin typeface="Times New Roman" panose="02020603050405020304" pitchFamily="18" charset="0"/>
                <a:cs typeface="Times New Roman" panose="02020603050405020304" pitchFamily="18" charset="0"/>
              </a:rPr>
              <a:t>        </a:t>
            </a:r>
            <a:r>
              <a:rPr lang="hu-HU" sz="1600" b="1" dirty="0">
                <a:solidFill>
                  <a:schemeClr val="accent3">
                    <a:lumMod val="75000"/>
                  </a:schemeClr>
                </a:solidFill>
                <a:latin typeface="Times New Roman" panose="02020603050405020304" pitchFamily="18" charset="0"/>
                <a:cs typeface="Times New Roman" panose="02020603050405020304" pitchFamily="18" charset="0"/>
              </a:rPr>
              <a:t>191/2009. (IX. 15.) Korm. rendelet                                 </a:t>
            </a:r>
            <a:r>
              <a:rPr lang="hu-HU" sz="1600" b="1" dirty="0">
                <a:solidFill>
                  <a:schemeClr val="accent5">
                    <a:lumMod val="75000"/>
                  </a:schemeClr>
                </a:solidFill>
                <a:latin typeface="Times New Roman" panose="02020603050405020304" pitchFamily="18" charset="0"/>
                <a:cs typeface="Times New Roman" panose="02020603050405020304" pitchFamily="18" charset="0"/>
              </a:rPr>
              <a:t>2013. évi V. törvény </a:t>
            </a:r>
            <a:br>
              <a:rPr lang="hu-HU" sz="1600" b="1" dirty="0">
                <a:latin typeface="Times New Roman" panose="02020603050405020304" pitchFamily="18" charset="0"/>
                <a:cs typeface="Times New Roman" panose="02020603050405020304" pitchFamily="18" charset="0"/>
              </a:rPr>
            </a:br>
            <a:r>
              <a:rPr lang="hu-HU" sz="1600" b="1" dirty="0">
                <a:solidFill>
                  <a:schemeClr val="accent3">
                    <a:lumMod val="75000"/>
                  </a:schemeClr>
                </a:solidFill>
                <a:latin typeface="Times New Roman" panose="02020603050405020304" pitchFamily="18" charset="0"/>
                <a:cs typeface="Times New Roman" panose="02020603050405020304" pitchFamily="18" charset="0"/>
              </a:rPr>
              <a:t>     az építőipari kivitelezési tevékenységről                       </a:t>
            </a:r>
            <a:r>
              <a:rPr lang="hu-HU" sz="1600" b="1" dirty="0">
                <a:solidFill>
                  <a:schemeClr val="accent5">
                    <a:lumMod val="75000"/>
                  </a:schemeClr>
                </a:solidFill>
                <a:latin typeface="Times New Roman" panose="02020603050405020304" pitchFamily="18" charset="0"/>
                <a:cs typeface="Times New Roman" panose="02020603050405020304" pitchFamily="18" charset="0"/>
              </a:rPr>
              <a:t>a Polgári Törvénykönyvről</a:t>
            </a:r>
            <a:endParaRPr lang="hu-HU" sz="1600" b="1" dirty="0">
              <a:solidFill>
                <a:schemeClr val="accent5">
                  <a:lumMod val="75000"/>
                </a:schemeClr>
              </a:solidFill>
            </a:endParaRPr>
          </a:p>
        </p:txBody>
      </p:sp>
      <p:sp>
        <p:nvSpPr>
          <p:cNvPr id="11" name="Szövegdoboz 10"/>
          <p:cNvSpPr txBox="1"/>
          <p:nvPr/>
        </p:nvSpPr>
        <p:spPr>
          <a:xfrm>
            <a:off x="6736271" y="1442974"/>
            <a:ext cx="2407730" cy="3293209"/>
          </a:xfrm>
          <a:prstGeom prst="rect">
            <a:avLst/>
          </a:prstGeom>
          <a:noFill/>
          <a:ln w="57150">
            <a:solidFill>
              <a:schemeClr val="accent5">
                <a:lumMod val="75000"/>
              </a:schemeClr>
            </a:solidFill>
          </a:ln>
        </p:spPr>
        <p:txBody>
          <a:bodyPr wrap="square" rtlCol="0">
            <a:spAutoFit/>
          </a:bodyPr>
          <a:lstStyle/>
          <a:p>
            <a:r>
              <a:rPr lang="hu-HU" sz="1600" dirty="0">
                <a:latin typeface="Times New Roman" panose="02020603050405020304" pitchFamily="18" charset="0"/>
                <a:cs typeface="Times New Roman" panose="02020603050405020304" pitchFamily="18" charset="0"/>
              </a:rPr>
              <a:t>az </a:t>
            </a:r>
            <a:r>
              <a:rPr lang="hu-HU" sz="1600" b="1" dirty="0">
                <a:latin typeface="Times New Roman" panose="02020603050405020304" pitchFamily="18" charset="0"/>
                <a:cs typeface="Times New Roman" panose="02020603050405020304" pitchFamily="18" charset="0"/>
              </a:rPr>
              <a:t>utólag megrendelt</a:t>
            </a:r>
            <a:r>
              <a:rPr lang="hu-HU" sz="1600" dirty="0">
                <a:latin typeface="Times New Roman" panose="02020603050405020304" pitchFamily="18" charset="0"/>
                <a:cs typeface="Times New Roman" panose="02020603050405020304" pitchFamily="18" charset="0"/>
              </a:rPr>
              <a:t>, különösen </a:t>
            </a:r>
            <a:r>
              <a:rPr lang="hu-HU" sz="1600" u="sng" dirty="0">
                <a:latin typeface="Times New Roman" panose="02020603050405020304" pitchFamily="18" charset="0"/>
                <a:cs typeface="Times New Roman" panose="02020603050405020304" pitchFamily="18" charset="0"/>
              </a:rPr>
              <a:t>tervmódosítás miatt szükségessé váló </a:t>
            </a:r>
            <a:r>
              <a:rPr lang="hu-HU" sz="1600" dirty="0">
                <a:latin typeface="Times New Roman" panose="02020603050405020304" pitchFamily="18" charset="0"/>
                <a:cs typeface="Times New Roman" panose="02020603050405020304" pitchFamily="18" charset="0"/>
              </a:rPr>
              <a:t>munkát is, ha annak elvégzése nem teszi feladatát aránytalanul terhesebbé (</a:t>
            </a:r>
            <a:r>
              <a:rPr lang="hu-HU" sz="1600" b="1" dirty="0">
                <a:solidFill>
                  <a:srgbClr val="FF0000"/>
                </a:solidFill>
                <a:latin typeface="Times New Roman" panose="02020603050405020304" pitchFamily="18" charset="0"/>
                <a:cs typeface="Times New Roman" panose="02020603050405020304" pitchFamily="18" charset="0"/>
              </a:rPr>
              <a:t>pótmunka)</a:t>
            </a:r>
            <a:r>
              <a:rPr lang="hu-HU" sz="1600" dirty="0">
                <a:latin typeface="Times New Roman" panose="02020603050405020304" pitchFamily="18" charset="0"/>
                <a:cs typeface="Times New Roman" panose="02020603050405020304" pitchFamily="18" charset="0"/>
              </a:rPr>
              <a:t>.</a:t>
            </a:r>
          </a:p>
          <a:p>
            <a:endParaRPr lang="hu-HU" sz="1600" dirty="0">
              <a:latin typeface="Times New Roman" panose="02020603050405020304" pitchFamily="18" charset="0"/>
              <a:cs typeface="Times New Roman" panose="02020603050405020304" pitchFamily="18" charset="0"/>
            </a:endParaRPr>
          </a:p>
          <a:p>
            <a:endParaRPr lang="hu-HU" sz="1600" dirty="0">
              <a:latin typeface="Times New Roman" panose="02020603050405020304" pitchFamily="18" charset="0"/>
              <a:cs typeface="Times New Roman" panose="02020603050405020304" pitchFamily="18" charset="0"/>
            </a:endParaRPr>
          </a:p>
          <a:p>
            <a:endParaRPr lang="hu-HU" sz="1600" dirty="0">
              <a:latin typeface="Times New Roman" panose="02020603050405020304" pitchFamily="18" charset="0"/>
              <a:cs typeface="Times New Roman" panose="02020603050405020304" pitchFamily="18" charset="0"/>
            </a:endParaRPr>
          </a:p>
          <a:p>
            <a:endParaRPr lang="hu-HU" sz="1600" dirty="0">
              <a:latin typeface="Times New Roman" panose="02020603050405020304" pitchFamily="18" charset="0"/>
              <a:cs typeface="Times New Roman" panose="02020603050405020304" pitchFamily="18" charset="0"/>
            </a:endParaRPr>
          </a:p>
          <a:p>
            <a:endParaRPr lang="hu-HU" sz="1600" dirty="0">
              <a:latin typeface="Times New Roman" panose="02020603050405020304" pitchFamily="18" charset="0"/>
              <a:cs typeface="Times New Roman" panose="02020603050405020304" pitchFamily="18" charset="0"/>
            </a:endParaRPr>
          </a:p>
          <a:p>
            <a:endParaRPr lang="hu-HU" sz="1600" dirty="0">
              <a:latin typeface="Times New Roman" panose="02020603050405020304" pitchFamily="18" charset="0"/>
              <a:cs typeface="Times New Roman" panose="02020603050405020304" pitchFamily="18" charset="0"/>
            </a:endParaRPr>
          </a:p>
        </p:txBody>
      </p:sp>
      <p:sp>
        <p:nvSpPr>
          <p:cNvPr id="12" name="Szövegdoboz 11"/>
          <p:cNvSpPr txBox="1"/>
          <p:nvPr/>
        </p:nvSpPr>
        <p:spPr>
          <a:xfrm>
            <a:off x="4576030" y="1104420"/>
            <a:ext cx="4567969" cy="338554"/>
          </a:xfrm>
          <a:prstGeom prst="rect">
            <a:avLst/>
          </a:prstGeom>
          <a:noFill/>
          <a:ln w="57150">
            <a:solidFill>
              <a:schemeClr val="accent5">
                <a:lumMod val="75000"/>
              </a:schemeClr>
            </a:solidFill>
          </a:ln>
        </p:spPr>
        <p:txBody>
          <a:bodyPr wrap="square" rtlCol="0">
            <a:spAutoFit/>
          </a:bodyPr>
          <a:lstStyle/>
          <a:p>
            <a:pPr algn="ctr"/>
            <a:r>
              <a:rPr lang="hu-HU" sz="1600" dirty="0">
                <a:latin typeface="Times New Roman" panose="02020603050405020304" pitchFamily="18" charset="0"/>
                <a:cs typeface="Times New Roman" panose="02020603050405020304" pitchFamily="18" charset="0"/>
              </a:rPr>
              <a:t>A vállalkozó köteles elvégezni </a:t>
            </a:r>
            <a:endParaRPr lang="hu-HU" sz="1600" dirty="0"/>
          </a:p>
        </p:txBody>
      </p:sp>
      <p:sp>
        <p:nvSpPr>
          <p:cNvPr id="13" name="Szövegdoboz 12"/>
          <p:cNvSpPr txBox="1"/>
          <p:nvPr/>
        </p:nvSpPr>
        <p:spPr>
          <a:xfrm>
            <a:off x="4578362" y="4766961"/>
            <a:ext cx="4565638" cy="2062103"/>
          </a:xfrm>
          <a:prstGeom prst="rect">
            <a:avLst/>
          </a:prstGeom>
          <a:noFill/>
          <a:ln w="57150">
            <a:solidFill>
              <a:schemeClr val="accent5">
                <a:lumMod val="75000"/>
              </a:schemeClr>
            </a:solidFill>
          </a:ln>
        </p:spPr>
        <p:txBody>
          <a:bodyPr wrap="square" rtlCol="0">
            <a:spAutoFit/>
          </a:bodyPr>
          <a:lstStyle/>
          <a:p>
            <a:r>
              <a:rPr lang="hu-HU" sz="1600" dirty="0">
                <a:latin typeface="Times New Roman" panose="02020603050405020304" pitchFamily="18" charset="0"/>
                <a:cs typeface="Times New Roman" panose="02020603050405020304" pitchFamily="18" charset="0"/>
              </a:rPr>
              <a:t>Ha a felek </a:t>
            </a:r>
            <a:r>
              <a:rPr lang="hu-HU" sz="1600" u="sng" dirty="0">
                <a:latin typeface="Times New Roman" panose="02020603050405020304" pitchFamily="18" charset="0"/>
                <a:cs typeface="Times New Roman" panose="02020603050405020304" pitchFamily="18" charset="0"/>
              </a:rPr>
              <a:t>átalánydíjban </a:t>
            </a:r>
            <a:r>
              <a:rPr lang="hu-HU" sz="1600" dirty="0">
                <a:latin typeface="Times New Roman" panose="02020603050405020304" pitchFamily="18" charset="0"/>
                <a:cs typeface="Times New Roman" panose="02020603050405020304" pitchFamily="18" charset="0"/>
              </a:rPr>
              <a:t>állapodtak meg, a vállalkozó az átalánydíjon felül a pótmunka ellenértékét igényelheti, a többletmunka ellenértékének megtérítésére nem jogosult. </a:t>
            </a:r>
          </a:p>
          <a:p>
            <a:r>
              <a:rPr lang="hu-HU" sz="1600" dirty="0">
                <a:latin typeface="Times New Roman" panose="02020603050405020304" pitchFamily="18" charset="0"/>
                <a:cs typeface="Times New Roman" panose="02020603050405020304" pitchFamily="18" charset="0"/>
              </a:rPr>
              <a:t>A megrendelő köteles azonban megtéríteni a vállalkozónak a többletmunkával kapcsolatban felmerült olyan költségét, amely a szerződés megkötésének időpontjában nem volt előrelátható</a:t>
            </a:r>
          </a:p>
        </p:txBody>
      </p:sp>
      <p:sp>
        <p:nvSpPr>
          <p:cNvPr id="14" name="Szövegdoboz 13"/>
          <p:cNvSpPr txBox="1"/>
          <p:nvPr/>
        </p:nvSpPr>
        <p:spPr>
          <a:xfrm>
            <a:off x="25637" y="4795897"/>
            <a:ext cx="4499992" cy="2062103"/>
          </a:xfrm>
          <a:prstGeom prst="rect">
            <a:avLst/>
          </a:prstGeom>
          <a:noFill/>
          <a:ln w="57150">
            <a:solidFill>
              <a:schemeClr val="accent3">
                <a:lumMod val="75000"/>
              </a:schemeClr>
            </a:solidFill>
          </a:ln>
        </p:spPr>
        <p:txBody>
          <a:bodyPr wrap="square" rtlCol="0">
            <a:spAutoFit/>
          </a:bodyPr>
          <a:lstStyle/>
          <a:p>
            <a:r>
              <a:rPr lang="hu-HU" sz="1600" u="sng" dirty="0">
                <a:latin typeface="Times New Roman" panose="02020603050405020304" pitchFamily="18" charset="0"/>
                <a:cs typeface="Times New Roman" panose="02020603050405020304" pitchFamily="18" charset="0"/>
              </a:rPr>
              <a:t>Többletmunka</a:t>
            </a:r>
            <a:r>
              <a:rPr lang="hu-HU" sz="1600" dirty="0">
                <a:latin typeface="Times New Roman" panose="02020603050405020304" pitchFamily="18" charset="0"/>
                <a:cs typeface="Times New Roman" panose="02020603050405020304" pitchFamily="18" charset="0"/>
              </a:rPr>
              <a:t> utólag akkor számolható el, ha a kivitelező árazott tételes költségvetésében a tétel szerepelt, de a </a:t>
            </a:r>
            <a:r>
              <a:rPr lang="hu-HU" sz="1600" u="sng" dirty="0">
                <a:latin typeface="Times New Roman" panose="02020603050405020304" pitchFamily="18" charset="0"/>
                <a:cs typeface="Times New Roman" panose="02020603050405020304" pitchFamily="18" charset="0"/>
              </a:rPr>
              <a:t>mennyiség változott</a:t>
            </a:r>
            <a:r>
              <a:rPr lang="hu-HU" sz="1600" dirty="0">
                <a:latin typeface="Times New Roman" panose="02020603050405020304" pitchFamily="18" charset="0"/>
                <a:cs typeface="Times New Roman" panose="02020603050405020304" pitchFamily="18" charset="0"/>
              </a:rPr>
              <a:t>.</a:t>
            </a:r>
          </a:p>
          <a:p>
            <a:endParaRPr lang="hu-HU" sz="1600" dirty="0">
              <a:latin typeface="Times New Roman" panose="02020603050405020304" pitchFamily="18" charset="0"/>
              <a:cs typeface="Times New Roman" panose="02020603050405020304" pitchFamily="18" charset="0"/>
            </a:endParaRPr>
          </a:p>
          <a:p>
            <a:r>
              <a:rPr lang="hu-HU" sz="1600" dirty="0">
                <a:latin typeface="Times New Roman" panose="02020603050405020304" pitchFamily="18" charset="0"/>
                <a:cs typeface="Times New Roman" panose="02020603050405020304" pitchFamily="18" charset="0"/>
              </a:rPr>
              <a:t>A kivitelező - külön megállapodás szerint - a műszaki szükségesség, vagy a </a:t>
            </a:r>
            <a:r>
              <a:rPr lang="hu-HU" sz="1600" u="sng" dirty="0">
                <a:latin typeface="Times New Roman" panose="02020603050405020304" pitchFamily="18" charset="0"/>
                <a:cs typeface="Times New Roman" panose="02020603050405020304" pitchFamily="18" charset="0"/>
              </a:rPr>
              <a:t>rendeltetésszerű és biztonságos használat miatt szükséges pótmunkát </a:t>
            </a:r>
            <a:r>
              <a:rPr lang="hu-HU" sz="1600" dirty="0">
                <a:latin typeface="Times New Roman" panose="02020603050405020304" pitchFamily="18" charset="0"/>
                <a:cs typeface="Times New Roman" panose="02020603050405020304" pitchFamily="18" charset="0"/>
              </a:rPr>
              <a:t>köteles elvégezni.</a:t>
            </a:r>
          </a:p>
        </p:txBody>
      </p:sp>
    </p:spTree>
    <p:extLst>
      <p:ext uri="{BB962C8B-B14F-4D97-AF65-F5344CB8AC3E}">
        <p14:creationId xmlns:p14="http://schemas.microsoft.com/office/powerpoint/2010/main" val="229126498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a:xfrm>
            <a:off x="0" y="260648"/>
            <a:ext cx="9144000" cy="6597352"/>
          </a:xfrm>
        </p:spPr>
        <p:txBody>
          <a:bodyPr>
            <a:normAutofit/>
          </a:bodyPr>
          <a:lstStyle/>
          <a:p>
            <a:pPr marL="0" indent="0">
              <a:buNone/>
            </a:pPr>
            <a:r>
              <a:rPr lang="hu-HU" dirty="0">
                <a:latin typeface="Times New Roman" panose="02020603050405020304" pitchFamily="18" charset="0"/>
                <a:cs typeface="Times New Roman" panose="02020603050405020304" pitchFamily="18" charset="0"/>
              </a:rPr>
              <a:t>A kivitelezési szerződésben ki kell térni arra is, hogy: </a:t>
            </a:r>
          </a:p>
          <a:p>
            <a:r>
              <a:rPr lang="hu-HU" b="1" dirty="0">
                <a:latin typeface="Times New Roman" panose="02020603050405020304" pitchFamily="18" charset="0"/>
                <a:cs typeface="Times New Roman" panose="02020603050405020304" pitchFamily="18" charset="0"/>
              </a:rPr>
              <a:t>a kivitelező </a:t>
            </a:r>
            <a:r>
              <a:rPr lang="hu-HU" dirty="0">
                <a:latin typeface="Times New Roman" panose="02020603050405020304" pitchFamily="18" charset="0"/>
                <a:cs typeface="Times New Roman" panose="02020603050405020304" pitchFamily="18" charset="0"/>
              </a:rPr>
              <a:t>az építőipari kivitelezési tevékenységet csak akkor vállalhatja, ha a vállalt kivitelezési munkák elvégzésének a megrendelt minőségben </a:t>
            </a:r>
            <a:r>
              <a:rPr lang="hu-HU" b="1" dirty="0">
                <a:latin typeface="Times New Roman" panose="02020603050405020304" pitchFamily="18" charset="0"/>
                <a:cs typeface="Times New Roman" panose="02020603050405020304" pitchFamily="18" charset="0"/>
              </a:rPr>
              <a:t>saját költségén történő teljesítéséhez szükséges fedezettel rendelkezik </a:t>
            </a:r>
            <a:r>
              <a:rPr lang="hu-HU" dirty="0">
                <a:latin typeface="Times New Roman" panose="02020603050405020304" pitchFamily="18" charset="0"/>
                <a:cs typeface="Times New Roman" panose="02020603050405020304" pitchFamily="18" charset="0"/>
              </a:rPr>
              <a:t>(beleértve az igénybe vett </a:t>
            </a:r>
            <a:r>
              <a:rPr lang="hu-HU" u="sng" dirty="0">
                <a:latin typeface="Times New Roman" panose="02020603050405020304" pitchFamily="18" charset="0"/>
                <a:cs typeface="Times New Roman" panose="02020603050405020304" pitchFamily="18" charset="0"/>
              </a:rPr>
              <a:t>alvállalkozók díjazását is</a:t>
            </a:r>
            <a:r>
              <a:rPr lang="hu-HU" dirty="0">
                <a:latin typeface="Times New Roman" panose="02020603050405020304" pitchFamily="18" charset="0"/>
                <a:cs typeface="Times New Roman" panose="02020603050405020304" pitchFamily="18" charset="0"/>
              </a:rPr>
              <a:t>).</a:t>
            </a:r>
          </a:p>
          <a:p>
            <a:pPr marL="0" indent="0">
              <a:buNone/>
            </a:pPr>
            <a:r>
              <a:rPr lang="hu-HU" dirty="0">
                <a:latin typeface="Times New Roman" panose="02020603050405020304" pitchFamily="18" charset="0"/>
                <a:cs typeface="Times New Roman" panose="02020603050405020304" pitchFamily="18" charset="0"/>
              </a:rPr>
              <a:t> </a:t>
            </a:r>
          </a:p>
          <a:p>
            <a:r>
              <a:rPr lang="hu-HU" dirty="0">
                <a:latin typeface="Times New Roman" panose="02020603050405020304" pitchFamily="18" charset="0"/>
                <a:cs typeface="Times New Roman" panose="02020603050405020304" pitchFamily="18" charset="0"/>
              </a:rPr>
              <a:t>ha </a:t>
            </a:r>
            <a:r>
              <a:rPr lang="hu-HU" b="1" dirty="0">
                <a:latin typeface="Times New Roman" panose="02020603050405020304" pitchFamily="18" charset="0"/>
                <a:cs typeface="Times New Roman" panose="02020603050405020304" pitchFamily="18" charset="0"/>
              </a:rPr>
              <a:t>részteljesítésben </a:t>
            </a:r>
            <a:r>
              <a:rPr lang="hu-HU" dirty="0">
                <a:latin typeface="Times New Roman" panose="02020603050405020304" pitchFamily="18" charset="0"/>
                <a:cs typeface="Times New Roman" panose="02020603050405020304" pitchFamily="18" charset="0"/>
              </a:rPr>
              <a:t>állapodtak meg, a </a:t>
            </a:r>
          </a:p>
          <a:p>
            <a:pPr marL="400050" lvl="1" indent="0">
              <a:buNone/>
            </a:pPr>
            <a:r>
              <a:rPr lang="hu-HU" dirty="0">
                <a:latin typeface="Times New Roman" panose="02020603050405020304" pitchFamily="18" charset="0"/>
                <a:cs typeface="Times New Roman" panose="02020603050405020304" pitchFamily="18" charset="0"/>
              </a:rPr>
              <a:t>kivitelezőnek legalább a megrendelő építtető </a:t>
            </a:r>
            <a:r>
              <a:rPr lang="hu-HU" u="sng" dirty="0">
                <a:latin typeface="Times New Roman" panose="02020603050405020304" pitchFamily="18" charset="0"/>
                <a:cs typeface="Times New Roman" panose="02020603050405020304" pitchFamily="18" charset="0"/>
              </a:rPr>
              <a:t>első teljesítéséig </a:t>
            </a:r>
            <a:r>
              <a:rPr lang="hu-HU" dirty="0">
                <a:latin typeface="Times New Roman" panose="02020603050405020304" pitchFamily="18" charset="0"/>
                <a:cs typeface="Times New Roman" panose="02020603050405020304" pitchFamily="18" charset="0"/>
              </a:rPr>
              <a:t>meghatározott munkarészre kell fedezettel rendelkeznie</a:t>
            </a:r>
            <a:r>
              <a:rPr lang="hu-HU" sz="2400" dirty="0">
                <a:latin typeface="Times New Roman" panose="02020603050405020304" pitchFamily="18" charset="0"/>
                <a:cs typeface="Times New Roman" panose="02020603050405020304" pitchFamily="18" charset="0"/>
              </a:rPr>
              <a:t>. </a:t>
            </a:r>
            <a:endParaRPr lang="hu-HU" sz="2400" dirty="0"/>
          </a:p>
        </p:txBody>
      </p:sp>
      <p:pic>
        <p:nvPicPr>
          <p:cNvPr id="4" name="Kép 3"/>
          <p:cNvPicPr/>
          <p:nvPr/>
        </p:nvPicPr>
        <p:blipFill>
          <a:blip r:embed="rId2"/>
          <a:stretch>
            <a:fillRect/>
          </a:stretch>
        </p:blipFill>
        <p:spPr>
          <a:xfrm>
            <a:off x="6732240" y="3356992"/>
            <a:ext cx="2382868" cy="1728192"/>
          </a:xfrm>
          <a:prstGeom prst="rect">
            <a:avLst/>
          </a:prstGeom>
        </p:spPr>
      </p:pic>
    </p:spTree>
    <p:extLst>
      <p:ext uri="{BB962C8B-B14F-4D97-AF65-F5344CB8AC3E}">
        <p14:creationId xmlns:p14="http://schemas.microsoft.com/office/powerpoint/2010/main" val="408929553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a:extLst>
              <a:ext uri="{FF2B5EF4-FFF2-40B4-BE49-F238E27FC236}">
                <a16:creationId xmlns:a16="http://schemas.microsoft.com/office/drawing/2014/main" id="{A4AF775F-5DCC-4594-B4A2-8F2E9F084DFD}"/>
              </a:ext>
            </a:extLst>
          </p:cNvPr>
          <p:cNvSpPr>
            <a:spLocks noGrp="1"/>
          </p:cNvSpPr>
          <p:nvPr>
            <p:ph idx="1"/>
          </p:nvPr>
        </p:nvSpPr>
        <p:spPr>
          <a:xfrm>
            <a:off x="179512" y="260648"/>
            <a:ext cx="8964488" cy="6597352"/>
          </a:xfrm>
        </p:spPr>
        <p:txBody>
          <a:bodyPr>
            <a:noAutofit/>
          </a:bodyPr>
          <a:lstStyle/>
          <a:p>
            <a:pPr marL="0" indent="0">
              <a:buNone/>
            </a:pPr>
            <a:r>
              <a:rPr lang="hu-HU" dirty="0">
                <a:latin typeface="Times New Roman" panose="02020603050405020304" pitchFamily="18" charset="0"/>
                <a:cs typeface="Times New Roman" panose="02020603050405020304" pitchFamily="18" charset="0"/>
              </a:rPr>
              <a:t>Az </a:t>
            </a:r>
            <a:r>
              <a:rPr lang="hu-HU" b="1" dirty="0">
                <a:latin typeface="Times New Roman" panose="02020603050405020304" pitchFamily="18" charset="0"/>
                <a:cs typeface="Times New Roman" panose="02020603050405020304" pitchFamily="18" charset="0"/>
              </a:rPr>
              <a:t>alvállalkozó </a:t>
            </a:r>
            <a:r>
              <a:rPr lang="hu-HU" dirty="0">
                <a:latin typeface="Times New Roman" panose="02020603050405020304" pitchFamily="18" charset="0"/>
                <a:cs typeface="Times New Roman" panose="02020603050405020304" pitchFamily="18" charset="0"/>
              </a:rPr>
              <a:t>kivitelező kivitelezési szerződésében rögzített </a:t>
            </a:r>
            <a:r>
              <a:rPr lang="hu-HU" b="1" dirty="0">
                <a:latin typeface="Times New Roman" panose="02020603050405020304" pitchFamily="18" charset="0"/>
                <a:cs typeface="Times New Roman" panose="02020603050405020304" pitchFamily="18" charset="0"/>
              </a:rPr>
              <a:t>fizetési határidő nem haladhatja meg </a:t>
            </a:r>
            <a:r>
              <a:rPr lang="hu-HU" dirty="0">
                <a:latin typeface="Times New Roman" panose="02020603050405020304" pitchFamily="18" charset="0"/>
                <a:cs typeface="Times New Roman" panose="02020603050405020304" pitchFamily="18" charset="0"/>
              </a:rPr>
              <a:t>az építtető és a vállalkozó kivitelező által megkötött kivitelezési szerződésben meghatározott fizetési határidőt. </a:t>
            </a:r>
          </a:p>
          <a:p>
            <a:pPr marL="0" indent="0">
              <a:buNone/>
            </a:pPr>
            <a:endParaRPr lang="hu-HU" dirty="0">
              <a:latin typeface="Times New Roman" panose="02020603050405020304" pitchFamily="18" charset="0"/>
              <a:cs typeface="Times New Roman" panose="02020603050405020304" pitchFamily="18" charset="0"/>
            </a:endParaRPr>
          </a:p>
          <a:p>
            <a:pPr marL="0" indent="0">
              <a:buNone/>
            </a:pPr>
            <a:r>
              <a:rPr lang="hu-HU" dirty="0">
                <a:latin typeface="Times New Roman" panose="02020603050405020304" pitchFamily="18" charset="0"/>
                <a:cs typeface="Times New Roman" panose="02020603050405020304" pitchFamily="18" charset="0"/>
              </a:rPr>
              <a:t>A </a:t>
            </a:r>
            <a:r>
              <a:rPr lang="hu-HU" b="1" dirty="0">
                <a:latin typeface="Times New Roman" panose="02020603050405020304" pitchFamily="18" charset="0"/>
                <a:cs typeface="Times New Roman" panose="02020603050405020304" pitchFamily="18" charset="0"/>
              </a:rPr>
              <a:t>fővállalkozó kivitelező a </a:t>
            </a:r>
            <a:r>
              <a:rPr lang="hu-HU" b="1" dirty="0" err="1">
                <a:latin typeface="Times New Roman" panose="02020603050405020304" pitchFamily="18" charset="0"/>
                <a:cs typeface="Times New Roman" panose="02020603050405020304" pitchFamily="18" charset="0"/>
              </a:rPr>
              <a:t>benyúj-</a:t>
            </a:r>
            <a:endParaRPr lang="hu-HU" b="1" dirty="0">
              <a:latin typeface="Times New Roman" panose="02020603050405020304" pitchFamily="18" charset="0"/>
              <a:cs typeface="Times New Roman" panose="02020603050405020304" pitchFamily="18" charset="0"/>
            </a:endParaRPr>
          </a:p>
          <a:p>
            <a:pPr marL="0" indent="0">
              <a:buNone/>
            </a:pPr>
            <a:r>
              <a:rPr lang="hu-HU" b="1" dirty="0" err="1">
                <a:latin typeface="Times New Roman" panose="02020603050405020304" pitchFamily="18" charset="0"/>
                <a:cs typeface="Times New Roman" panose="02020603050405020304" pitchFamily="18" charset="0"/>
              </a:rPr>
              <a:t>tott</a:t>
            </a:r>
            <a:r>
              <a:rPr lang="hu-HU" b="1" dirty="0">
                <a:latin typeface="Times New Roman" panose="02020603050405020304" pitchFamily="18" charset="0"/>
                <a:cs typeface="Times New Roman" panose="02020603050405020304" pitchFamily="18" charset="0"/>
              </a:rPr>
              <a:t> végszámla teljes körű kiegyenlítésére csak akkor jogosult, ha </a:t>
            </a:r>
            <a:r>
              <a:rPr lang="hu-HU" dirty="0">
                <a:latin typeface="Times New Roman" panose="02020603050405020304" pitchFamily="18" charset="0"/>
                <a:cs typeface="Times New Roman" panose="02020603050405020304" pitchFamily="18" charset="0"/>
              </a:rPr>
              <a:t>a kötelezettsége teljesítésében részt vevő alvállalkozó kivitelezők követelésének kiegyenlítését hiánytalanul igazolja, függetlenül azok fizetési határidejétől.</a:t>
            </a:r>
          </a:p>
        </p:txBody>
      </p:sp>
      <p:pic>
        <p:nvPicPr>
          <p:cNvPr id="4" name="Kép 3"/>
          <p:cNvPicPr/>
          <p:nvPr/>
        </p:nvPicPr>
        <p:blipFill>
          <a:blip r:embed="rId2"/>
          <a:stretch>
            <a:fillRect/>
          </a:stretch>
        </p:blipFill>
        <p:spPr>
          <a:xfrm>
            <a:off x="6300192" y="2209800"/>
            <a:ext cx="2836671" cy="1867272"/>
          </a:xfrm>
          <a:prstGeom prst="rect">
            <a:avLst/>
          </a:prstGeom>
        </p:spPr>
      </p:pic>
    </p:spTree>
    <p:extLst>
      <p:ext uri="{BB962C8B-B14F-4D97-AF65-F5344CB8AC3E}">
        <p14:creationId xmlns:p14="http://schemas.microsoft.com/office/powerpoint/2010/main" val="246781299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a:xfrm>
            <a:off x="457200" y="980728"/>
            <a:ext cx="8229600" cy="4525963"/>
          </a:xfrm>
        </p:spPr>
        <p:txBody>
          <a:bodyPr>
            <a:normAutofit/>
          </a:bodyPr>
          <a:lstStyle/>
          <a:p>
            <a:pPr marL="0" indent="0" algn="ctr">
              <a:buNone/>
            </a:pPr>
            <a:endParaRPr lang="hu-HU" sz="8000" b="1" dirty="0">
              <a:latin typeface="Times New Roman" panose="02020603050405020304" pitchFamily="18" charset="0"/>
              <a:cs typeface="Times New Roman" panose="02020603050405020304" pitchFamily="18" charset="0"/>
            </a:endParaRPr>
          </a:p>
          <a:p>
            <a:pPr marL="0" indent="0" algn="ctr">
              <a:buNone/>
            </a:pPr>
            <a:r>
              <a:rPr lang="hu-HU" sz="8000" b="1" dirty="0">
                <a:latin typeface="Times New Roman" panose="02020603050405020304" pitchFamily="18" charset="0"/>
                <a:cs typeface="Times New Roman" panose="02020603050405020304" pitchFamily="18" charset="0"/>
              </a:rPr>
              <a:t>KÁVÉSZÜNET</a:t>
            </a:r>
          </a:p>
        </p:txBody>
      </p:sp>
    </p:spTree>
    <p:extLst>
      <p:ext uri="{BB962C8B-B14F-4D97-AF65-F5344CB8AC3E}">
        <p14:creationId xmlns:p14="http://schemas.microsoft.com/office/powerpoint/2010/main" val="135184289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a:extLst>
              <a:ext uri="{FF2B5EF4-FFF2-40B4-BE49-F238E27FC236}">
                <a16:creationId xmlns:a16="http://schemas.microsoft.com/office/drawing/2014/main" id="{67EF6364-5CE0-49A9-A6FE-CB57B8CE5094}"/>
              </a:ext>
            </a:extLst>
          </p:cNvPr>
          <p:cNvSpPr>
            <a:spLocks noGrp="1"/>
          </p:cNvSpPr>
          <p:nvPr>
            <p:ph idx="1"/>
          </p:nvPr>
        </p:nvSpPr>
        <p:spPr>
          <a:xfrm>
            <a:off x="107504" y="0"/>
            <a:ext cx="9036496" cy="6858000"/>
          </a:xfrm>
        </p:spPr>
        <p:txBody>
          <a:bodyPr>
            <a:normAutofit/>
          </a:bodyPr>
          <a:lstStyle/>
          <a:p>
            <a:pPr marL="0" indent="0">
              <a:buNone/>
            </a:pPr>
            <a:r>
              <a:rPr lang="hu-HU" sz="3900" dirty="0">
                <a:solidFill>
                  <a:srgbClr val="FF0000"/>
                </a:solidFill>
                <a:latin typeface="Times New Roman" panose="02020603050405020304" pitchFamily="18" charset="0"/>
                <a:cs typeface="Times New Roman" panose="02020603050405020304" pitchFamily="18" charset="0"/>
              </a:rPr>
              <a:t>Az </a:t>
            </a:r>
            <a:r>
              <a:rPr lang="hu-HU" sz="3900" b="1" dirty="0">
                <a:solidFill>
                  <a:srgbClr val="FF0000"/>
                </a:solidFill>
                <a:latin typeface="Times New Roman" panose="02020603050405020304" pitchFamily="18" charset="0"/>
                <a:cs typeface="Times New Roman" panose="02020603050405020304" pitchFamily="18" charset="0"/>
              </a:rPr>
              <a:t>építtető </a:t>
            </a:r>
            <a:r>
              <a:rPr lang="hu-HU" sz="2800" b="1" dirty="0">
                <a:latin typeface="Times New Roman" panose="02020603050405020304" pitchFamily="18" charset="0"/>
                <a:cs typeface="Times New Roman" panose="02020603050405020304" pitchFamily="18" charset="0"/>
              </a:rPr>
              <a:t>teljesítéssel összefüggő </a:t>
            </a:r>
            <a:r>
              <a:rPr lang="hu-HU" sz="3900" b="1" dirty="0">
                <a:latin typeface="Times New Roman" panose="02020603050405020304" pitchFamily="18" charset="0"/>
                <a:cs typeface="Times New Roman" panose="02020603050405020304" pitchFamily="18" charset="0"/>
              </a:rPr>
              <a:t>feladata</a:t>
            </a:r>
            <a:endParaRPr lang="hu-HU" sz="3900" dirty="0">
              <a:latin typeface="Times New Roman" panose="02020603050405020304" pitchFamily="18" charset="0"/>
              <a:cs typeface="Times New Roman" panose="02020603050405020304" pitchFamily="18" charset="0"/>
            </a:endParaRPr>
          </a:p>
          <a:p>
            <a:pPr marL="0" indent="0">
              <a:buNone/>
            </a:pPr>
            <a:endParaRPr lang="hu-HU" u="sng" dirty="0">
              <a:latin typeface="Times New Roman" panose="02020603050405020304" pitchFamily="18" charset="0"/>
              <a:cs typeface="Times New Roman" panose="02020603050405020304" pitchFamily="18" charset="0"/>
            </a:endParaRPr>
          </a:p>
          <a:p>
            <a:r>
              <a:rPr lang="hu-HU" u="sng" dirty="0">
                <a:latin typeface="Times New Roman" panose="02020603050405020304" pitchFamily="18" charset="0"/>
                <a:cs typeface="Times New Roman" panose="02020603050405020304" pitchFamily="18" charset="0"/>
              </a:rPr>
              <a:t>teljesítés pénzügyi elszámolásának ellenőrzése,</a:t>
            </a:r>
          </a:p>
          <a:p>
            <a:r>
              <a:rPr lang="hu-HU" sz="3500" b="1" dirty="0">
                <a:latin typeface="Times New Roman" panose="02020603050405020304" pitchFamily="18" charset="0"/>
                <a:cs typeface="Times New Roman" panose="02020603050405020304" pitchFamily="18" charset="0"/>
              </a:rPr>
              <a:t>a teljesítésigazolás kiállítása - számlázható összeg meghatározása</a:t>
            </a:r>
            <a:r>
              <a:rPr lang="hu-HU" dirty="0">
                <a:latin typeface="Times New Roman" panose="02020603050405020304" pitchFamily="18" charset="0"/>
                <a:cs typeface="Times New Roman" panose="02020603050405020304" pitchFamily="18" charset="0"/>
              </a:rPr>
              <a:t>,</a:t>
            </a:r>
          </a:p>
          <a:p>
            <a:r>
              <a:rPr lang="hu-HU" dirty="0">
                <a:latin typeface="Times New Roman" panose="02020603050405020304" pitchFamily="18" charset="0"/>
                <a:cs typeface="Times New Roman" panose="02020603050405020304" pitchFamily="18" charset="0"/>
              </a:rPr>
              <a:t>a fővállalkozó </a:t>
            </a:r>
            <a:r>
              <a:rPr lang="hu-HU" u="sng" dirty="0">
                <a:latin typeface="Times New Roman" panose="02020603050405020304" pitchFamily="18" charset="0"/>
                <a:cs typeface="Times New Roman" panose="02020603050405020304" pitchFamily="18" charset="0"/>
              </a:rPr>
              <a:t>kivitelező</a:t>
            </a:r>
            <a:r>
              <a:rPr lang="hu-HU" dirty="0">
                <a:latin typeface="Times New Roman" panose="02020603050405020304" pitchFamily="18" charset="0"/>
                <a:cs typeface="Times New Roman" panose="02020603050405020304" pitchFamily="18" charset="0"/>
              </a:rPr>
              <a:t> építési naplóban történő </a:t>
            </a:r>
            <a:r>
              <a:rPr lang="hu-HU" u="sng" dirty="0">
                <a:latin typeface="Times New Roman" panose="02020603050405020304" pitchFamily="18" charset="0"/>
                <a:cs typeface="Times New Roman" panose="02020603050405020304" pitchFamily="18" charset="0"/>
              </a:rPr>
              <a:t>azonnali értesítése</a:t>
            </a:r>
            <a:r>
              <a:rPr lang="hu-HU" dirty="0">
                <a:latin typeface="Times New Roman" panose="02020603050405020304" pitchFamily="18" charset="0"/>
                <a:cs typeface="Times New Roman" panose="02020603050405020304" pitchFamily="18" charset="0"/>
              </a:rPr>
              <a:t>, ha a még el nem kezdett kivitelezési szakasz ellenértékének </a:t>
            </a:r>
            <a:r>
              <a:rPr lang="hu-HU" b="1" dirty="0">
                <a:latin typeface="Times New Roman" panose="02020603050405020304" pitchFamily="18" charset="0"/>
                <a:cs typeface="Times New Roman" panose="02020603050405020304" pitchFamily="18" charset="0"/>
              </a:rPr>
              <a:t>fedezete </a:t>
            </a:r>
            <a:r>
              <a:rPr lang="hu-HU" dirty="0">
                <a:latin typeface="Times New Roman" panose="02020603050405020304" pitchFamily="18" charset="0"/>
                <a:cs typeface="Times New Roman" panose="02020603050405020304" pitchFamily="18" charset="0"/>
              </a:rPr>
              <a:t>olyan mértékben </a:t>
            </a:r>
            <a:r>
              <a:rPr lang="hu-HU" b="1" dirty="0">
                <a:latin typeface="Times New Roman" panose="02020603050405020304" pitchFamily="18" charset="0"/>
                <a:cs typeface="Times New Roman" panose="02020603050405020304" pitchFamily="18" charset="0"/>
              </a:rPr>
              <a:t>csökkent</a:t>
            </a:r>
            <a:r>
              <a:rPr lang="hu-HU" dirty="0">
                <a:latin typeface="Times New Roman" panose="02020603050405020304" pitchFamily="18" charset="0"/>
                <a:cs typeface="Times New Roman" panose="02020603050405020304" pitchFamily="18" charset="0"/>
              </a:rPr>
              <a:t>, ami nem elegendő a még hátra lévő szerződés szerinti vállalkozói díj teljesítésére.</a:t>
            </a:r>
          </a:p>
        </p:txBody>
      </p:sp>
    </p:spTree>
    <p:extLst>
      <p:ext uri="{BB962C8B-B14F-4D97-AF65-F5344CB8AC3E}">
        <p14:creationId xmlns:p14="http://schemas.microsoft.com/office/powerpoint/2010/main" val="341864795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17748" y="0"/>
            <a:ext cx="9108504" cy="1080120"/>
          </a:xfrm>
          <a:solidFill>
            <a:schemeClr val="bg2">
              <a:lumMod val="75000"/>
            </a:schemeClr>
          </a:solidFill>
        </p:spPr>
        <p:txBody>
          <a:bodyPr>
            <a:noAutofit/>
          </a:bodyPr>
          <a:lstStyle/>
          <a:p>
            <a:r>
              <a:rPr lang="hu-HU" sz="3200" b="1" dirty="0">
                <a:latin typeface="Times New Roman" panose="02020603050405020304" pitchFamily="18" charset="0"/>
                <a:cs typeface="Times New Roman" panose="02020603050405020304" pitchFamily="18" charset="0"/>
              </a:rPr>
              <a:t>A szerződésszerű teljesítés szakmai biztosítója</a:t>
            </a:r>
            <a:br>
              <a:rPr lang="hu-HU" sz="3200" b="1" dirty="0">
                <a:latin typeface="Times New Roman" panose="02020603050405020304" pitchFamily="18" charset="0"/>
                <a:cs typeface="Times New Roman" panose="02020603050405020304" pitchFamily="18" charset="0"/>
              </a:rPr>
            </a:br>
            <a:r>
              <a:rPr lang="hu-HU" sz="4000" b="1" dirty="0">
                <a:solidFill>
                  <a:srgbClr val="00B050"/>
                </a:solidFill>
                <a:latin typeface="Times New Roman" panose="02020603050405020304" pitchFamily="18" charset="0"/>
                <a:cs typeface="Times New Roman" panose="02020603050405020304" pitchFamily="18" charset="0"/>
              </a:rPr>
              <a:t>a felelős műszaki vezető</a:t>
            </a:r>
          </a:p>
        </p:txBody>
      </p:sp>
      <p:sp>
        <p:nvSpPr>
          <p:cNvPr id="3" name="Tartalom helye 2"/>
          <p:cNvSpPr>
            <a:spLocks noGrp="1"/>
          </p:cNvSpPr>
          <p:nvPr>
            <p:ph idx="1"/>
          </p:nvPr>
        </p:nvSpPr>
        <p:spPr>
          <a:xfrm>
            <a:off x="17748" y="1080120"/>
            <a:ext cx="9090756" cy="5777880"/>
          </a:xfrm>
        </p:spPr>
        <p:txBody>
          <a:bodyPr>
            <a:normAutofit/>
          </a:bodyPr>
          <a:lstStyle/>
          <a:p>
            <a:pPr marL="0" indent="0">
              <a:buNone/>
            </a:pPr>
            <a:r>
              <a:rPr lang="hu-HU" sz="3000" dirty="0">
                <a:latin typeface="Times New Roman" panose="02020603050405020304" pitchFamily="18" charset="0"/>
                <a:cs typeface="Times New Roman" panose="02020603050405020304" pitchFamily="18" charset="0"/>
              </a:rPr>
              <a:t>Feladata</a:t>
            </a:r>
          </a:p>
          <a:p>
            <a:r>
              <a:rPr lang="hu-HU" sz="3000" dirty="0">
                <a:latin typeface="Times New Roman" panose="02020603050405020304" pitchFamily="18" charset="0"/>
                <a:cs typeface="Times New Roman" panose="02020603050405020304" pitchFamily="18" charset="0"/>
              </a:rPr>
              <a:t>az alvállalkozó kivitelező teljesítésről szóló értesítése kézhezvételétől számított </a:t>
            </a:r>
            <a:r>
              <a:rPr lang="hu-HU" sz="3000" dirty="0" err="1">
                <a:latin typeface="Times New Roman" panose="02020603050405020304" pitchFamily="18" charset="0"/>
                <a:cs typeface="Times New Roman" panose="02020603050405020304" pitchFamily="18" charset="0"/>
              </a:rPr>
              <a:t>max</a:t>
            </a:r>
            <a:r>
              <a:rPr lang="hu-HU" sz="3000" dirty="0">
                <a:latin typeface="Times New Roman" panose="02020603050405020304" pitchFamily="18" charset="0"/>
                <a:cs typeface="Times New Roman" panose="02020603050405020304" pitchFamily="18" charset="0"/>
              </a:rPr>
              <a:t>. 15 munkanapon belül az </a:t>
            </a:r>
            <a:r>
              <a:rPr lang="hu-HU" sz="3000" b="1" dirty="0">
                <a:latin typeface="Times New Roman" panose="02020603050405020304" pitchFamily="18" charset="0"/>
                <a:cs typeface="Times New Roman" panose="02020603050405020304" pitchFamily="18" charset="0"/>
              </a:rPr>
              <a:t>alvállalkozói teljesítés igazolása </a:t>
            </a:r>
            <a:r>
              <a:rPr lang="hu-HU" sz="2800" b="1" dirty="0">
                <a:latin typeface="Times New Roman" panose="02020603050405020304" pitchFamily="18" charset="0"/>
                <a:cs typeface="Times New Roman" panose="02020603050405020304" pitchFamily="18" charset="0"/>
              </a:rPr>
              <a:t>(</a:t>
            </a:r>
            <a:r>
              <a:rPr lang="hu-HU" sz="2800" dirty="0">
                <a:latin typeface="Times New Roman" panose="02020603050405020304" pitchFamily="18" charset="0"/>
                <a:cs typeface="Times New Roman" panose="02020603050405020304" pitchFamily="18" charset="0"/>
              </a:rPr>
              <a:t>kiállítása és átadása az alvállalkozó részére, rögzítése az építési naplóban),</a:t>
            </a:r>
            <a:r>
              <a:rPr lang="hu-HU" dirty="0">
                <a:latin typeface="Times New Roman" panose="02020603050405020304" pitchFamily="18" charset="0"/>
                <a:cs typeface="Times New Roman" panose="02020603050405020304" pitchFamily="18" charset="0"/>
              </a:rPr>
              <a:t> </a:t>
            </a:r>
            <a:r>
              <a:rPr lang="hu-HU" sz="2800" dirty="0">
                <a:latin typeface="Times New Roman" panose="02020603050405020304" pitchFamily="18" charset="0"/>
                <a:cs typeface="Times New Roman" panose="02020603050405020304" pitchFamily="18" charset="0"/>
              </a:rPr>
              <a:t>mely tartalmazza</a:t>
            </a:r>
          </a:p>
          <a:p>
            <a:pPr lvl="1">
              <a:buFont typeface="Courier New" panose="02070309020205020404" pitchFamily="49" charset="0"/>
              <a:buChar char="o"/>
            </a:pPr>
            <a:r>
              <a:rPr lang="hu-HU" dirty="0">
                <a:latin typeface="Times New Roman" panose="02020603050405020304" pitchFamily="18" charset="0"/>
                <a:cs typeface="Times New Roman" panose="02020603050405020304" pitchFamily="18" charset="0"/>
              </a:rPr>
              <a:t>a teljesített kivitelezési munkák meghatározását, mennyiségét és minőségét, a teljesítés időpontját,</a:t>
            </a:r>
          </a:p>
          <a:p>
            <a:pPr lvl="1">
              <a:buFont typeface="Courier New" panose="02070309020205020404" pitchFamily="49" charset="0"/>
              <a:buChar char="o"/>
            </a:pPr>
            <a:r>
              <a:rPr lang="hu-HU" dirty="0">
                <a:latin typeface="Times New Roman" panose="02020603050405020304" pitchFamily="18" charset="0"/>
                <a:cs typeface="Times New Roman" panose="02020603050405020304" pitchFamily="18" charset="0"/>
              </a:rPr>
              <a:t>a teljesítésigazolás alapján számlázható összeget,</a:t>
            </a:r>
          </a:p>
          <a:p>
            <a:pPr lvl="1">
              <a:buFont typeface="Courier New" panose="02070309020205020404" pitchFamily="49" charset="0"/>
              <a:buChar char="o"/>
            </a:pPr>
            <a:r>
              <a:rPr lang="hu-HU" dirty="0">
                <a:latin typeface="Times New Roman" panose="02020603050405020304" pitchFamily="18" charset="0"/>
                <a:cs typeface="Times New Roman" panose="02020603050405020304" pitchFamily="18" charset="0"/>
              </a:rPr>
              <a:t>a szerződésben meghatározott alvállalkozói díj és a teljesítésigazolásban megjelölt számlázható összeg eltérése esetén az eltérés indoklását,</a:t>
            </a:r>
          </a:p>
          <a:p>
            <a:pPr lvl="0"/>
            <a:endParaRPr lang="hu-HU" sz="2800" dirty="0">
              <a:latin typeface="Times New Roman" panose="02020603050405020304" pitchFamily="18" charset="0"/>
              <a:cs typeface="Times New Roman" panose="02020603050405020304" pitchFamily="18" charset="0"/>
            </a:endParaRPr>
          </a:p>
          <a:p>
            <a:pPr marL="0" indent="0">
              <a:buNone/>
            </a:pPr>
            <a:endParaRPr lang="hu-HU" dirty="0"/>
          </a:p>
        </p:txBody>
      </p:sp>
    </p:spTree>
    <p:extLst>
      <p:ext uri="{BB962C8B-B14F-4D97-AF65-F5344CB8AC3E}">
        <p14:creationId xmlns:p14="http://schemas.microsoft.com/office/powerpoint/2010/main" val="25157919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0" y="25385"/>
            <a:ext cx="9144000" cy="1124744"/>
          </a:xfrm>
          <a:solidFill>
            <a:schemeClr val="bg2">
              <a:lumMod val="75000"/>
            </a:schemeClr>
          </a:solidFill>
        </p:spPr>
        <p:txBody>
          <a:bodyPr>
            <a:normAutofit fontScale="90000"/>
          </a:bodyPr>
          <a:lstStyle/>
          <a:p>
            <a:r>
              <a:rPr lang="hu-HU" sz="3600" b="1" dirty="0">
                <a:latin typeface="Times New Roman" panose="02020603050405020304" pitchFamily="18" charset="0"/>
                <a:cs typeface="Times New Roman" panose="02020603050405020304" pitchFamily="18" charset="0"/>
              </a:rPr>
              <a:t>A szerződésszerű teljesítés ellenőrzője </a:t>
            </a:r>
            <a:br>
              <a:rPr lang="hu-HU" sz="3600" b="1" dirty="0">
                <a:latin typeface="Times New Roman" panose="02020603050405020304" pitchFamily="18" charset="0"/>
                <a:cs typeface="Times New Roman" panose="02020603050405020304" pitchFamily="18" charset="0"/>
              </a:rPr>
            </a:br>
            <a:r>
              <a:rPr lang="hu-HU" b="1" dirty="0">
                <a:solidFill>
                  <a:srgbClr val="FF9900"/>
                </a:solidFill>
                <a:latin typeface="Times New Roman" panose="02020603050405020304" pitchFamily="18" charset="0"/>
                <a:cs typeface="Times New Roman" panose="02020603050405020304" pitchFamily="18" charset="0"/>
              </a:rPr>
              <a:t>az építési műszaki ellenőr </a:t>
            </a:r>
          </a:p>
        </p:txBody>
      </p:sp>
      <p:sp>
        <p:nvSpPr>
          <p:cNvPr id="3" name="Tartalom helye 2"/>
          <p:cNvSpPr>
            <a:spLocks noGrp="1"/>
          </p:cNvSpPr>
          <p:nvPr>
            <p:ph idx="1"/>
          </p:nvPr>
        </p:nvSpPr>
        <p:spPr>
          <a:xfrm>
            <a:off x="35496" y="1052736"/>
            <a:ext cx="9108504" cy="5805264"/>
          </a:xfrm>
        </p:spPr>
        <p:txBody>
          <a:bodyPr>
            <a:normAutofit/>
          </a:bodyPr>
          <a:lstStyle/>
          <a:p>
            <a:pPr marL="0" indent="0">
              <a:buNone/>
            </a:pPr>
            <a:r>
              <a:rPr lang="hu-HU" sz="2400" dirty="0">
                <a:latin typeface="Times New Roman" panose="02020603050405020304" pitchFamily="18" charset="0"/>
                <a:cs typeface="Times New Roman" panose="02020603050405020304" pitchFamily="18" charset="0"/>
              </a:rPr>
              <a:t>Közreműködése az építési beruházás </a:t>
            </a:r>
            <a:r>
              <a:rPr lang="hu-HU" sz="2400" b="1" dirty="0">
                <a:latin typeface="Times New Roman" panose="02020603050405020304" pitchFamily="18" charset="0"/>
                <a:cs typeface="Times New Roman" panose="02020603050405020304" pitchFamily="18" charset="0"/>
              </a:rPr>
              <a:t>kivitelezési szerződésének megkötésétől az építési beruházási végszámla kiegyenlítéséig</a:t>
            </a:r>
            <a:r>
              <a:rPr lang="hu-HU" sz="2400" dirty="0">
                <a:latin typeface="Times New Roman" panose="02020603050405020304" pitchFamily="18" charset="0"/>
                <a:cs typeface="Times New Roman" panose="02020603050405020304" pitchFamily="18" charset="0"/>
              </a:rPr>
              <a:t> tart.</a:t>
            </a:r>
          </a:p>
          <a:p>
            <a:pPr marL="0" indent="0">
              <a:buNone/>
            </a:pPr>
            <a:r>
              <a:rPr lang="hu-HU" sz="2400" b="1" dirty="0">
                <a:latin typeface="Times New Roman" panose="02020603050405020304" pitchFamily="18" charset="0"/>
                <a:cs typeface="Times New Roman" panose="02020603050405020304" pitchFamily="18" charset="0"/>
              </a:rPr>
              <a:t>A teljesítés ellenőrzését követően</a:t>
            </a:r>
            <a:r>
              <a:rPr lang="hu-HU" sz="2400" dirty="0">
                <a:latin typeface="Times New Roman" panose="02020603050405020304" pitchFamily="18" charset="0"/>
                <a:cs typeface="Times New Roman" panose="02020603050405020304" pitchFamily="18" charset="0"/>
              </a:rPr>
              <a:t> [az építtetővel megállapodás szerint]</a:t>
            </a:r>
          </a:p>
          <a:p>
            <a:pPr marL="0" indent="0">
              <a:buNone/>
            </a:pPr>
            <a:endParaRPr lang="hu-HU" sz="2400" b="1" dirty="0">
              <a:latin typeface="Times New Roman" panose="02020603050405020304" pitchFamily="18" charset="0"/>
              <a:cs typeface="Times New Roman" panose="02020603050405020304" pitchFamily="18" charset="0"/>
            </a:endParaRPr>
          </a:p>
          <a:p>
            <a:pPr marL="0" indent="0">
              <a:buNone/>
            </a:pPr>
            <a:endParaRPr lang="hu-HU" sz="2800" b="1" dirty="0">
              <a:latin typeface="Times New Roman" panose="02020603050405020304" pitchFamily="18" charset="0"/>
              <a:cs typeface="Times New Roman" panose="02020603050405020304" pitchFamily="18" charset="0"/>
            </a:endParaRPr>
          </a:p>
          <a:p>
            <a:pPr marL="0" indent="0">
              <a:buNone/>
            </a:pPr>
            <a:endParaRPr lang="hu-HU" sz="2800" b="1" dirty="0">
              <a:latin typeface="Times New Roman" panose="02020603050405020304" pitchFamily="18" charset="0"/>
              <a:cs typeface="Times New Roman" panose="02020603050405020304" pitchFamily="18" charset="0"/>
            </a:endParaRPr>
          </a:p>
          <a:p>
            <a:pPr marL="0" indent="0">
              <a:buNone/>
            </a:pPr>
            <a:endParaRPr lang="hu-HU" sz="2800" dirty="0">
              <a:latin typeface="Times New Roman" panose="02020603050405020304" pitchFamily="18" charset="0"/>
              <a:cs typeface="Times New Roman" panose="02020603050405020304" pitchFamily="18" charset="0"/>
            </a:endParaRPr>
          </a:p>
          <a:p>
            <a:pPr lvl="0"/>
            <a:endParaRPr lang="hu-HU" sz="1400" u="sng" dirty="0">
              <a:latin typeface="Times New Roman" panose="02020603050405020304" pitchFamily="18" charset="0"/>
              <a:cs typeface="Times New Roman" panose="02020603050405020304" pitchFamily="18" charset="0"/>
            </a:endParaRPr>
          </a:p>
          <a:p>
            <a:pPr lvl="0"/>
            <a:endParaRPr lang="hu-HU" sz="1400" u="sng" dirty="0">
              <a:latin typeface="Times New Roman" panose="02020603050405020304" pitchFamily="18" charset="0"/>
              <a:cs typeface="Times New Roman" panose="02020603050405020304" pitchFamily="18" charset="0"/>
            </a:endParaRPr>
          </a:p>
          <a:p>
            <a:pPr lvl="0"/>
            <a:endParaRPr lang="hu-HU" sz="1400" u="sng" dirty="0">
              <a:latin typeface="Times New Roman" panose="02020603050405020304" pitchFamily="18" charset="0"/>
              <a:cs typeface="Times New Roman" panose="02020603050405020304" pitchFamily="18" charset="0"/>
            </a:endParaRPr>
          </a:p>
          <a:p>
            <a:pPr lvl="0"/>
            <a:endParaRPr lang="hu-HU" sz="1400" u="sng" dirty="0">
              <a:latin typeface="Times New Roman" panose="02020603050405020304" pitchFamily="18" charset="0"/>
              <a:cs typeface="Times New Roman" panose="02020603050405020304" pitchFamily="18" charset="0"/>
            </a:endParaRPr>
          </a:p>
          <a:p>
            <a:pPr lvl="0"/>
            <a:endParaRPr lang="hu-HU" sz="1400" u="sng" dirty="0">
              <a:latin typeface="Times New Roman" panose="02020603050405020304" pitchFamily="18" charset="0"/>
              <a:cs typeface="Times New Roman" panose="02020603050405020304" pitchFamily="18" charset="0"/>
            </a:endParaRPr>
          </a:p>
          <a:p>
            <a:pPr lvl="0"/>
            <a:endParaRPr lang="hu-HU" sz="1400" u="sng" dirty="0">
              <a:latin typeface="Times New Roman" panose="02020603050405020304" pitchFamily="18" charset="0"/>
              <a:cs typeface="Times New Roman" panose="02020603050405020304" pitchFamily="18" charset="0"/>
            </a:endParaRPr>
          </a:p>
          <a:p>
            <a:pPr marL="0" lvl="0" indent="0" algn="ctr">
              <a:buNone/>
            </a:pPr>
            <a:r>
              <a:rPr lang="hu-HU" sz="2400" b="1" u="sng" dirty="0">
                <a:latin typeface="Times New Roman" panose="02020603050405020304" pitchFamily="18" charset="0"/>
                <a:cs typeface="Times New Roman" panose="02020603050405020304" pitchFamily="18" charset="0"/>
              </a:rPr>
              <a:t>indokolja </a:t>
            </a:r>
            <a:r>
              <a:rPr lang="hu-HU" sz="2400" b="1" dirty="0">
                <a:latin typeface="Times New Roman" panose="02020603050405020304" pitchFamily="18" charset="0"/>
                <a:cs typeface="Times New Roman" panose="02020603050405020304" pitchFamily="18" charset="0"/>
              </a:rPr>
              <a:t>a szerződéses vállalkozói díj és a számlázható összeg eltérését</a:t>
            </a:r>
          </a:p>
        </p:txBody>
      </p:sp>
      <p:graphicFrame>
        <p:nvGraphicFramePr>
          <p:cNvPr id="4" name="Táblázat 3"/>
          <p:cNvGraphicFramePr>
            <a:graphicFrameLocks noGrp="1"/>
          </p:cNvGraphicFramePr>
          <p:nvPr>
            <p:extLst>
              <p:ext uri="{D42A27DB-BD31-4B8C-83A1-F6EECF244321}">
                <p14:modId xmlns:p14="http://schemas.microsoft.com/office/powerpoint/2010/main" val="2884941703"/>
              </p:ext>
            </p:extLst>
          </p:nvPr>
        </p:nvGraphicFramePr>
        <p:xfrm>
          <a:off x="0" y="2276872"/>
          <a:ext cx="9144000" cy="3657600"/>
        </p:xfrm>
        <a:graphic>
          <a:graphicData uri="http://schemas.openxmlformats.org/drawingml/2006/table">
            <a:tbl>
              <a:tblPr firstRow="1" bandRow="1">
                <a:tableStyleId>{5C22544A-7EE6-4342-B048-85BDC9FD1C3A}</a:tableStyleId>
              </a:tblPr>
              <a:tblGrid>
                <a:gridCol w="4283968">
                  <a:extLst>
                    <a:ext uri="{9D8B030D-6E8A-4147-A177-3AD203B41FA5}">
                      <a16:colId xmlns:a16="http://schemas.microsoft.com/office/drawing/2014/main" val="20000"/>
                    </a:ext>
                  </a:extLst>
                </a:gridCol>
                <a:gridCol w="4860032">
                  <a:extLst>
                    <a:ext uri="{9D8B030D-6E8A-4147-A177-3AD203B41FA5}">
                      <a16:colId xmlns:a16="http://schemas.microsoft.com/office/drawing/2014/main" val="20001"/>
                    </a:ext>
                  </a:extLst>
                </a:gridCol>
              </a:tblGrid>
              <a:tr h="3168352">
                <a:tc>
                  <a:txBody>
                    <a:bodyPr/>
                    <a:lstStyle/>
                    <a:p>
                      <a:pPr lvl="0"/>
                      <a:r>
                        <a:rPr lang="hu-HU" sz="1800" u="sng" dirty="0">
                          <a:latin typeface="Times New Roman" panose="02020603050405020304" pitchFamily="18" charset="0"/>
                          <a:cs typeface="Times New Roman" panose="02020603050405020304" pitchFamily="18" charset="0"/>
                        </a:rPr>
                        <a:t>e-teljesítésigazolást állít ki </a:t>
                      </a:r>
                      <a:endParaRPr lang="hu-HU" sz="1800" dirty="0">
                        <a:latin typeface="Times New Roman" panose="02020603050405020304" pitchFamily="18" charset="0"/>
                        <a:cs typeface="Times New Roman" panose="02020603050405020304" pitchFamily="18" charset="0"/>
                      </a:endParaRPr>
                    </a:p>
                    <a:p>
                      <a:pPr marL="742950" lvl="1" indent="-285750">
                        <a:buFont typeface="Arial" panose="020B0604020202020204" pitchFamily="34" charset="0"/>
                        <a:buChar char="•"/>
                      </a:pPr>
                      <a:r>
                        <a:rPr lang="hu-HU" sz="1800" dirty="0">
                          <a:latin typeface="Times New Roman" panose="02020603050405020304" pitchFamily="18" charset="0"/>
                          <a:cs typeface="Times New Roman" panose="02020603050405020304" pitchFamily="18" charset="0"/>
                        </a:rPr>
                        <a:t>az e-műszaki igazolásban rögzített kivitelezési munkák meghatározásáról, </a:t>
                      </a:r>
                    </a:p>
                    <a:p>
                      <a:pPr marL="742950" lvl="1" indent="-285750">
                        <a:buFont typeface="Arial" panose="020B0604020202020204" pitchFamily="34" charset="0"/>
                        <a:buChar char="•"/>
                      </a:pPr>
                      <a:r>
                        <a:rPr lang="hu-HU" sz="1800" dirty="0">
                          <a:latin typeface="Times New Roman" panose="02020603050405020304" pitchFamily="18" charset="0"/>
                          <a:cs typeface="Times New Roman" panose="02020603050405020304" pitchFamily="18" charset="0"/>
                        </a:rPr>
                        <a:t>az elvégzett építőipari kivitelezési tevékenység mértékéről, </a:t>
                      </a:r>
                    </a:p>
                    <a:p>
                      <a:pPr marL="742950" lvl="1" indent="-285750">
                        <a:buFont typeface="Arial" panose="020B0604020202020204" pitchFamily="34" charset="0"/>
                        <a:buChar char="•"/>
                      </a:pPr>
                      <a:r>
                        <a:rPr lang="hu-HU" sz="1800" dirty="0">
                          <a:latin typeface="Times New Roman" panose="02020603050405020304" pitchFamily="18" charset="0"/>
                          <a:cs typeface="Times New Roman" panose="02020603050405020304" pitchFamily="18" charset="0"/>
                        </a:rPr>
                        <a:t>mennyiségéről és minőségéről, </a:t>
                      </a:r>
                    </a:p>
                    <a:p>
                      <a:pPr marL="742950" lvl="1" indent="-285750">
                        <a:buFont typeface="Arial" panose="020B0604020202020204" pitchFamily="34" charset="0"/>
                        <a:buChar char="•"/>
                      </a:pPr>
                      <a:r>
                        <a:rPr lang="hu-HU" sz="1800" dirty="0">
                          <a:latin typeface="Times New Roman" panose="02020603050405020304" pitchFamily="18" charset="0"/>
                          <a:cs typeface="Times New Roman" panose="02020603050405020304" pitchFamily="18" charset="0"/>
                        </a:rPr>
                        <a:t>a teljesítés időpontjáról és </a:t>
                      </a:r>
                    </a:p>
                    <a:p>
                      <a:pPr marL="742950" lvl="1" indent="-285750">
                        <a:buFont typeface="Arial" panose="020B0604020202020204" pitchFamily="34" charset="0"/>
                        <a:buChar char="•"/>
                      </a:pPr>
                      <a:r>
                        <a:rPr lang="hu-HU" sz="1800" dirty="0">
                          <a:latin typeface="Times New Roman" panose="02020603050405020304" pitchFamily="18" charset="0"/>
                          <a:cs typeface="Times New Roman" panose="02020603050405020304" pitchFamily="18" charset="0"/>
                        </a:rPr>
                        <a:t>a számlázható összegről </a:t>
                      </a:r>
                    </a:p>
                    <a:p>
                      <a:pPr marL="0" lvl="0" indent="0">
                        <a:buFont typeface="Arial" panose="020B0604020202020204" pitchFamily="34" charset="0"/>
                        <a:buNone/>
                      </a:pPr>
                      <a:r>
                        <a:rPr lang="hu-HU" u="sng" dirty="0"/>
                        <a:t>és átadja vagy megküldi a fővállalkozó részére,</a:t>
                      </a:r>
                    </a:p>
                    <a:p>
                      <a:pPr marL="0" lvl="0" indent="0">
                        <a:buFont typeface="Arial" panose="020B0604020202020204" pitchFamily="34" charset="0"/>
                        <a:buNone/>
                      </a:pPr>
                      <a:r>
                        <a:rPr lang="hu-HU" sz="1800" u="sng" dirty="0">
                          <a:latin typeface="Times New Roman" panose="02020603050405020304" pitchFamily="18" charset="0"/>
                          <a:cs typeface="Times New Roman" panose="02020603050405020304" pitchFamily="18" charset="0"/>
                        </a:rPr>
                        <a:t>rögzíti az építési naplóban</a:t>
                      </a:r>
                    </a:p>
                    <a:p>
                      <a:endParaRPr lang="hu-HU" dirty="0"/>
                    </a:p>
                  </a:txBody>
                  <a:tcPr/>
                </a:tc>
                <a:tc>
                  <a:txBody>
                    <a:bodyPr/>
                    <a:lstStyle/>
                    <a:p>
                      <a:pPr lvl="0"/>
                      <a:r>
                        <a:rPr lang="hu-HU" sz="1800" dirty="0">
                          <a:latin typeface="Times New Roman" panose="02020603050405020304" pitchFamily="18" charset="0"/>
                          <a:cs typeface="Times New Roman" panose="02020603050405020304" pitchFamily="18" charset="0"/>
                        </a:rPr>
                        <a:t>vagy </a:t>
                      </a:r>
                      <a:r>
                        <a:rPr lang="hu-HU" sz="1800" u="sng" dirty="0">
                          <a:latin typeface="Times New Roman" panose="02020603050405020304" pitchFamily="18" charset="0"/>
                          <a:cs typeface="Times New Roman" panose="02020603050405020304" pitchFamily="18" charset="0"/>
                        </a:rPr>
                        <a:t>e-műszaki igazolást állít ki </a:t>
                      </a:r>
                      <a:r>
                        <a:rPr lang="hu-HU" dirty="0"/>
                        <a:t>a fővállalkozó kivitelező teljesítési értesítése kézhezvételétől (átadás-átvételi eljárás lezárásától) számított legfeljebb 15 munkanapon belül</a:t>
                      </a:r>
                      <a:endParaRPr lang="hu-HU" sz="1800" dirty="0">
                        <a:latin typeface="Times New Roman" panose="02020603050405020304" pitchFamily="18" charset="0"/>
                        <a:cs typeface="Times New Roman" panose="02020603050405020304" pitchFamily="18" charset="0"/>
                      </a:endParaRPr>
                    </a:p>
                    <a:p>
                      <a:pPr marL="742950" lvl="1" indent="-285750">
                        <a:buFont typeface="Arial" panose="020B0604020202020204" pitchFamily="34" charset="0"/>
                        <a:buChar char="•"/>
                      </a:pPr>
                      <a:r>
                        <a:rPr lang="hu-HU" sz="1800" dirty="0">
                          <a:latin typeface="Times New Roman" panose="02020603050405020304" pitchFamily="18" charset="0"/>
                          <a:cs typeface="Times New Roman" panose="02020603050405020304" pitchFamily="18" charset="0"/>
                        </a:rPr>
                        <a:t>a teljesített kivitelezési munkák meghatározásáról, </a:t>
                      </a:r>
                    </a:p>
                    <a:p>
                      <a:pPr marL="742950" lvl="1" indent="-285750">
                        <a:buFont typeface="Arial" panose="020B0604020202020204" pitchFamily="34" charset="0"/>
                        <a:buChar char="•"/>
                      </a:pPr>
                      <a:r>
                        <a:rPr lang="hu-HU" sz="1800" dirty="0">
                          <a:latin typeface="Times New Roman" panose="02020603050405020304" pitchFamily="18" charset="0"/>
                          <a:cs typeface="Times New Roman" panose="02020603050405020304" pitchFamily="18" charset="0"/>
                        </a:rPr>
                        <a:t>az elvégzett építőipari kivitelezési tevékenység mértékéről, </a:t>
                      </a:r>
                    </a:p>
                    <a:p>
                      <a:pPr marL="742950" lvl="1" indent="-285750">
                        <a:buFont typeface="Arial" panose="020B0604020202020204" pitchFamily="34" charset="0"/>
                        <a:buChar char="•"/>
                      </a:pPr>
                      <a:r>
                        <a:rPr lang="hu-HU" sz="1800" dirty="0">
                          <a:latin typeface="Times New Roman" panose="02020603050405020304" pitchFamily="18" charset="0"/>
                          <a:cs typeface="Times New Roman" panose="02020603050405020304" pitchFamily="18" charset="0"/>
                        </a:rPr>
                        <a:t>mennyiségéről és minőségéről, </a:t>
                      </a:r>
                    </a:p>
                    <a:p>
                      <a:pPr marL="742950" lvl="1" indent="-285750">
                        <a:buFont typeface="Arial" panose="020B0604020202020204" pitchFamily="34" charset="0"/>
                        <a:buChar char="•"/>
                      </a:pPr>
                      <a:r>
                        <a:rPr lang="hu-HU" sz="1800" dirty="0">
                          <a:latin typeface="Times New Roman" panose="02020603050405020304" pitchFamily="18" charset="0"/>
                          <a:cs typeface="Times New Roman" panose="02020603050405020304" pitchFamily="18" charset="0"/>
                        </a:rPr>
                        <a:t>a teljesítés időpontjáról </a:t>
                      </a:r>
                      <a:endParaRPr lang="hu-HU" sz="1800" u="none" dirty="0">
                        <a:latin typeface="Times New Roman" panose="02020603050405020304" pitchFamily="18" charset="0"/>
                        <a:cs typeface="Times New Roman" panose="02020603050405020304" pitchFamily="18" charset="0"/>
                      </a:endParaRPr>
                    </a:p>
                    <a:p>
                      <a:pPr marL="0" lvl="0" indent="0">
                        <a:buFont typeface="Arial" panose="020B0604020202020204" pitchFamily="34" charset="0"/>
                        <a:buNone/>
                      </a:pPr>
                      <a:r>
                        <a:rPr lang="hu-HU" sz="1800" u="sng" dirty="0">
                          <a:latin typeface="Times New Roman" panose="02020603050405020304" pitchFamily="18" charset="0"/>
                          <a:cs typeface="Times New Roman" panose="02020603050405020304" pitchFamily="18" charset="0"/>
                        </a:rPr>
                        <a:t>és javaslatot tesz </a:t>
                      </a:r>
                      <a:r>
                        <a:rPr lang="hu-HU" sz="1800" dirty="0">
                          <a:latin typeface="Times New Roman" panose="02020603050405020304" pitchFamily="18" charset="0"/>
                          <a:cs typeface="Times New Roman" panose="02020603050405020304" pitchFamily="18" charset="0"/>
                        </a:rPr>
                        <a:t>a fővállalkozó kivitelező által számlázható összeg meghatározására,</a:t>
                      </a:r>
                    </a:p>
                  </a:txBody>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79389658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183186E2-CE15-4156-8997-C93858C0AE86}"/>
              </a:ext>
            </a:extLst>
          </p:cNvPr>
          <p:cNvSpPr>
            <a:spLocks noGrp="1"/>
          </p:cNvSpPr>
          <p:nvPr>
            <p:ph type="title"/>
          </p:nvPr>
        </p:nvSpPr>
        <p:spPr>
          <a:xfrm>
            <a:off x="0" y="0"/>
            <a:ext cx="9144000" cy="764704"/>
          </a:xfrm>
          <a:solidFill>
            <a:schemeClr val="bg2">
              <a:lumMod val="75000"/>
            </a:schemeClr>
          </a:solidFill>
        </p:spPr>
        <p:txBody>
          <a:bodyPr>
            <a:normAutofit/>
          </a:bodyPr>
          <a:lstStyle/>
          <a:p>
            <a:r>
              <a:rPr lang="hu-HU" sz="4000" b="1" dirty="0">
                <a:latin typeface="Times New Roman" panose="02020603050405020304" pitchFamily="18" charset="0"/>
                <a:cs typeface="Times New Roman" panose="02020603050405020304" pitchFamily="18" charset="0"/>
              </a:rPr>
              <a:t>E-teljesítésigazolás folyamata</a:t>
            </a:r>
          </a:p>
        </p:txBody>
      </p:sp>
      <p:sp>
        <p:nvSpPr>
          <p:cNvPr id="3" name="Tartalom helye 2">
            <a:extLst>
              <a:ext uri="{FF2B5EF4-FFF2-40B4-BE49-F238E27FC236}">
                <a16:creationId xmlns:a16="http://schemas.microsoft.com/office/drawing/2014/main" id="{9D502E70-A528-4830-B252-1BC907C13A9C}"/>
              </a:ext>
            </a:extLst>
          </p:cNvPr>
          <p:cNvSpPr>
            <a:spLocks noGrp="1"/>
          </p:cNvSpPr>
          <p:nvPr>
            <p:ph idx="1"/>
          </p:nvPr>
        </p:nvSpPr>
        <p:spPr>
          <a:xfrm>
            <a:off x="0" y="774558"/>
            <a:ext cx="9144000" cy="6093296"/>
          </a:xfrm>
        </p:spPr>
        <p:txBody>
          <a:bodyPr>
            <a:normAutofit/>
          </a:bodyPr>
          <a:lstStyle/>
          <a:p>
            <a:pPr marL="514350" indent="-514350">
              <a:buAutoNum type="arabicPeriod"/>
            </a:pPr>
            <a:r>
              <a:rPr lang="hu-HU" sz="3400" dirty="0">
                <a:latin typeface="Times New Roman" panose="02020603050405020304" pitchFamily="18" charset="0"/>
                <a:cs typeface="Times New Roman" panose="02020603050405020304" pitchFamily="18" charset="0"/>
              </a:rPr>
              <a:t>Ha a fő- vagy alvállalkozó kivitelező az építési tevékenységet a szerződésben foglaltak szerint elvégezte, </a:t>
            </a:r>
          </a:p>
          <a:p>
            <a:r>
              <a:rPr lang="hu-HU" sz="3400" dirty="0">
                <a:latin typeface="Times New Roman" panose="02020603050405020304" pitchFamily="18" charset="0"/>
                <a:cs typeface="Times New Roman" panose="02020603050405020304" pitchFamily="18" charset="0"/>
              </a:rPr>
              <a:t>az építtető vagy a megrendelő vállalkozó kivitelező felé az </a:t>
            </a:r>
            <a:r>
              <a:rPr lang="hu-HU" sz="3400" b="1" dirty="0">
                <a:solidFill>
                  <a:srgbClr val="FF0000"/>
                </a:solidFill>
                <a:latin typeface="Times New Roman" panose="02020603050405020304" pitchFamily="18" charset="0"/>
                <a:cs typeface="Times New Roman" panose="02020603050405020304" pitchFamily="18" charset="0"/>
              </a:rPr>
              <a:t>elektronikus teljesítésigazolási naplóban  rögzíti, jelenti</a:t>
            </a:r>
            <a:r>
              <a:rPr lang="hu-HU" sz="3400" dirty="0">
                <a:solidFill>
                  <a:srgbClr val="FF0000"/>
                </a:solidFill>
                <a:latin typeface="Times New Roman" panose="02020603050405020304" pitchFamily="18" charset="0"/>
                <a:cs typeface="Times New Roman" panose="02020603050405020304" pitchFamily="18" charset="0"/>
              </a:rPr>
              <a:t>.</a:t>
            </a:r>
          </a:p>
          <a:p>
            <a:r>
              <a:rPr lang="hu-HU" sz="3400" dirty="0">
                <a:latin typeface="Times New Roman" panose="02020603050405020304" pitchFamily="18" charset="0"/>
                <a:cs typeface="Times New Roman" panose="02020603050405020304" pitchFamily="18" charset="0"/>
              </a:rPr>
              <a:t>a szerződésben vállalt és elvégzett tevékenységről </a:t>
            </a:r>
            <a:r>
              <a:rPr lang="hu-HU" sz="3400" b="1" dirty="0">
                <a:solidFill>
                  <a:srgbClr val="FF0000"/>
                </a:solidFill>
                <a:latin typeface="Times New Roman" panose="02020603050405020304" pitchFamily="18" charset="0"/>
                <a:cs typeface="Times New Roman" panose="02020603050405020304" pitchFamily="18" charset="0"/>
              </a:rPr>
              <a:t>teljesítési összesítőt rögzít </a:t>
            </a:r>
            <a:r>
              <a:rPr lang="hu-HU" sz="3400" dirty="0">
                <a:latin typeface="Times New Roman" panose="02020603050405020304" pitchFamily="18" charset="0"/>
                <a:cs typeface="Times New Roman" panose="02020603050405020304" pitchFamily="18" charset="0"/>
              </a:rPr>
              <a:t>az e-teljesítésigazolási naplórészben.</a:t>
            </a:r>
          </a:p>
        </p:txBody>
      </p:sp>
    </p:spTree>
    <p:extLst>
      <p:ext uri="{BB962C8B-B14F-4D97-AF65-F5344CB8AC3E}">
        <p14:creationId xmlns:p14="http://schemas.microsoft.com/office/powerpoint/2010/main" val="248113972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a:extLst>
              <a:ext uri="{FF2B5EF4-FFF2-40B4-BE49-F238E27FC236}">
                <a16:creationId xmlns:a16="http://schemas.microsoft.com/office/drawing/2014/main" id="{5C2916B5-B04F-4293-A9A5-72CC56A17E73}"/>
              </a:ext>
            </a:extLst>
          </p:cNvPr>
          <p:cNvSpPr>
            <a:spLocks noGrp="1"/>
          </p:cNvSpPr>
          <p:nvPr>
            <p:ph idx="1"/>
          </p:nvPr>
        </p:nvSpPr>
        <p:spPr>
          <a:xfrm>
            <a:off x="251520" y="188640"/>
            <a:ext cx="8892480" cy="6669360"/>
          </a:xfrm>
        </p:spPr>
        <p:txBody>
          <a:bodyPr>
            <a:noAutofit/>
          </a:bodyPr>
          <a:lstStyle/>
          <a:p>
            <a:pPr marL="0" indent="0">
              <a:buNone/>
            </a:pPr>
            <a:r>
              <a:rPr lang="hu-HU" sz="2800" dirty="0">
                <a:latin typeface="Times New Roman" panose="02020603050405020304" pitchFamily="18" charset="0"/>
                <a:cs typeface="Times New Roman" panose="02020603050405020304" pitchFamily="18" charset="0"/>
              </a:rPr>
              <a:t>2. Az e-teljesítésigazolás alapja az </a:t>
            </a:r>
            <a:r>
              <a:rPr lang="hu-HU" sz="2800" b="1" dirty="0">
                <a:solidFill>
                  <a:srgbClr val="FF0000"/>
                </a:solidFill>
                <a:latin typeface="Times New Roman" panose="02020603050405020304" pitchFamily="18" charset="0"/>
                <a:cs typeface="Times New Roman" panose="02020603050405020304" pitchFamily="18" charset="0"/>
              </a:rPr>
              <a:t>elektronikus műszaki igazolás</a:t>
            </a:r>
            <a:r>
              <a:rPr lang="hu-HU" sz="2800" b="1" dirty="0">
                <a:latin typeface="Times New Roman" panose="02020603050405020304" pitchFamily="18" charset="0"/>
                <a:cs typeface="Times New Roman" panose="02020603050405020304" pitchFamily="18" charset="0"/>
              </a:rPr>
              <a:t> </a:t>
            </a:r>
            <a:r>
              <a:rPr lang="hu-HU" sz="2800" dirty="0">
                <a:latin typeface="Times New Roman" panose="02020603050405020304" pitchFamily="18" charset="0"/>
                <a:cs typeface="Times New Roman" panose="02020603050405020304" pitchFamily="18" charset="0"/>
              </a:rPr>
              <a:t>az elvégzett</a:t>
            </a:r>
          </a:p>
          <a:p>
            <a:r>
              <a:rPr lang="hu-HU" sz="2800" dirty="0">
                <a:latin typeface="Times New Roman" panose="02020603050405020304" pitchFamily="18" charset="0"/>
                <a:cs typeface="Times New Roman" panose="02020603050405020304" pitchFamily="18" charset="0"/>
              </a:rPr>
              <a:t>kivitelezési munkák meghatározásáról, </a:t>
            </a:r>
          </a:p>
          <a:p>
            <a:r>
              <a:rPr lang="hu-HU" sz="2800" dirty="0">
                <a:latin typeface="Times New Roman" panose="02020603050405020304" pitchFamily="18" charset="0"/>
                <a:cs typeface="Times New Roman" panose="02020603050405020304" pitchFamily="18" charset="0"/>
              </a:rPr>
              <a:t>tevékenység mértékéről, mennyiségéről és minőségéről, </a:t>
            </a:r>
          </a:p>
          <a:p>
            <a:r>
              <a:rPr lang="hu-HU" sz="2800" dirty="0">
                <a:latin typeface="Times New Roman" panose="02020603050405020304" pitchFamily="18" charset="0"/>
                <a:cs typeface="Times New Roman" panose="02020603050405020304" pitchFamily="18" charset="0"/>
              </a:rPr>
              <a:t>munka teljesítési időpontjáról.</a:t>
            </a:r>
          </a:p>
          <a:p>
            <a:pPr marL="0" indent="0">
              <a:buNone/>
            </a:pPr>
            <a:endParaRPr lang="hu-HU" sz="1000" dirty="0">
              <a:latin typeface="Times New Roman" panose="02020603050405020304" pitchFamily="18" charset="0"/>
              <a:cs typeface="Times New Roman" panose="02020603050405020304" pitchFamily="18" charset="0"/>
            </a:endParaRPr>
          </a:p>
          <a:p>
            <a:pPr marL="0" indent="0">
              <a:buNone/>
            </a:pPr>
            <a:r>
              <a:rPr lang="hu-HU" sz="2800" dirty="0">
                <a:latin typeface="Times New Roman" panose="02020603050405020304" pitchFamily="18" charset="0"/>
                <a:cs typeface="Times New Roman" panose="02020603050405020304" pitchFamily="18" charset="0"/>
              </a:rPr>
              <a:t>3. Az építtető vagy az építési műszaki ellenőr, illetve a megrendelő vállalkozó kivitelező felelős műszaki vezetője </a:t>
            </a:r>
            <a:r>
              <a:rPr lang="hu-HU" sz="2800" b="1" u="sng" dirty="0">
                <a:solidFill>
                  <a:srgbClr val="FF0000"/>
                </a:solidFill>
                <a:latin typeface="Times New Roman" panose="02020603050405020304" pitchFamily="18" charset="0"/>
                <a:cs typeface="Times New Roman" panose="02020603050405020304" pitchFamily="18" charset="0"/>
              </a:rPr>
              <a:t>e-teljesítésigazolást állít ki</a:t>
            </a:r>
            <a:r>
              <a:rPr lang="hu-HU" sz="2800" u="sng" dirty="0">
                <a:solidFill>
                  <a:srgbClr val="FF0000"/>
                </a:solidFill>
                <a:latin typeface="Times New Roman" panose="02020603050405020304" pitchFamily="18" charset="0"/>
                <a:cs typeface="Times New Roman" panose="02020603050405020304" pitchFamily="18" charset="0"/>
              </a:rPr>
              <a:t> </a:t>
            </a:r>
            <a:r>
              <a:rPr lang="hu-HU" sz="2800" dirty="0">
                <a:latin typeface="Times New Roman" panose="02020603050405020304" pitchFamily="18" charset="0"/>
                <a:cs typeface="Times New Roman" panose="02020603050405020304" pitchFamily="18" charset="0"/>
              </a:rPr>
              <a:t>és javaslatot tesz a számlázható összeg mértékére.</a:t>
            </a:r>
          </a:p>
          <a:p>
            <a:pPr marL="0" indent="0">
              <a:buNone/>
            </a:pPr>
            <a:endParaRPr lang="hu-HU" sz="1000" dirty="0">
              <a:latin typeface="Times New Roman" panose="02020603050405020304" pitchFamily="18" charset="0"/>
              <a:cs typeface="Times New Roman" panose="02020603050405020304" pitchFamily="18" charset="0"/>
            </a:endParaRPr>
          </a:p>
          <a:p>
            <a:pPr marL="0" indent="0">
              <a:buNone/>
            </a:pPr>
            <a:r>
              <a:rPr lang="hu-HU" sz="2800" dirty="0">
                <a:latin typeface="Times New Roman" panose="02020603050405020304" pitchFamily="18" charset="0"/>
                <a:cs typeface="Times New Roman" panose="02020603050405020304" pitchFamily="18" charset="0"/>
              </a:rPr>
              <a:t>4. Az építtető vagy a megrendelő vállalkozó kivitelező a teljesítésigazolás alapján </a:t>
            </a:r>
            <a:r>
              <a:rPr lang="hu-HU" sz="2800" b="1" dirty="0">
                <a:solidFill>
                  <a:srgbClr val="FF0000"/>
                </a:solidFill>
                <a:latin typeface="Times New Roman" panose="02020603050405020304" pitchFamily="18" charset="0"/>
                <a:cs typeface="Times New Roman" panose="02020603050405020304" pitchFamily="18" charset="0"/>
              </a:rPr>
              <a:t>kiállított számla ellenértékét </a:t>
            </a:r>
            <a:r>
              <a:rPr lang="hu-HU" sz="2800" dirty="0">
                <a:latin typeface="Times New Roman" panose="02020603050405020304" pitchFamily="18" charset="0"/>
                <a:cs typeface="Times New Roman" panose="02020603050405020304" pitchFamily="18" charset="0"/>
              </a:rPr>
              <a:t>a számla kézhezvételének napját követő </a:t>
            </a:r>
            <a:r>
              <a:rPr lang="hu-HU" sz="2800" dirty="0" err="1">
                <a:latin typeface="Times New Roman" panose="02020603050405020304" pitchFamily="18" charset="0"/>
                <a:cs typeface="Times New Roman" panose="02020603050405020304" pitchFamily="18" charset="0"/>
              </a:rPr>
              <a:t>max</a:t>
            </a:r>
            <a:r>
              <a:rPr lang="hu-HU" sz="2800" dirty="0">
                <a:latin typeface="Times New Roman" panose="02020603050405020304" pitchFamily="18" charset="0"/>
                <a:cs typeface="Times New Roman" panose="02020603050405020304" pitchFamily="18" charset="0"/>
              </a:rPr>
              <a:t>. </a:t>
            </a:r>
            <a:r>
              <a:rPr lang="hu-HU" sz="2800" b="1" dirty="0">
                <a:latin typeface="Times New Roman" panose="02020603050405020304" pitchFamily="18" charset="0"/>
                <a:cs typeface="Times New Roman" panose="02020603050405020304" pitchFamily="18" charset="0"/>
              </a:rPr>
              <a:t>30 napon belül </a:t>
            </a:r>
            <a:r>
              <a:rPr lang="hu-HU" sz="2800" b="1" dirty="0">
                <a:solidFill>
                  <a:srgbClr val="FF0000"/>
                </a:solidFill>
                <a:latin typeface="Times New Roman" panose="02020603050405020304" pitchFamily="18" charset="0"/>
                <a:cs typeface="Times New Roman" panose="02020603050405020304" pitchFamily="18" charset="0"/>
              </a:rPr>
              <a:t>fizeti ki </a:t>
            </a:r>
            <a:r>
              <a:rPr lang="hu-HU" sz="2800" dirty="0">
                <a:latin typeface="Times New Roman" panose="02020603050405020304" pitchFamily="18" charset="0"/>
                <a:cs typeface="Times New Roman" panose="02020603050405020304" pitchFamily="18" charset="0"/>
              </a:rPr>
              <a:t>a fő- vagy alvállalkozó kivitelezőnek. </a:t>
            </a:r>
          </a:p>
        </p:txBody>
      </p:sp>
    </p:spTree>
    <p:extLst>
      <p:ext uri="{BB962C8B-B14F-4D97-AF65-F5344CB8AC3E}">
        <p14:creationId xmlns:p14="http://schemas.microsoft.com/office/powerpoint/2010/main" val="11139873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0" y="44624"/>
            <a:ext cx="9144000" cy="720080"/>
          </a:xfrm>
          <a:solidFill>
            <a:schemeClr val="bg2">
              <a:lumMod val="75000"/>
            </a:schemeClr>
          </a:solidFill>
        </p:spPr>
        <p:txBody>
          <a:bodyPr>
            <a:normAutofit/>
          </a:bodyPr>
          <a:lstStyle/>
          <a:p>
            <a:r>
              <a:rPr lang="hu-HU" sz="4000" b="1" dirty="0">
                <a:latin typeface="Times New Roman" panose="02020603050405020304" pitchFamily="18" charset="0"/>
                <a:cs typeface="Times New Roman" panose="02020603050405020304" pitchFamily="18" charset="0"/>
              </a:rPr>
              <a:t>Építési beruházás definíciói</a:t>
            </a:r>
          </a:p>
        </p:txBody>
      </p:sp>
      <p:sp>
        <p:nvSpPr>
          <p:cNvPr id="3" name="Tartalom helye 2"/>
          <p:cNvSpPr>
            <a:spLocks noGrp="1"/>
          </p:cNvSpPr>
          <p:nvPr>
            <p:ph idx="1"/>
          </p:nvPr>
        </p:nvSpPr>
        <p:spPr>
          <a:xfrm>
            <a:off x="0" y="764704"/>
            <a:ext cx="9144000" cy="6093296"/>
          </a:xfrm>
        </p:spPr>
        <p:txBody>
          <a:bodyPr>
            <a:noAutofit/>
          </a:bodyPr>
          <a:lstStyle/>
          <a:p>
            <a:pPr marL="0" indent="0">
              <a:spcBef>
                <a:spcPts val="0"/>
              </a:spcBef>
              <a:buNone/>
            </a:pPr>
            <a:r>
              <a:rPr lang="hu-HU" b="1" dirty="0">
                <a:solidFill>
                  <a:schemeClr val="accent5">
                    <a:lumMod val="7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2018. évi CXXXVIII. törvény </a:t>
            </a:r>
            <a:r>
              <a:rPr lang="hu-HU" b="1" dirty="0">
                <a:latin typeface="Times New Roman" panose="02020603050405020304" pitchFamily="18" charset="0"/>
                <a:cs typeface="Times New Roman" panose="02020603050405020304" pitchFamily="18" charset="0"/>
              </a:rPr>
              <a:t>az állami magasépítési beruházások megvalósításáról</a:t>
            </a:r>
            <a:endParaRPr lang="hu-HU" dirty="0">
              <a:latin typeface="Times New Roman" panose="02020603050405020304" pitchFamily="18" charset="0"/>
              <a:cs typeface="Times New Roman" panose="02020603050405020304" pitchFamily="18" charset="0"/>
            </a:endParaRPr>
          </a:p>
          <a:p>
            <a:pPr marL="0" indent="0">
              <a:spcBef>
                <a:spcPts val="0"/>
              </a:spcBef>
              <a:buNone/>
            </a:pPr>
            <a:r>
              <a:rPr lang="hu-HU" sz="2800" b="1" i="1" dirty="0">
                <a:solidFill>
                  <a:srgbClr val="FF0000"/>
                </a:solidFill>
                <a:latin typeface="Times New Roman" panose="02020603050405020304" pitchFamily="18" charset="0"/>
                <a:cs typeface="Times New Roman" panose="02020603050405020304" pitchFamily="18" charset="0"/>
              </a:rPr>
              <a:t>magasépítési beruházás</a:t>
            </a:r>
            <a:r>
              <a:rPr lang="hu-HU" sz="2800" i="1" dirty="0">
                <a:latin typeface="Times New Roman" panose="02020603050405020304" pitchFamily="18" charset="0"/>
                <a:cs typeface="Times New Roman" panose="02020603050405020304" pitchFamily="18" charset="0"/>
              </a:rPr>
              <a:t>: </a:t>
            </a:r>
            <a:r>
              <a:rPr lang="hu-HU" sz="2800" dirty="0">
                <a:latin typeface="Times New Roman" panose="02020603050405020304" pitchFamily="18" charset="0"/>
                <a:cs typeface="Times New Roman" panose="02020603050405020304" pitchFamily="18" charset="0"/>
              </a:rPr>
              <a:t>olyan építmény létrehozására, felújítására, bővítésére vagy átalakítására irányul, amelynek a meghatározott rendeltetésétől függően </a:t>
            </a:r>
          </a:p>
          <a:p>
            <a:pPr>
              <a:spcBef>
                <a:spcPts val="0"/>
              </a:spcBef>
            </a:pPr>
            <a:r>
              <a:rPr lang="hu-HU" sz="2800" dirty="0">
                <a:latin typeface="Times New Roman" panose="02020603050405020304" pitchFamily="18" charset="0"/>
                <a:cs typeface="Times New Roman" panose="02020603050405020304" pitchFamily="18" charset="0"/>
              </a:rPr>
              <a:t>a csatlakozó </a:t>
            </a:r>
            <a:r>
              <a:rPr lang="hu-HU" sz="2800" u="sng" dirty="0">
                <a:latin typeface="Times New Roman" panose="02020603050405020304" pitchFamily="18" charset="0"/>
                <a:cs typeface="Times New Roman" panose="02020603050405020304" pitchFamily="18" charset="0"/>
              </a:rPr>
              <a:t>rendezett terepszint felett egy vagy több építményszintje létesül</a:t>
            </a:r>
            <a:r>
              <a:rPr lang="hu-HU" sz="2800" dirty="0">
                <a:latin typeface="Times New Roman" panose="02020603050405020304" pitchFamily="18" charset="0"/>
                <a:cs typeface="Times New Roman" panose="02020603050405020304" pitchFamily="18" charset="0"/>
              </a:rPr>
              <a:t>, és </a:t>
            </a:r>
          </a:p>
          <a:p>
            <a:pPr>
              <a:spcBef>
                <a:spcPts val="0"/>
              </a:spcBef>
            </a:pPr>
            <a:r>
              <a:rPr lang="hu-HU" sz="2800" dirty="0">
                <a:latin typeface="Times New Roman" panose="02020603050405020304" pitchFamily="18" charset="0"/>
                <a:cs typeface="Times New Roman" panose="02020603050405020304" pitchFamily="18" charset="0"/>
              </a:rPr>
              <a:t>magában foglalja azon </a:t>
            </a:r>
            <a:r>
              <a:rPr lang="hu-HU" sz="2800" u="sng" dirty="0">
                <a:latin typeface="Times New Roman" panose="02020603050405020304" pitchFamily="18" charset="0"/>
                <a:cs typeface="Times New Roman" panose="02020603050405020304" pitchFamily="18" charset="0"/>
              </a:rPr>
              <a:t>sajátos építményfajták körébe tartozó építmények létrehozását, felújítását vagy átalakítását is, </a:t>
            </a:r>
            <a:r>
              <a:rPr lang="hu-HU" sz="2800" dirty="0">
                <a:latin typeface="Times New Roman" panose="02020603050405020304" pitchFamily="18" charset="0"/>
                <a:cs typeface="Times New Roman" panose="02020603050405020304" pitchFamily="18" charset="0"/>
              </a:rPr>
              <a:t>amelyek a csatlakozó rendezett terepszint alatt az építmény rendeltetésszerű, biztonságos használatához elengedhetetlenek;       </a:t>
            </a:r>
          </a:p>
          <a:p>
            <a:pPr marL="0" indent="0">
              <a:spcBef>
                <a:spcPts val="0"/>
              </a:spcBef>
              <a:buNone/>
            </a:pPr>
            <a:r>
              <a:rPr lang="hu-HU" sz="2800" dirty="0">
                <a:latin typeface="Times New Roman" panose="02020603050405020304" pitchFamily="18" charset="0"/>
                <a:cs typeface="Times New Roman" panose="02020603050405020304" pitchFamily="18" charset="0"/>
              </a:rPr>
              <a:t>				</a:t>
            </a:r>
            <a:r>
              <a:rPr lang="hu-HU" b="1" dirty="0">
                <a:solidFill>
                  <a:srgbClr val="FF0000"/>
                </a:solidFill>
                <a:latin typeface="Times New Roman" panose="02020603050405020304" pitchFamily="18" charset="0"/>
                <a:cs typeface="Times New Roman" panose="02020603050405020304" pitchFamily="18" charset="0"/>
              </a:rPr>
              <a:t>VEGYES BERUHÁZÁS</a:t>
            </a:r>
          </a:p>
          <a:p>
            <a:pPr marL="0" indent="0">
              <a:spcBef>
                <a:spcPts val="0"/>
              </a:spcBef>
              <a:buNone/>
            </a:pPr>
            <a:endParaRPr lang="hu-HU" sz="2400" dirty="0">
              <a:latin typeface="Times New Roman" panose="02020603050405020304" pitchFamily="18" charset="0"/>
              <a:cs typeface="Times New Roman" panose="02020603050405020304" pitchFamily="18" charset="0"/>
            </a:endParaRPr>
          </a:p>
        </p:txBody>
      </p:sp>
      <p:sp>
        <p:nvSpPr>
          <p:cNvPr id="4" name="Nyíl: felfelé kanyarodó 3">
            <a:extLst>
              <a:ext uri="{FF2B5EF4-FFF2-40B4-BE49-F238E27FC236}">
                <a16:creationId xmlns:a16="http://schemas.microsoft.com/office/drawing/2014/main" id="{471C1651-45B6-4287-927E-CF5BAA5DA8B1}"/>
              </a:ext>
            </a:extLst>
          </p:cNvPr>
          <p:cNvSpPr/>
          <p:nvPr/>
        </p:nvSpPr>
        <p:spPr>
          <a:xfrm rot="16200000" flipH="1" flipV="1">
            <a:off x="3115468" y="5749628"/>
            <a:ext cx="285904" cy="973240"/>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Tree>
    <p:extLst>
      <p:ext uri="{BB962C8B-B14F-4D97-AF65-F5344CB8AC3E}">
        <p14:creationId xmlns:p14="http://schemas.microsoft.com/office/powerpoint/2010/main" val="406749307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a:xfrm>
            <a:off x="323528" y="2780928"/>
            <a:ext cx="8784976" cy="4077072"/>
          </a:xfrm>
        </p:spPr>
        <p:txBody>
          <a:bodyPr>
            <a:noAutofit/>
          </a:bodyPr>
          <a:lstStyle/>
          <a:p>
            <a:pPr marL="0" indent="0">
              <a:buNone/>
            </a:pPr>
            <a:r>
              <a:rPr lang="hu-HU" b="1" dirty="0">
                <a:latin typeface="Times New Roman" panose="02020603050405020304" pitchFamily="18" charset="0"/>
                <a:cs typeface="Times New Roman" panose="02020603050405020304" pitchFamily="18" charset="0"/>
              </a:rPr>
              <a:t>1. </a:t>
            </a:r>
            <a:r>
              <a:rPr lang="hu-HU" sz="3600" dirty="0">
                <a:latin typeface="Times New Roman" panose="02020603050405020304" pitchFamily="18" charset="0"/>
                <a:cs typeface="Times New Roman" panose="02020603050405020304" pitchFamily="18" charset="0"/>
              </a:rPr>
              <a:t>Aránytalanul alacsony ár kiszűrése </a:t>
            </a:r>
            <a:br>
              <a:rPr lang="hu-HU" sz="3600" dirty="0">
                <a:latin typeface="Times New Roman" panose="02020603050405020304" pitchFamily="18" charset="0"/>
                <a:cs typeface="Times New Roman" panose="02020603050405020304" pitchFamily="18" charset="0"/>
              </a:rPr>
            </a:br>
            <a:r>
              <a:rPr lang="hu-HU" sz="3600" dirty="0">
                <a:latin typeface="Times New Roman" panose="02020603050405020304" pitchFamily="18" charset="0"/>
                <a:cs typeface="Times New Roman" panose="02020603050405020304" pitchFamily="18" charset="0"/>
              </a:rPr>
              <a:t>2. A kivitelezői regisztráció</a:t>
            </a:r>
            <a:br>
              <a:rPr lang="hu-HU" sz="3600" dirty="0">
                <a:latin typeface="Times New Roman" panose="02020603050405020304" pitchFamily="18" charset="0"/>
                <a:cs typeface="Times New Roman" panose="02020603050405020304" pitchFamily="18" charset="0"/>
              </a:rPr>
            </a:br>
            <a:r>
              <a:rPr lang="hu-HU" sz="3600" dirty="0">
                <a:latin typeface="Times New Roman" panose="02020603050405020304" pitchFamily="18" charset="0"/>
                <a:cs typeface="Times New Roman" panose="02020603050405020304" pitchFamily="18" charset="0"/>
              </a:rPr>
              <a:t>3. TSZSZ létrehozása </a:t>
            </a:r>
            <a:br>
              <a:rPr lang="hu-HU" sz="3600" dirty="0">
                <a:latin typeface="Times New Roman" panose="02020603050405020304" pitchFamily="18" charset="0"/>
                <a:cs typeface="Times New Roman" panose="02020603050405020304" pitchFamily="18" charset="0"/>
              </a:rPr>
            </a:br>
            <a:r>
              <a:rPr lang="hu-HU" sz="3600" dirty="0">
                <a:latin typeface="Times New Roman" panose="02020603050405020304" pitchFamily="18" charset="0"/>
                <a:cs typeface="Times New Roman" panose="02020603050405020304" pitchFamily="18" charset="0"/>
              </a:rPr>
              <a:t>4. Nemfizetési jelzés</a:t>
            </a:r>
            <a:br>
              <a:rPr lang="hu-HU" sz="3600" dirty="0">
                <a:latin typeface="Times New Roman" panose="02020603050405020304" pitchFamily="18" charset="0"/>
                <a:cs typeface="Times New Roman" panose="02020603050405020304" pitchFamily="18" charset="0"/>
              </a:rPr>
            </a:br>
            <a:r>
              <a:rPr lang="hu-HU" sz="3600" dirty="0">
                <a:latin typeface="Times New Roman" panose="02020603050405020304" pitchFamily="18" charset="0"/>
                <a:cs typeface="Times New Roman" panose="02020603050405020304" pitchFamily="18" charset="0"/>
              </a:rPr>
              <a:t>5. A munkaterület birtokba adása </a:t>
            </a:r>
            <a:br>
              <a:rPr lang="hu-HU" sz="3600" dirty="0">
                <a:latin typeface="Times New Roman" panose="02020603050405020304" pitchFamily="18" charset="0"/>
                <a:cs typeface="Times New Roman" panose="02020603050405020304" pitchFamily="18" charset="0"/>
              </a:rPr>
            </a:br>
            <a:r>
              <a:rPr lang="hu-HU" sz="3600" dirty="0">
                <a:latin typeface="Times New Roman" panose="02020603050405020304" pitchFamily="18" charset="0"/>
                <a:cs typeface="Times New Roman" panose="02020603050405020304" pitchFamily="18" charset="0"/>
              </a:rPr>
              <a:t>6. Elektronikus építési napló bevezetése</a:t>
            </a:r>
            <a:br>
              <a:rPr lang="hu-HU" sz="3600" b="1" dirty="0">
                <a:latin typeface="Times New Roman" panose="02020603050405020304" pitchFamily="18" charset="0"/>
                <a:cs typeface="Times New Roman" panose="02020603050405020304" pitchFamily="18" charset="0"/>
              </a:rPr>
            </a:br>
            <a:r>
              <a:rPr lang="hu-HU" sz="3600" b="1" dirty="0">
                <a:latin typeface="Times New Roman" panose="02020603050405020304" pitchFamily="18" charset="0"/>
                <a:cs typeface="Times New Roman" panose="02020603050405020304" pitchFamily="18" charset="0"/>
              </a:rPr>
              <a:t>7. </a:t>
            </a:r>
            <a:r>
              <a:rPr lang="hu-HU" sz="3600" b="1" dirty="0">
                <a:solidFill>
                  <a:srgbClr val="FF0000"/>
                </a:solidFill>
                <a:latin typeface="Times New Roman" panose="02020603050405020304" pitchFamily="18" charset="0"/>
                <a:cs typeface="Times New Roman" panose="02020603050405020304" pitchFamily="18" charset="0"/>
              </a:rPr>
              <a:t>Fedezetkezelés</a:t>
            </a:r>
          </a:p>
        </p:txBody>
      </p:sp>
      <p:sp>
        <p:nvSpPr>
          <p:cNvPr id="4" name="Szövegdoboz 3"/>
          <p:cNvSpPr txBox="1"/>
          <p:nvPr/>
        </p:nvSpPr>
        <p:spPr>
          <a:xfrm>
            <a:off x="0" y="0"/>
            <a:ext cx="9144000" cy="1384995"/>
          </a:xfrm>
          <a:prstGeom prst="rect">
            <a:avLst/>
          </a:prstGeom>
          <a:noFill/>
        </p:spPr>
        <p:txBody>
          <a:bodyPr wrap="square" rtlCol="0">
            <a:spAutoFit/>
          </a:bodyPr>
          <a:lstStyle/>
          <a:p>
            <a:r>
              <a:rPr lang="hu-HU" sz="2800" dirty="0">
                <a:latin typeface="Times New Roman" panose="02020603050405020304" pitchFamily="18" charset="0"/>
                <a:cs typeface="Times New Roman" panose="02020603050405020304" pitchFamily="18" charset="0"/>
              </a:rPr>
              <a:t>A lánctartozás még mindig problémát jelent napjainkban is. Kialakulásának okai között az első helyet a fedezet hiánya, illetve a teljesítésigazolásokkal való manipuláció foglalja el. </a:t>
            </a:r>
          </a:p>
        </p:txBody>
      </p:sp>
      <p:sp>
        <p:nvSpPr>
          <p:cNvPr id="5" name="Szövegdoboz 4"/>
          <p:cNvSpPr txBox="1"/>
          <p:nvPr/>
        </p:nvSpPr>
        <p:spPr>
          <a:xfrm>
            <a:off x="10192" y="1484784"/>
            <a:ext cx="9134822" cy="1323439"/>
          </a:xfrm>
          <a:prstGeom prst="rect">
            <a:avLst/>
          </a:prstGeom>
          <a:noFill/>
        </p:spPr>
        <p:txBody>
          <a:bodyPr wrap="square" rtlCol="0">
            <a:spAutoFit/>
          </a:bodyPr>
          <a:lstStyle/>
          <a:p>
            <a:pPr algn="ctr"/>
            <a:r>
              <a:rPr lang="hu-HU" sz="4400" dirty="0"/>
              <a:t>  </a:t>
            </a:r>
            <a:r>
              <a:rPr lang="hu-HU" sz="4400" b="1" dirty="0">
                <a:latin typeface="Times New Roman" panose="02020603050405020304" pitchFamily="18" charset="0"/>
                <a:cs typeface="Times New Roman" panose="02020603050405020304" pitchFamily="18" charset="0"/>
              </a:rPr>
              <a:t>A lánctartozás megfékezésének  </a:t>
            </a:r>
          </a:p>
          <a:p>
            <a:pPr algn="ctr"/>
            <a:r>
              <a:rPr lang="hu-HU" sz="3600" b="1" dirty="0">
                <a:solidFill>
                  <a:srgbClr val="FF0000"/>
                </a:solidFill>
                <a:latin typeface="Times New Roman" panose="02020603050405020304" pitchFamily="18" charset="0"/>
                <a:cs typeface="Times New Roman" panose="02020603050405020304" pitchFamily="18" charset="0"/>
              </a:rPr>
              <a:t>7 </a:t>
            </a:r>
            <a:r>
              <a:rPr lang="hu-HU" sz="3600" b="1" dirty="0">
                <a:latin typeface="Times New Roman" panose="02020603050405020304" pitchFamily="18" charset="0"/>
                <a:cs typeface="Times New Roman" panose="02020603050405020304" pitchFamily="18" charset="0"/>
              </a:rPr>
              <a:t>pillére</a:t>
            </a:r>
            <a:endParaRPr lang="hu-HU" dirty="0"/>
          </a:p>
        </p:txBody>
      </p:sp>
    </p:spTree>
    <p:extLst>
      <p:ext uri="{BB962C8B-B14F-4D97-AF65-F5344CB8AC3E}">
        <p14:creationId xmlns:p14="http://schemas.microsoft.com/office/powerpoint/2010/main" val="189761051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a:xfrm>
            <a:off x="251520" y="188640"/>
            <a:ext cx="8640960" cy="6480720"/>
          </a:xfrm>
        </p:spPr>
        <p:txBody>
          <a:bodyPr>
            <a:normAutofit fontScale="55000" lnSpcReduction="20000"/>
          </a:bodyPr>
          <a:lstStyle/>
          <a:p>
            <a:pPr marL="0" indent="0">
              <a:buNone/>
            </a:pPr>
            <a:r>
              <a:rPr lang="hu-HU" b="1" dirty="0">
                <a:latin typeface="Times New Roman" panose="02020603050405020304" pitchFamily="18" charset="0"/>
                <a:cs typeface="Times New Roman" panose="02020603050405020304" pitchFamily="18" charset="0"/>
              </a:rPr>
              <a:t>                                                                                     </a:t>
            </a:r>
            <a:r>
              <a:rPr lang="hu-HU" sz="8000" dirty="0">
                <a:latin typeface="Times New Roman" panose="02020603050405020304" pitchFamily="18" charset="0"/>
                <a:cs typeface="Times New Roman" panose="02020603050405020304" pitchFamily="18" charset="0"/>
              </a:rPr>
              <a:t>§</a:t>
            </a:r>
            <a:r>
              <a:rPr lang="hu-HU" sz="4500" b="1" dirty="0">
                <a:latin typeface="Times New Roman" panose="02020603050405020304" pitchFamily="18" charset="0"/>
                <a:cs typeface="Times New Roman" panose="02020603050405020304" pitchFamily="18" charset="0"/>
              </a:rPr>
              <a:t>polgári bíróság </a:t>
            </a:r>
            <a:endParaRPr lang="hu-HU" sz="4500" dirty="0">
              <a:latin typeface="Times New Roman" panose="02020603050405020304" pitchFamily="18" charset="0"/>
              <a:cs typeface="Times New Roman" panose="02020603050405020304" pitchFamily="18" charset="0"/>
            </a:endParaRPr>
          </a:p>
          <a:p>
            <a:pPr marL="0" indent="0">
              <a:buNone/>
            </a:pPr>
            <a:r>
              <a:rPr lang="hu-HU" b="1" dirty="0">
                <a:latin typeface="Times New Roman" panose="02020603050405020304" pitchFamily="18" charset="0"/>
                <a:cs typeface="Times New Roman" panose="02020603050405020304" pitchFamily="18" charset="0"/>
              </a:rPr>
              <a:t>                                                             </a:t>
            </a:r>
          </a:p>
          <a:p>
            <a:pPr marL="0" indent="0">
              <a:buNone/>
            </a:pPr>
            <a:r>
              <a:rPr lang="hu-HU" sz="4400" b="1" dirty="0">
                <a:latin typeface="Times New Roman" panose="02020603050405020304" pitchFamily="18" charset="0"/>
                <a:cs typeface="Times New Roman" panose="02020603050405020304" pitchFamily="18" charset="0"/>
              </a:rPr>
              <a:t>Vállalkozó</a:t>
            </a:r>
            <a:r>
              <a:rPr lang="hu-HU" b="1" dirty="0">
                <a:latin typeface="Times New Roman" panose="02020603050405020304" pitchFamily="18" charset="0"/>
                <a:cs typeface="Times New Roman" panose="02020603050405020304" pitchFamily="18" charset="0"/>
              </a:rPr>
              <a:t>                                                              </a:t>
            </a:r>
            <a:r>
              <a:rPr lang="hu-HU" sz="4600" b="1" dirty="0">
                <a:latin typeface="Times New Roman" panose="02020603050405020304" pitchFamily="18" charset="0"/>
                <a:cs typeface="Times New Roman" panose="02020603050405020304" pitchFamily="18" charset="0"/>
              </a:rPr>
              <a:t>választott-bíróság</a:t>
            </a:r>
            <a:endParaRPr lang="hu-HU" sz="4600" dirty="0">
              <a:latin typeface="Times New Roman" panose="02020603050405020304" pitchFamily="18" charset="0"/>
              <a:cs typeface="Times New Roman" panose="02020603050405020304" pitchFamily="18" charset="0"/>
            </a:endParaRPr>
          </a:p>
          <a:p>
            <a:pPr marL="0" indent="0">
              <a:buNone/>
            </a:pPr>
            <a:r>
              <a:rPr lang="hu-HU" sz="4400" b="1" dirty="0">
                <a:latin typeface="Times New Roman" panose="02020603050405020304" pitchFamily="18" charset="0"/>
                <a:cs typeface="Times New Roman" panose="02020603050405020304" pitchFamily="18" charset="0"/>
              </a:rPr>
              <a:t>kivitelező </a:t>
            </a:r>
            <a:r>
              <a:rPr lang="hu-HU" b="1" dirty="0">
                <a:latin typeface="Times New Roman" panose="02020603050405020304" pitchFamily="18" charset="0"/>
                <a:cs typeface="Times New Roman" panose="02020603050405020304" pitchFamily="18" charset="0"/>
              </a:rPr>
              <a:t>                                              </a:t>
            </a:r>
            <a:endParaRPr lang="hu-HU" dirty="0">
              <a:latin typeface="Times New Roman" panose="02020603050405020304" pitchFamily="18" charset="0"/>
              <a:cs typeface="Times New Roman" panose="02020603050405020304" pitchFamily="18" charset="0"/>
            </a:endParaRPr>
          </a:p>
          <a:p>
            <a:pPr marL="0" indent="0">
              <a:buNone/>
            </a:pPr>
            <a:r>
              <a:rPr lang="hu-HU" dirty="0">
                <a:latin typeface="Times New Roman" panose="02020603050405020304" pitchFamily="18" charset="0"/>
                <a:cs typeface="Times New Roman" panose="02020603050405020304" pitchFamily="18" charset="0"/>
              </a:rPr>
              <a:t>                                                                                     </a:t>
            </a:r>
            <a:endParaRPr lang="hu-HU" sz="4600" dirty="0">
              <a:latin typeface="Times New Roman" panose="02020603050405020304" pitchFamily="18" charset="0"/>
              <a:cs typeface="Times New Roman" panose="02020603050405020304" pitchFamily="18" charset="0"/>
            </a:endParaRPr>
          </a:p>
          <a:p>
            <a:pPr marL="0" indent="0">
              <a:buNone/>
            </a:pPr>
            <a:r>
              <a:rPr lang="hu-HU" sz="3800" b="1" dirty="0">
                <a:latin typeface="Times New Roman" panose="02020603050405020304" pitchFamily="18" charset="0"/>
                <a:cs typeface="Times New Roman" panose="02020603050405020304" pitchFamily="18" charset="0"/>
              </a:rPr>
              <a:t>                                                                              </a:t>
            </a:r>
            <a:r>
              <a:rPr lang="hu-HU" sz="4500" b="1" dirty="0">
                <a:latin typeface="Times New Roman" panose="02020603050405020304" pitchFamily="18" charset="0"/>
                <a:cs typeface="Times New Roman" panose="02020603050405020304" pitchFamily="18" charset="0"/>
              </a:rPr>
              <a:t>TSZSZ</a:t>
            </a:r>
          </a:p>
          <a:p>
            <a:pPr marL="0" indent="0">
              <a:buNone/>
            </a:pPr>
            <a:endParaRPr lang="hu-HU" b="1" dirty="0">
              <a:latin typeface="Times New Roman" panose="02020603050405020304" pitchFamily="18" charset="0"/>
              <a:cs typeface="Times New Roman" panose="02020603050405020304" pitchFamily="18" charset="0"/>
            </a:endParaRPr>
          </a:p>
          <a:p>
            <a:pPr marL="0" indent="0">
              <a:buNone/>
            </a:pPr>
            <a:r>
              <a:rPr lang="hu-HU" b="1" dirty="0">
                <a:latin typeface="Times New Roman" panose="02020603050405020304" pitchFamily="18" charset="0"/>
                <a:cs typeface="Times New Roman" panose="02020603050405020304" pitchFamily="18" charset="0"/>
              </a:rPr>
              <a:t>                                                                                           </a:t>
            </a:r>
            <a:r>
              <a:rPr lang="hu-HU" sz="4600" b="1" dirty="0">
                <a:latin typeface="Times New Roman" panose="02020603050405020304" pitchFamily="18" charset="0"/>
                <a:cs typeface="Times New Roman" panose="02020603050405020304" pitchFamily="18" charset="0"/>
              </a:rPr>
              <a:t>fedezetkezelő</a:t>
            </a:r>
            <a:endParaRPr lang="hu-HU" sz="4600" dirty="0">
              <a:latin typeface="Times New Roman" panose="02020603050405020304" pitchFamily="18" charset="0"/>
              <a:cs typeface="Times New Roman" panose="02020603050405020304" pitchFamily="18" charset="0"/>
            </a:endParaRPr>
          </a:p>
          <a:p>
            <a:pPr marL="0" indent="0">
              <a:buNone/>
            </a:pPr>
            <a:r>
              <a:rPr lang="hu-HU" b="1" dirty="0">
                <a:latin typeface="Times New Roman" panose="02020603050405020304" pitchFamily="18" charset="0"/>
                <a:cs typeface="Times New Roman" panose="02020603050405020304" pitchFamily="18" charset="0"/>
              </a:rPr>
              <a:t> </a:t>
            </a:r>
          </a:p>
          <a:p>
            <a:pPr marL="0" indent="0">
              <a:buNone/>
            </a:pPr>
            <a:r>
              <a:rPr lang="hu-HU" b="1" dirty="0">
                <a:latin typeface="Times New Roman" panose="02020603050405020304" pitchFamily="18" charset="0"/>
                <a:cs typeface="Times New Roman" panose="02020603050405020304" pitchFamily="18" charset="0"/>
              </a:rPr>
              <a:t>                                                     </a:t>
            </a:r>
          </a:p>
          <a:p>
            <a:pPr marL="0" indent="0">
              <a:buNone/>
            </a:pPr>
            <a:r>
              <a:rPr lang="hu-HU" b="1" dirty="0">
                <a:latin typeface="Times New Roman" panose="02020603050405020304" pitchFamily="18" charset="0"/>
                <a:cs typeface="Times New Roman" panose="02020603050405020304" pitchFamily="18" charset="0"/>
              </a:rPr>
              <a:t>                                                                                      </a:t>
            </a:r>
            <a:r>
              <a:rPr lang="hu-HU" sz="4600" b="1" dirty="0">
                <a:latin typeface="Times New Roman" panose="02020603050405020304" pitchFamily="18" charset="0"/>
                <a:cs typeface="Times New Roman" panose="02020603050405020304" pitchFamily="18" charset="0"/>
              </a:rPr>
              <a:t>e-építési napló       </a:t>
            </a:r>
          </a:p>
          <a:p>
            <a:pPr marL="0" indent="0">
              <a:buNone/>
            </a:pPr>
            <a:endParaRPr lang="hu-HU" b="1" dirty="0">
              <a:latin typeface="Times New Roman" panose="02020603050405020304" pitchFamily="18" charset="0"/>
              <a:cs typeface="Times New Roman" panose="02020603050405020304" pitchFamily="18" charset="0"/>
            </a:endParaRPr>
          </a:p>
          <a:p>
            <a:pPr marL="0" indent="0">
              <a:buNone/>
            </a:pPr>
            <a:r>
              <a:rPr lang="hu-HU" sz="3800" b="1" dirty="0">
                <a:latin typeface="Times New Roman" panose="02020603050405020304" pitchFamily="18" charset="0"/>
                <a:cs typeface="Times New Roman" panose="02020603050405020304" pitchFamily="18" charset="0"/>
              </a:rPr>
              <a:t>                                                                        építésfelügyeleti hatóság</a:t>
            </a:r>
            <a:endParaRPr lang="hu-HU" sz="3800" dirty="0">
              <a:latin typeface="Times New Roman" panose="02020603050405020304" pitchFamily="18" charset="0"/>
              <a:cs typeface="Times New Roman" panose="02020603050405020304" pitchFamily="18" charset="0"/>
            </a:endParaRPr>
          </a:p>
          <a:p>
            <a:pPr marL="0" indent="0">
              <a:buNone/>
            </a:pPr>
            <a:r>
              <a:rPr lang="hu-HU" sz="4600" dirty="0">
                <a:latin typeface="Times New Roman" panose="02020603050405020304" pitchFamily="18" charset="0"/>
                <a:cs typeface="Times New Roman" panose="02020603050405020304" pitchFamily="18" charset="0"/>
              </a:rPr>
              <a:t>						</a:t>
            </a:r>
          </a:p>
          <a:p>
            <a:pPr marL="0" indent="0">
              <a:buNone/>
            </a:pPr>
            <a:endParaRPr lang="hu-HU" sz="4600" dirty="0">
              <a:latin typeface="Times New Roman" panose="02020603050405020304" pitchFamily="18" charset="0"/>
              <a:cs typeface="Times New Roman" panose="02020603050405020304" pitchFamily="18" charset="0"/>
            </a:endParaRPr>
          </a:p>
          <a:p>
            <a:pPr marL="0" indent="0">
              <a:buNone/>
            </a:pPr>
            <a:r>
              <a:rPr lang="hu-HU" b="1" dirty="0">
                <a:latin typeface="Times New Roman" panose="02020603050405020304" pitchFamily="18" charset="0"/>
                <a:cs typeface="Times New Roman" panose="02020603050405020304" pitchFamily="18" charset="0"/>
              </a:rPr>
              <a:t>                                                                                     építésügyi hatóság</a:t>
            </a:r>
            <a:endParaRPr lang="hu-HU" dirty="0">
              <a:latin typeface="Times New Roman" panose="02020603050405020304" pitchFamily="18" charset="0"/>
              <a:cs typeface="Times New Roman" panose="02020603050405020304" pitchFamily="18" charset="0"/>
            </a:endParaRPr>
          </a:p>
          <a:p>
            <a:pPr marL="0" indent="0">
              <a:buNone/>
            </a:pPr>
            <a:r>
              <a:rPr lang="hu-HU" dirty="0">
                <a:latin typeface="Times New Roman" panose="02020603050405020304" pitchFamily="18" charset="0"/>
                <a:cs typeface="Times New Roman" panose="02020603050405020304" pitchFamily="18" charset="0"/>
              </a:rPr>
              <a:t>                                                                                     </a:t>
            </a:r>
            <a:r>
              <a:rPr lang="hu-HU" sz="4500" b="1" dirty="0">
                <a:latin typeface="Times New Roman" panose="02020603050405020304" pitchFamily="18" charset="0"/>
                <a:cs typeface="Times New Roman" panose="02020603050405020304" pitchFamily="18" charset="0"/>
              </a:rPr>
              <a:t>használatbavételi</a:t>
            </a:r>
            <a:endParaRPr lang="hu-HU" sz="4500" dirty="0">
              <a:latin typeface="Times New Roman" panose="02020603050405020304" pitchFamily="18" charset="0"/>
              <a:cs typeface="Times New Roman" panose="02020603050405020304" pitchFamily="18" charset="0"/>
            </a:endParaRPr>
          </a:p>
          <a:p>
            <a:pPr marL="0" indent="0">
              <a:buNone/>
            </a:pPr>
            <a:r>
              <a:rPr lang="hu-HU" dirty="0">
                <a:latin typeface="Times New Roman" panose="02020603050405020304" pitchFamily="18" charset="0"/>
                <a:cs typeface="Times New Roman" panose="02020603050405020304" pitchFamily="18" charset="0"/>
              </a:rPr>
              <a:t>                                                                                         </a:t>
            </a:r>
            <a:r>
              <a:rPr lang="hu-HU" b="1" dirty="0">
                <a:latin typeface="Times New Roman" panose="02020603050405020304" pitchFamily="18" charset="0"/>
                <a:cs typeface="Times New Roman" panose="02020603050405020304" pitchFamily="18" charset="0"/>
              </a:rPr>
              <a:t>engedély</a:t>
            </a:r>
            <a:r>
              <a:rPr lang="hu-HU" sz="2000" dirty="0">
                <a:latin typeface="Times New Roman" panose="02020603050405020304" pitchFamily="18" charset="0"/>
                <a:cs typeface="Times New Roman" panose="02020603050405020304" pitchFamily="18" charset="0"/>
              </a:rPr>
              <a:t> </a:t>
            </a:r>
            <a:endParaRPr lang="hu-HU" dirty="0">
              <a:latin typeface="Times New Roman" panose="02020603050405020304" pitchFamily="18" charset="0"/>
              <a:cs typeface="Times New Roman" panose="02020603050405020304" pitchFamily="18" charset="0"/>
            </a:endParaRPr>
          </a:p>
        </p:txBody>
      </p:sp>
      <p:pic>
        <p:nvPicPr>
          <p:cNvPr id="263" name="Kép 262" descr="C:\Documents and Settings\bodnar.zsolt\Local Settings\Temporary Internet Files\Content.IE5\KRILE2YA\MC900297161[1].wmf"/>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656121" y="116632"/>
            <a:ext cx="1252181" cy="1008112"/>
          </a:xfrm>
          <a:prstGeom prst="rect">
            <a:avLst/>
          </a:prstGeom>
          <a:noFill/>
          <a:ln>
            <a:noFill/>
          </a:ln>
        </p:spPr>
      </p:pic>
      <p:pic>
        <p:nvPicPr>
          <p:cNvPr id="264" name="Kép 263"/>
          <p:cNvPicPr/>
          <p:nvPr/>
        </p:nvPicPr>
        <p:blipFill>
          <a:blip r:embed="rId3">
            <a:extLst>
              <a:ext uri="{28A0092B-C50C-407E-A947-70E740481C1C}">
                <a14:useLocalDpi xmlns:a14="http://schemas.microsoft.com/office/drawing/2010/main" val="0"/>
              </a:ext>
            </a:extLst>
          </a:blip>
          <a:srcRect/>
          <a:stretch>
            <a:fillRect/>
          </a:stretch>
        </p:blipFill>
        <p:spPr bwMode="auto">
          <a:xfrm>
            <a:off x="3681239" y="1124744"/>
            <a:ext cx="1122040" cy="978024"/>
          </a:xfrm>
          <a:prstGeom prst="rect">
            <a:avLst/>
          </a:prstGeom>
          <a:noFill/>
          <a:ln>
            <a:noFill/>
          </a:ln>
        </p:spPr>
      </p:pic>
      <p:pic>
        <p:nvPicPr>
          <p:cNvPr id="265" name="Kép 264" descr="MC900434888[1].PNG"/>
          <p:cNvPicPr/>
          <p:nvPr/>
        </p:nvPicPr>
        <p:blipFill>
          <a:blip r:embed="rId4">
            <a:extLst>
              <a:ext uri="{28A0092B-C50C-407E-A947-70E740481C1C}">
                <a14:useLocalDpi xmlns:a14="http://schemas.microsoft.com/office/drawing/2010/main" val="0"/>
              </a:ext>
            </a:extLst>
          </a:blip>
          <a:srcRect/>
          <a:stretch>
            <a:fillRect/>
          </a:stretch>
        </p:blipFill>
        <p:spPr bwMode="auto">
          <a:xfrm>
            <a:off x="3660861" y="2102768"/>
            <a:ext cx="866984" cy="859244"/>
          </a:xfrm>
          <a:prstGeom prst="rect">
            <a:avLst/>
          </a:prstGeom>
          <a:noFill/>
          <a:ln>
            <a:noFill/>
          </a:ln>
        </p:spPr>
      </p:pic>
      <p:pic>
        <p:nvPicPr>
          <p:cNvPr id="266" name="Kép 265" descr="MCj04339480000[1]"/>
          <p:cNvPicPr/>
          <p:nvPr/>
        </p:nvPicPr>
        <p:blipFill>
          <a:blip r:embed="rId5">
            <a:extLst>
              <a:ext uri="{28A0092B-C50C-407E-A947-70E740481C1C}">
                <a14:useLocalDpi xmlns:a14="http://schemas.microsoft.com/office/drawing/2010/main" val="0"/>
              </a:ext>
            </a:extLst>
          </a:blip>
          <a:srcRect/>
          <a:stretch>
            <a:fillRect/>
          </a:stretch>
        </p:blipFill>
        <p:spPr bwMode="auto">
          <a:xfrm>
            <a:off x="4490430" y="2069430"/>
            <a:ext cx="924808" cy="925919"/>
          </a:xfrm>
          <a:prstGeom prst="rect">
            <a:avLst/>
          </a:prstGeom>
          <a:noFill/>
          <a:ln>
            <a:noFill/>
          </a:ln>
        </p:spPr>
      </p:pic>
      <p:pic>
        <p:nvPicPr>
          <p:cNvPr id="267" name="Kép 266" descr="MCj04339400000[1]"/>
          <p:cNvPicPr/>
          <p:nvPr/>
        </p:nvPicPr>
        <p:blipFill>
          <a:blip r:embed="rId6">
            <a:extLst>
              <a:ext uri="{28A0092B-C50C-407E-A947-70E740481C1C}">
                <a14:useLocalDpi xmlns:a14="http://schemas.microsoft.com/office/drawing/2010/main" val="0"/>
              </a:ext>
            </a:extLst>
          </a:blip>
          <a:srcRect/>
          <a:stretch>
            <a:fillRect/>
          </a:stretch>
        </p:blipFill>
        <p:spPr bwMode="auto">
          <a:xfrm>
            <a:off x="4034900" y="2995348"/>
            <a:ext cx="1187374" cy="1225739"/>
          </a:xfrm>
          <a:prstGeom prst="rect">
            <a:avLst/>
          </a:prstGeom>
          <a:noFill/>
          <a:ln>
            <a:noFill/>
          </a:ln>
        </p:spPr>
      </p:pic>
      <p:pic>
        <p:nvPicPr>
          <p:cNvPr id="268" name="Kép 267" descr="MC900433953.PNG"/>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4163416" y="5637220"/>
            <a:ext cx="1083578" cy="1008112"/>
          </a:xfrm>
          <a:prstGeom prst="rect">
            <a:avLst/>
          </a:prstGeom>
          <a:noFill/>
          <a:ln>
            <a:noFill/>
          </a:ln>
        </p:spPr>
      </p:pic>
      <p:pic>
        <p:nvPicPr>
          <p:cNvPr id="270" name="Kép 269" descr="MCj04339320000[1]"/>
          <p:cNvPicPr/>
          <p:nvPr/>
        </p:nvPicPr>
        <p:blipFill>
          <a:blip r:embed="rId8">
            <a:extLst>
              <a:ext uri="{28A0092B-C50C-407E-A947-70E740481C1C}">
                <a14:useLocalDpi xmlns:a14="http://schemas.microsoft.com/office/drawing/2010/main" val="0"/>
              </a:ext>
            </a:extLst>
          </a:blip>
          <a:srcRect/>
          <a:stretch>
            <a:fillRect/>
          </a:stretch>
        </p:blipFill>
        <p:spPr bwMode="auto">
          <a:xfrm>
            <a:off x="323528" y="2713302"/>
            <a:ext cx="1800200" cy="1872208"/>
          </a:xfrm>
          <a:prstGeom prst="rect">
            <a:avLst/>
          </a:prstGeom>
          <a:noFill/>
          <a:ln>
            <a:noFill/>
          </a:ln>
        </p:spPr>
      </p:pic>
      <p:sp>
        <p:nvSpPr>
          <p:cNvPr id="271" name="Jobbra nyíl 270"/>
          <p:cNvSpPr>
            <a:spLocks noChangeArrowheads="1"/>
          </p:cNvSpPr>
          <p:nvPr/>
        </p:nvSpPr>
        <p:spPr bwMode="auto">
          <a:xfrm rot="19134694">
            <a:off x="1115655" y="1671135"/>
            <a:ext cx="2579009" cy="375920"/>
          </a:xfrm>
          <a:prstGeom prst="rightArrow">
            <a:avLst>
              <a:gd name="adj1" fmla="val 50000"/>
              <a:gd name="adj2" fmla="val 131799"/>
            </a:avLst>
          </a:prstGeom>
          <a:solidFill>
            <a:schemeClr val="accent3">
              <a:lumMod val="75000"/>
            </a:schemeClr>
          </a:solidFill>
          <a:ln w="9525">
            <a:solidFill>
              <a:srgbClr val="000000"/>
            </a:solidFill>
            <a:miter lim="800000"/>
            <a:headEnd/>
            <a:tailEnd/>
          </a:ln>
        </p:spPr>
        <p:txBody>
          <a:bodyPr rot="0" vert="horz" wrap="square" lIns="91440" tIns="45720" rIns="91440" bIns="45720" anchor="t" anchorCtr="0" upright="1">
            <a:noAutofit/>
          </a:bodyPr>
          <a:lstStyle/>
          <a:p>
            <a:endParaRPr lang="hu-HU"/>
          </a:p>
        </p:txBody>
      </p:sp>
      <p:sp>
        <p:nvSpPr>
          <p:cNvPr id="272" name="Jobbra nyíl 271"/>
          <p:cNvSpPr>
            <a:spLocks noChangeArrowheads="1"/>
          </p:cNvSpPr>
          <p:nvPr/>
        </p:nvSpPr>
        <p:spPr bwMode="auto">
          <a:xfrm rot="20462007">
            <a:off x="1672996" y="2995040"/>
            <a:ext cx="1979689" cy="381000"/>
          </a:xfrm>
          <a:prstGeom prst="rightArrow">
            <a:avLst>
              <a:gd name="adj1" fmla="val 50000"/>
              <a:gd name="adj2" fmla="val 121458"/>
            </a:avLst>
          </a:prstGeom>
          <a:solidFill>
            <a:schemeClr val="accent3">
              <a:lumMod val="75000"/>
            </a:schemeClr>
          </a:solidFill>
          <a:ln w="9525">
            <a:solidFill>
              <a:srgbClr val="000000"/>
            </a:solidFill>
            <a:miter lim="800000"/>
            <a:headEnd/>
            <a:tailEnd/>
          </a:ln>
        </p:spPr>
        <p:txBody>
          <a:bodyPr rot="0" vert="horz" wrap="square" lIns="91440" tIns="45720" rIns="91440" bIns="45720" anchor="t" anchorCtr="0" upright="1">
            <a:noAutofit/>
          </a:bodyPr>
          <a:lstStyle/>
          <a:p>
            <a:endParaRPr lang="hu-HU"/>
          </a:p>
        </p:txBody>
      </p:sp>
      <p:sp>
        <p:nvSpPr>
          <p:cNvPr id="273" name="Jobbra nyíl 272"/>
          <p:cNvSpPr>
            <a:spLocks noChangeArrowheads="1"/>
          </p:cNvSpPr>
          <p:nvPr/>
        </p:nvSpPr>
        <p:spPr bwMode="auto">
          <a:xfrm>
            <a:off x="1875242" y="3693363"/>
            <a:ext cx="1566545" cy="394970"/>
          </a:xfrm>
          <a:prstGeom prst="rightArrow">
            <a:avLst>
              <a:gd name="adj1" fmla="val 50000"/>
              <a:gd name="adj2" fmla="val 130024"/>
            </a:avLst>
          </a:prstGeom>
          <a:solidFill>
            <a:schemeClr val="accent3">
              <a:lumMod val="75000"/>
            </a:schemeClr>
          </a:solidFill>
          <a:ln w="9525">
            <a:solidFill>
              <a:srgbClr val="000000"/>
            </a:solidFill>
            <a:miter lim="800000"/>
            <a:headEnd/>
            <a:tailEnd/>
          </a:ln>
        </p:spPr>
        <p:txBody>
          <a:bodyPr rot="0" vert="horz" wrap="square" lIns="91440" tIns="45720" rIns="91440" bIns="45720" anchor="t" anchorCtr="0" upright="1">
            <a:noAutofit/>
          </a:bodyPr>
          <a:lstStyle/>
          <a:p>
            <a:endParaRPr lang="hu-HU"/>
          </a:p>
        </p:txBody>
      </p:sp>
      <p:sp>
        <p:nvSpPr>
          <p:cNvPr id="274" name="Jobbra nyíl 273"/>
          <p:cNvSpPr>
            <a:spLocks noChangeArrowheads="1"/>
          </p:cNvSpPr>
          <p:nvPr/>
        </p:nvSpPr>
        <p:spPr bwMode="auto">
          <a:xfrm rot="1428489">
            <a:off x="1694658" y="4460951"/>
            <a:ext cx="1975273" cy="347980"/>
          </a:xfrm>
          <a:prstGeom prst="rightArrow">
            <a:avLst>
              <a:gd name="adj1" fmla="val 50000"/>
              <a:gd name="adj2" fmla="val 164644"/>
            </a:avLst>
          </a:prstGeom>
          <a:solidFill>
            <a:schemeClr val="accent3">
              <a:lumMod val="75000"/>
            </a:schemeClr>
          </a:solidFill>
          <a:ln w="9525">
            <a:solidFill>
              <a:srgbClr val="000000"/>
            </a:solidFill>
            <a:miter lim="800000"/>
            <a:headEnd/>
            <a:tailEnd/>
          </a:ln>
        </p:spPr>
        <p:txBody>
          <a:bodyPr rot="0" vert="horz" wrap="square" lIns="91440" tIns="45720" rIns="91440" bIns="45720" anchor="t" anchorCtr="0" upright="1">
            <a:noAutofit/>
          </a:bodyPr>
          <a:lstStyle/>
          <a:p>
            <a:endParaRPr lang="hu-HU"/>
          </a:p>
        </p:txBody>
      </p:sp>
      <p:sp>
        <p:nvSpPr>
          <p:cNvPr id="275" name="Jobbra nyíl 274"/>
          <p:cNvSpPr>
            <a:spLocks noChangeArrowheads="1"/>
          </p:cNvSpPr>
          <p:nvPr/>
        </p:nvSpPr>
        <p:spPr bwMode="auto">
          <a:xfrm rot="1894486">
            <a:off x="990123" y="4888855"/>
            <a:ext cx="2099310" cy="389255"/>
          </a:xfrm>
          <a:prstGeom prst="rightArrow">
            <a:avLst>
              <a:gd name="adj1" fmla="val 50000"/>
              <a:gd name="adj2" fmla="val 175408"/>
            </a:avLst>
          </a:prstGeom>
          <a:solidFill>
            <a:schemeClr val="accent3">
              <a:lumMod val="75000"/>
            </a:schemeClr>
          </a:solidFill>
          <a:ln w="9525">
            <a:solidFill>
              <a:srgbClr val="000000"/>
            </a:solidFill>
            <a:miter lim="800000"/>
            <a:headEnd/>
            <a:tailEnd/>
          </a:ln>
        </p:spPr>
        <p:txBody>
          <a:bodyPr rot="0" vert="horz" wrap="square" lIns="91440" tIns="45720" rIns="91440" bIns="45720" anchor="t" anchorCtr="0" upright="1">
            <a:noAutofit/>
          </a:bodyPr>
          <a:lstStyle/>
          <a:p>
            <a:endParaRPr lang="hu-HU"/>
          </a:p>
        </p:txBody>
      </p:sp>
      <p:pic>
        <p:nvPicPr>
          <p:cNvPr id="276" name="Kép 275" descr="Narancssárga oklevél"/>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3432642" y="5798908"/>
            <a:ext cx="723900" cy="704850"/>
          </a:xfrm>
          <a:prstGeom prst="rect">
            <a:avLst/>
          </a:prstGeom>
          <a:noFill/>
          <a:ln>
            <a:noFill/>
          </a:ln>
        </p:spPr>
      </p:pic>
      <p:pic>
        <p:nvPicPr>
          <p:cNvPr id="277" name="Picture 2"/>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3660861" y="4221088"/>
            <a:ext cx="1343977" cy="12929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78" name="Jobbra nyíl 277"/>
          <p:cNvSpPr>
            <a:spLocks noChangeArrowheads="1"/>
          </p:cNvSpPr>
          <p:nvPr/>
        </p:nvSpPr>
        <p:spPr bwMode="auto">
          <a:xfrm rot="19687396">
            <a:off x="1506432" y="2309544"/>
            <a:ext cx="2223634" cy="375920"/>
          </a:xfrm>
          <a:prstGeom prst="rightArrow">
            <a:avLst>
              <a:gd name="adj1" fmla="val 50000"/>
              <a:gd name="adj2" fmla="val 131799"/>
            </a:avLst>
          </a:prstGeom>
          <a:solidFill>
            <a:schemeClr val="accent3">
              <a:lumMod val="75000"/>
            </a:schemeClr>
          </a:solidFill>
          <a:ln w="9525">
            <a:solidFill>
              <a:srgbClr val="000000"/>
            </a:solidFill>
            <a:miter lim="800000"/>
            <a:headEnd/>
            <a:tailEnd/>
          </a:ln>
        </p:spPr>
        <p:txBody>
          <a:bodyPr rot="0" vert="horz" wrap="square" lIns="91440" tIns="45720" rIns="91440" bIns="45720" anchor="t" anchorCtr="0" upright="1">
            <a:noAutofit/>
          </a:bodyPr>
          <a:lstStyle/>
          <a:p>
            <a:endParaRPr lang="hu-HU"/>
          </a:p>
        </p:txBody>
      </p:sp>
    </p:spTree>
    <p:extLst>
      <p:ext uri="{BB962C8B-B14F-4D97-AF65-F5344CB8AC3E}">
        <p14:creationId xmlns:p14="http://schemas.microsoft.com/office/powerpoint/2010/main" val="344140918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0" y="0"/>
            <a:ext cx="9144000" cy="908720"/>
          </a:xfrm>
          <a:solidFill>
            <a:schemeClr val="bg2">
              <a:lumMod val="75000"/>
            </a:schemeClr>
          </a:solidFill>
        </p:spPr>
        <p:txBody>
          <a:bodyPr>
            <a:normAutofit/>
          </a:bodyPr>
          <a:lstStyle/>
          <a:p>
            <a:pPr algn="just"/>
            <a:r>
              <a:rPr lang="hu-HU" sz="4000" b="1" dirty="0">
                <a:latin typeface="Times New Roman" panose="02020603050405020304" pitchFamily="18" charset="0"/>
                <a:cs typeface="Times New Roman" panose="02020603050405020304" pitchFamily="18" charset="0"/>
              </a:rPr>
              <a:t>1. Aránytalanul alacsony ár kiszűrése</a:t>
            </a:r>
            <a:r>
              <a:rPr lang="hu-HU" b="1" dirty="0">
                <a:latin typeface="Times New Roman" panose="02020603050405020304" pitchFamily="18" charset="0"/>
                <a:cs typeface="Times New Roman" panose="02020603050405020304" pitchFamily="18" charset="0"/>
              </a:rPr>
              <a:t> </a:t>
            </a:r>
            <a:endParaRPr lang="hu-HU" dirty="0">
              <a:latin typeface="Times New Roman" panose="02020603050405020304" pitchFamily="18" charset="0"/>
              <a:cs typeface="Times New Roman" panose="02020603050405020304" pitchFamily="18" charset="0"/>
            </a:endParaRPr>
          </a:p>
        </p:txBody>
      </p:sp>
      <p:sp>
        <p:nvSpPr>
          <p:cNvPr id="3" name="Tartalom helye 2"/>
          <p:cNvSpPr>
            <a:spLocks noGrp="1"/>
          </p:cNvSpPr>
          <p:nvPr>
            <p:ph idx="1"/>
          </p:nvPr>
        </p:nvSpPr>
        <p:spPr>
          <a:xfrm>
            <a:off x="179512" y="1052736"/>
            <a:ext cx="8784976" cy="5760640"/>
          </a:xfrm>
          <a:noFill/>
        </p:spPr>
        <p:txBody>
          <a:bodyPr>
            <a:normAutofit fontScale="92500" lnSpcReduction="20000"/>
          </a:bodyPr>
          <a:lstStyle/>
          <a:p>
            <a:pPr marL="0" indent="0">
              <a:buNone/>
            </a:pPr>
            <a:r>
              <a:rPr lang="hu-HU" sz="3500" dirty="0">
                <a:latin typeface="Times New Roman" panose="02020603050405020304" pitchFamily="18" charset="0"/>
                <a:cs typeface="Times New Roman" panose="02020603050405020304" pitchFamily="18" charset="0"/>
              </a:rPr>
              <a:t>Aránytalanul alacsony árajánlatnak minősül, ha a vállalkozó </a:t>
            </a:r>
            <a:r>
              <a:rPr lang="hu-HU" sz="3500" u="sng" dirty="0">
                <a:latin typeface="Times New Roman" panose="02020603050405020304" pitchFamily="18" charset="0"/>
                <a:cs typeface="Times New Roman" panose="02020603050405020304" pitchFamily="18" charset="0"/>
              </a:rPr>
              <a:t>kivitelező által </a:t>
            </a:r>
            <a:r>
              <a:rPr lang="hu-HU" sz="3500" b="1" u="sng" dirty="0">
                <a:latin typeface="Times New Roman" panose="02020603050405020304" pitchFamily="18" charset="0"/>
                <a:cs typeface="Times New Roman" panose="02020603050405020304" pitchFamily="18" charset="0"/>
              </a:rPr>
              <a:t>alkalmazott rezsióradíj alacsonyabb</a:t>
            </a:r>
            <a:r>
              <a:rPr lang="hu-HU" sz="3500" dirty="0">
                <a:latin typeface="Times New Roman" panose="02020603050405020304" pitchFamily="18" charset="0"/>
                <a:cs typeface="Times New Roman" panose="02020603050405020304" pitchFamily="18" charset="0"/>
              </a:rPr>
              <a:t> az Építőipari Ágazati Párbeszéd Bizottság ajánlása alapján az építésgazdaságért felelős miniszter </a:t>
            </a:r>
            <a:r>
              <a:rPr lang="hu-HU" sz="3500" u="sng" dirty="0">
                <a:latin typeface="Times New Roman" panose="02020603050405020304" pitchFamily="18" charset="0"/>
                <a:cs typeface="Times New Roman" panose="02020603050405020304" pitchFamily="18" charset="0"/>
              </a:rPr>
              <a:t>rendeletében megállapított minimális építőipari rezsióradíj mértékénél</a:t>
            </a:r>
            <a:r>
              <a:rPr lang="hu-HU" sz="3500" dirty="0">
                <a:latin typeface="Times New Roman" panose="02020603050405020304" pitchFamily="18" charset="0"/>
                <a:cs typeface="Times New Roman" panose="02020603050405020304" pitchFamily="18" charset="0"/>
              </a:rPr>
              <a:t>. </a:t>
            </a:r>
          </a:p>
          <a:p>
            <a:pPr marL="0" indent="0">
              <a:buNone/>
            </a:pPr>
            <a:endParaRPr lang="hu-HU" sz="3500" dirty="0">
              <a:latin typeface="Times New Roman" panose="02020603050405020304" pitchFamily="18" charset="0"/>
              <a:cs typeface="Times New Roman" panose="02020603050405020304" pitchFamily="18" charset="0"/>
            </a:endParaRPr>
          </a:p>
          <a:p>
            <a:pPr marL="0" indent="0">
              <a:buNone/>
            </a:pPr>
            <a:r>
              <a:rPr lang="hu-HU" sz="3500" dirty="0">
                <a:latin typeface="Times New Roman" panose="02020603050405020304" pitchFamily="18" charset="0"/>
                <a:cs typeface="Times New Roman" panose="02020603050405020304" pitchFamily="18" charset="0"/>
              </a:rPr>
              <a:t>A kivitelezési szerződés megkötésekor az aránytalanul alacsony ár vizsgálata során az építésgazdaságért felelős miniszter által működtetett honlapon található elektronikus költségvetési kiírási programban meghatározott élőmunka szükségleti normatívákat irányadónak lehet tekinteni.</a:t>
            </a:r>
          </a:p>
        </p:txBody>
      </p:sp>
    </p:spTree>
    <p:extLst>
      <p:ext uri="{BB962C8B-B14F-4D97-AF65-F5344CB8AC3E}">
        <p14:creationId xmlns:p14="http://schemas.microsoft.com/office/powerpoint/2010/main" val="293333976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a:xfrm>
            <a:off x="107504" y="44624"/>
            <a:ext cx="8928992" cy="6768752"/>
          </a:xfrm>
        </p:spPr>
        <p:txBody>
          <a:bodyPr>
            <a:normAutofit/>
          </a:bodyPr>
          <a:lstStyle/>
          <a:p>
            <a:pPr marL="0" indent="0">
              <a:buNone/>
            </a:pPr>
            <a:r>
              <a:rPr lang="hu-HU" sz="4600" b="1" i="1" dirty="0">
                <a:solidFill>
                  <a:srgbClr val="FF0000"/>
                </a:solidFill>
                <a:latin typeface="Times New Roman" panose="02020603050405020304" pitchFamily="18" charset="0"/>
                <a:cs typeface="Times New Roman" panose="02020603050405020304" pitchFamily="18" charset="0"/>
              </a:rPr>
              <a:t>építőipari rezsióradíj</a:t>
            </a:r>
            <a:endParaRPr lang="hu-HU" sz="3400" b="1" i="1" dirty="0">
              <a:solidFill>
                <a:srgbClr val="FF0000"/>
              </a:solidFill>
              <a:latin typeface="Times New Roman" panose="02020603050405020304" pitchFamily="18" charset="0"/>
              <a:cs typeface="Times New Roman" panose="02020603050405020304" pitchFamily="18" charset="0"/>
            </a:endParaRPr>
          </a:p>
          <a:p>
            <a:pPr marL="0" indent="0">
              <a:buNone/>
            </a:pPr>
            <a:endParaRPr lang="hu-HU" sz="3400" b="1" i="1" dirty="0">
              <a:solidFill>
                <a:srgbClr val="FF0000"/>
              </a:solidFill>
              <a:latin typeface="Times New Roman" panose="02020603050405020304" pitchFamily="18" charset="0"/>
              <a:cs typeface="Times New Roman" panose="02020603050405020304" pitchFamily="18" charset="0"/>
            </a:endParaRPr>
          </a:p>
          <a:p>
            <a:pPr marL="0" indent="0">
              <a:buNone/>
            </a:pPr>
            <a:r>
              <a:rPr lang="hu-HU" sz="3400" dirty="0">
                <a:latin typeface="Times New Roman" panose="02020603050405020304" pitchFamily="18" charset="0"/>
                <a:cs typeface="Times New Roman" panose="02020603050405020304" pitchFamily="18" charset="0"/>
              </a:rPr>
              <a:t>a (</a:t>
            </a:r>
            <a:r>
              <a:rPr lang="hu-HU" sz="3400" dirty="0" err="1">
                <a:latin typeface="Times New Roman" panose="02020603050405020304" pitchFamily="18" charset="0"/>
                <a:cs typeface="Times New Roman" panose="02020603050405020304" pitchFamily="18" charset="0"/>
              </a:rPr>
              <a:t>al</a:t>
            </a:r>
            <a:r>
              <a:rPr lang="hu-HU" sz="3400" dirty="0">
                <a:latin typeface="Times New Roman" panose="02020603050405020304" pitchFamily="18" charset="0"/>
                <a:cs typeface="Times New Roman" panose="02020603050405020304" pitchFamily="18" charset="0"/>
              </a:rPr>
              <a:t>)vállalkozó kivitelező </a:t>
            </a:r>
            <a:r>
              <a:rPr lang="hu-HU" sz="3400" b="1" dirty="0">
                <a:latin typeface="Times New Roman" panose="02020603050405020304" pitchFamily="18" charset="0"/>
                <a:cs typeface="Times New Roman" panose="02020603050405020304" pitchFamily="18" charset="0"/>
              </a:rPr>
              <a:t>szakági építési-szerelési tevékenységéhez szükséges, </a:t>
            </a:r>
            <a:r>
              <a:rPr lang="hu-HU" sz="3400" b="1" u="sng" dirty="0">
                <a:latin typeface="Times New Roman" panose="02020603050405020304" pitchFamily="18" charset="0"/>
                <a:cs typeface="Times New Roman" panose="02020603050405020304" pitchFamily="18" charset="0"/>
              </a:rPr>
              <a:t>egy aktív munkaórára vetített </a:t>
            </a:r>
            <a:r>
              <a:rPr lang="hu-HU" sz="3400" dirty="0">
                <a:latin typeface="Times New Roman" panose="02020603050405020304" pitchFamily="18" charset="0"/>
                <a:cs typeface="Times New Roman" panose="02020603050405020304" pitchFamily="18" charset="0"/>
              </a:rPr>
              <a:t>- a kivitelező tényköltségei alapján számított vagy tervezett - </a:t>
            </a:r>
            <a:r>
              <a:rPr lang="hu-HU" sz="3400" b="1" dirty="0">
                <a:solidFill>
                  <a:srgbClr val="FF0000"/>
                </a:solidFill>
                <a:latin typeface="Times New Roman" panose="02020603050405020304" pitchFamily="18" charset="0"/>
                <a:cs typeface="Times New Roman" panose="02020603050405020304" pitchFamily="18" charset="0"/>
              </a:rPr>
              <a:t>összes költsége</a:t>
            </a:r>
            <a:r>
              <a:rPr lang="hu-HU" dirty="0">
                <a:latin typeface="Times New Roman" panose="02020603050405020304" pitchFamily="18" charset="0"/>
                <a:cs typeface="Times New Roman" panose="02020603050405020304" pitchFamily="18" charset="0"/>
              </a:rPr>
              <a:t>. </a:t>
            </a:r>
          </a:p>
          <a:p>
            <a:r>
              <a:rPr lang="hu-HU" b="1" u="sng" dirty="0">
                <a:latin typeface="Times New Roman" panose="02020603050405020304" pitchFamily="18" charset="0"/>
                <a:cs typeface="Times New Roman" panose="02020603050405020304" pitchFamily="18" charset="0"/>
              </a:rPr>
              <a:t>tartalmazza</a:t>
            </a:r>
            <a:r>
              <a:rPr lang="hu-HU" b="1" dirty="0">
                <a:latin typeface="Times New Roman" panose="02020603050405020304" pitchFamily="18" charset="0"/>
                <a:cs typeface="Times New Roman" panose="02020603050405020304" pitchFamily="18" charset="0"/>
              </a:rPr>
              <a:t> </a:t>
            </a:r>
            <a:r>
              <a:rPr lang="hu-HU" dirty="0">
                <a:latin typeface="Times New Roman" panose="02020603050405020304" pitchFamily="18" charset="0"/>
                <a:cs typeface="Times New Roman" panose="02020603050405020304" pitchFamily="18" charset="0"/>
              </a:rPr>
              <a:t>a személyi jellegű költségeket, az ellátási költségeket, a fizikai dolgozók rezsi jellegű költségeit, az irányítási és az ügyviteli költségeket is</a:t>
            </a:r>
          </a:p>
          <a:p>
            <a:endParaRPr lang="hu-HU" dirty="0"/>
          </a:p>
        </p:txBody>
      </p:sp>
    </p:spTree>
    <p:extLst>
      <p:ext uri="{BB962C8B-B14F-4D97-AF65-F5344CB8AC3E}">
        <p14:creationId xmlns:p14="http://schemas.microsoft.com/office/powerpoint/2010/main" val="266188730"/>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a:extLst>
              <a:ext uri="{FF2B5EF4-FFF2-40B4-BE49-F238E27FC236}">
                <a16:creationId xmlns:a16="http://schemas.microsoft.com/office/drawing/2014/main" id="{C55D0703-D0B6-4635-BC98-02458131D3D5}"/>
              </a:ext>
            </a:extLst>
          </p:cNvPr>
          <p:cNvSpPr>
            <a:spLocks noGrp="1"/>
          </p:cNvSpPr>
          <p:nvPr>
            <p:ph idx="1"/>
          </p:nvPr>
        </p:nvSpPr>
        <p:spPr>
          <a:xfrm>
            <a:off x="251520" y="0"/>
            <a:ext cx="8568952" cy="6669360"/>
          </a:xfrm>
        </p:spPr>
        <p:txBody>
          <a:bodyPr>
            <a:normAutofit/>
          </a:bodyPr>
          <a:lstStyle/>
          <a:p>
            <a:r>
              <a:rPr lang="hu-HU" b="1" u="sng" dirty="0">
                <a:latin typeface="Times New Roman" panose="02020603050405020304" pitchFamily="18" charset="0"/>
                <a:cs typeface="Times New Roman" panose="02020603050405020304" pitchFamily="18" charset="0"/>
              </a:rPr>
              <a:t>nem tartalmazza </a:t>
            </a:r>
          </a:p>
          <a:p>
            <a:pPr>
              <a:buFontTx/>
              <a:buChar char="-"/>
            </a:pPr>
            <a:r>
              <a:rPr lang="hu-HU" dirty="0">
                <a:latin typeface="Times New Roman" panose="02020603050405020304" pitchFamily="18" charset="0"/>
                <a:cs typeface="Times New Roman" panose="02020603050405020304" pitchFamily="18" charset="0"/>
              </a:rPr>
              <a:t>a beépítésre kerülő betervezett és az üzemszerű használathoz szükséges beépítésre kerülő építési anyagok, szerkezetek és berendezések közvetlen költségeit, </a:t>
            </a:r>
          </a:p>
          <a:p>
            <a:pPr>
              <a:buFontTx/>
              <a:buChar char="-"/>
            </a:pPr>
            <a:r>
              <a:rPr lang="hu-HU" dirty="0">
                <a:latin typeface="Times New Roman" panose="02020603050405020304" pitchFamily="18" charset="0"/>
                <a:cs typeface="Times New Roman" panose="02020603050405020304" pitchFamily="18" charset="0"/>
              </a:rPr>
              <a:t>a közvetlen anyagok fuvarozási és rakodási költségeit, </a:t>
            </a:r>
          </a:p>
          <a:p>
            <a:pPr>
              <a:buFontTx/>
              <a:buChar char="-"/>
            </a:pPr>
            <a:r>
              <a:rPr lang="hu-HU" dirty="0">
                <a:latin typeface="Times New Roman" panose="02020603050405020304" pitchFamily="18" charset="0"/>
                <a:cs typeface="Times New Roman" panose="02020603050405020304" pitchFamily="18" charset="0"/>
              </a:rPr>
              <a:t>a közvetlen gépköltségeket, </a:t>
            </a:r>
          </a:p>
          <a:p>
            <a:pPr>
              <a:buFontTx/>
              <a:buChar char="-"/>
            </a:pPr>
            <a:r>
              <a:rPr lang="hu-HU" dirty="0">
                <a:latin typeface="Times New Roman" panose="02020603050405020304" pitchFamily="18" charset="0"/>
                <a:cs typeface="Times New Roman" panose="02020603050405020304" pitchFamily="18" charset="0"/>
              </a:rPr>
              <a:t>a kivitelezési dokumentáció tervezési díját, </a:t>
            </a:r>
          </a:p>
          <a:p>
            <a:pPr>
              <a:buFontTx/>
              <a:buChar char="-"/>
            </a:pPr>
            <a:r>
              <a:rPr lang="hu-HU" dirty="0">
                <a:latin typeface="Times New Roman" panose="02020603050405020304" pitchFamily="18" charset="0"/>
                <a:cs typeface="Times New Roman" panose="02020603050405020304" pitchFamily="18" charset="0"/>
              </a:rPr>
              <a:t>a hatósági eljárások díját, </a:t>
            </a:r>
          </a:p>
          <a:p>
            <a:pPr>
              <a:buFontTx/>
              <a:buChar char="-"/>
            </a:pPr>
            <a:r>
              <a:rPr lang="hu-HU" dirty="0">
                <a:latin typeface="Times New Roman" panose="02020603050405020304" pitchFamily="18" charset="0"/>
                <a:cs typeface="Times New Roman" panose="02020603050405020304" pitchFamily="18" charset="0"/>
              </a:rPr>
              <a:t>a szükségessé váló minőség-ellenőrzések díját,</a:t>
            </a:r>
          </a:p>
          <a:p>
            <a:pPr>
              <a:buFontTx/>
              <a:buChar char="-"/>
            </a:pPr>
            <a:r>
              <a:rPr lang="hu-HU" dirty="0">
                <a:latin typeface="Times New Roman" panose="02020603050405020304" pitchFamily="18" charset="0"/>
                <a:cs typeface="Times New Roman" panose="02020603050405020304" pitchFamily="18" charset="0"/>
              </a:rPr>
              <a:t>az üzempróba, beüzemelés szolgáltatási díját. </a:t>
            </a:r>
          </a:p>
          <a:p>
            <a:endParaRPr lang="hu-HU" dirty="0"/>
          </a:p>
        </p:txBody>
      </p:sp>
    </p:spTree>
    <p:extLst>
      <p:ext uri="{BB962C8B-B14F-4D97-AF65-F5344CB8AC3E}">
        <p14:creationId xmlns:p14="http://schemas.microsoft.com/office/powerpoint/2010/main" val="226795705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a:extLst>
              <a:ext uri="{FF2B5EF4-FFF2-40B4-BE49-F238E27FC236}">
                <a16:creationId xmlns:a16="http://schemas.microsoft.com/office/drawing/2014/main" id="{C0F29FC3-0109-42E5-B227-9C2447C20F37}"/>
              </a:ext>
            </a:extLst>
          </p:cNvPr>
          <p:cNvSpPr>
            <a:spLocks noGrp="1"/>
          </p:cNvSpPr>
          <p:nvPr>
            <p:ph idx="1"/>
          </p:nvPr>
        </p:nvSpPr>
        <p:spPr>
          <a:xfrm>
            <a:off x="457200" y="1124744"/>
            <a:ext cx="8229600" cy="3672408"/>
          </a:xfrm>
        </p:spPr>
        <p:txBody>
          <a:bodyPr/>
          <a:lstStyle/>
          <a:p>
            <a:r>
              <a:rPr lang="hu-HU" b="1" u="sng" dirty="0">
                <a:latin typeface="Times New Roman" panose="02020603050405020304" pitchFamily="18" charset="0"/>
                <a:cs typeface="Times New Roman" panose="02020603050405020304" pitchFamily="18" charset="0"/>
              </a:rPr>
              <a:t>számítási alapját </a:t>
            </a:r>
            <a:r>
              <a:rPr lang="hu-HU" dirty="0">
                <a:latin typeface="Times New Roman" panose="02020603050405020304" pitchFamily="18" charset="0"/>
                <a:cs typeface="Times New Roman" panose="02020603050405020304" pitchFamily="18" charset="0"/>
              </a:rPr>
              <a:t>az Építőipari Ágazati Kollektív Szerződésben évente meghatározott Ágazati Bértarifa Megállapodásban szereplő minimális szakmunkás alapbér alapján kiszámított, szakmai ajánlásban rögzített órabér és a jogszabályokban meghatározott </a:t>
            </a:r>
            <a:r>
              <a:rPr lang="hu-HU" dirty="0" err="1">
                <a:latin typeface="Times New Roman" panose="02020603050405020304" pitchFamily="18" charset="0"/>
                <a:cs typeface="Times New Roman" panose="02020603050405020304" pitchFamily="18" charset="0"/>
              </a:rPr>
              <a:t>közterhek</a:t>
            </a:r>
            <a:r>
              <a:rPr lang="hu-HU" dirty="0">
                <a:latin typeface="Times New Roman" panose="02020603050405020304" pitchFamily="18" charset="0"/>
                <a:cs typeface="Times New Roman" panose="02020603050405020304" pitchFamily="18" charset="0"/>
              </a:rPr>
              <a:t> képezik.</a:t>
            </a:r>
          </a:p>
        </p:txBody>
      </p:sp>
    </p:spTree>
    <p:extLst>
      <p:ext uri="{BB962C8B-B14F-4D97-AF65-F5344CB8AC3E}">
        <p14:creationId xmlns:p14="http://schemas.microsoft.com/office/powerpoint/2010/main" val="186143705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0" y="0"/>
            <a:ext cx="9144000" cy="908720"/>
          </a:xfrm>
          <a:solidFill>
            <a:schemeClr val="bg2">
              <a:lumMod val="75000"/>
            </a:schemeClr>
          </a:solidFill>
        </p:spPr>
        <p:txBody>
          <a:bodyPr>
            <a:normAutofit/>
          </a:bodyPr>
          <a:lstStyle/>
          <a:p>
            <a:r>
              <a:rPr lang="hu-HU" sz="4000" b="1" dirty="0">
                <a:latin typeface="Times New Roman" panose="02020603050405020304" pitchFamily="18" charset="0"/>
                <a:cs typeface="Times New Roman" panose="02020603050405020304" pitchFamily="18" charset="0"/>
              </a:rPr>
              <a:t>2. Kivitelezői regisztráció</a:t>
            </a:r>
            <a:endParaRPr lang="hu-HU" sz="4000" dirty="0"/>
          </a:p>
        </p:txBody>
      </p:sp>
      <p:sp>
        <p:nvSpPr>
          <p:cNvPr id="3" name="Tartalom helye 2"/>
          <p:cNvSpPr>
            <a:spLocks noGrp="1"/>
          </p:cNvSpPr>
          <p:nvPr>
            <p:ph idx="1"/>
          </p:nvPr>
        </p:nvSpPr>
        <p:spPr>
          <a:xfrm>
            <a:off x="518864" y="1700808"/>
            <a:ext cx="8322296" cy="5040560"/>
          </a:xfrm>
        </p:spPr>
        <p:txBody>
          <a:bodyPr>
            <a:normAutofit/>
          </a:bodyPr>
          <a:lstStyle/>
          <a:p>
            <a:pPr marL="0" indent="0">
              <a:buNone/>
            </a:pPr>
            <a:r>
              <a:rPr lang="hu-HU" sz="3600" b="1" dirty="0">
                <a:latin typeface="Times New Roman" panose="02020603050405020304" pitchFamily="18" charset="0"/>
                <a:cs typeface="Times New Roman" panose="02020603050405020304" pitchFamily="18" charset="0"/>
              </a:rPr>
              <a:t>Aki üzletszerű gazdasági tevékenységként építőipari kivitelezési tevékenységet kíván folytatni, annak meghatározott feltételekkel kell rendelkeznie és köteles az erre irányuló szándékát a </a:t>
            </a:r>
            <a:r>
              <a:rPr lang="hu-HU" sz="3600" b="1" dirty="0">
                <a:solidFill>
                  <a:srgbClr val="FF0000"/>
                </a:solidFill>
                <a:latin typeface="Times New Roman" panose="02020603050405020304" pitchFamily="18" charset="0"/>
                <a:cs typeface="Times New Roman" panose="02020603050405020304" pitchFamily="18" charset="0"/>
              </a:rPr>
              <a:t>névjegyzéket vezető MKIK</a:t>
            </a:r>
            <a:r>
              <a:rPr lang="hu-HU" sz="3600" b="1" dirty="0">
                <a:latin typeface="Times New Roman" panose="02020603050405020304" pitchFamily="18" charset="0"/>
                <a:cs typeface="Times New Roman" panose="02020603050405020304" pitchFamily="18" charset="0"/>
              </a:rPr>
              <a:t>-nak bejelenteni.</a:t>
            </a:r>
          </a:p>
          <a:p>
            <a:pPr marL="0" indent="0">
              <a:spcBef>
                <a:spcPts val="0"/>
              </a:spcBef>
              <a:buNone/>
            </a:pPr>
            <a:endParaRPr lang="hu-HU" dirty="0"/>
          </a:p>
        </p:txBody>
      </p:sp>
    </p:spTree>
    <p:extLst>
      <p:ext uri="{BB962C8B-B14F-4D97-AF65-F5344CB8AC3E}">
        <p14:creationId xmlns:p14="http://schemas.microsoft.com/office/powerpoint/2010/main" val="156441401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0" y="0"/>
            <a:ext cx="9144000" cy="1052736"/>
          </a:xfrm>
          <a:solidFill>
            <a:schemeClr val="bg2">
              <a:lumMod val="75000"/>
            </a:schemeClr>
          </a:solidFill>
        </p:spPr>
        <p:txBody>
          <a:bodyPr>
            <a:noAutofit/>
          </a:bodyPr>
          <a:lstStyle/>
          <a:p>
            <a:r>
              <a:rPr lang="hu-HU" sz="4000" b="1" dirty="0">
                <a:latin typeface="Times New Roman" panose="02020603050405020304" pitchFamily="18" charset="0"/>
                <a:cs typeface="Times New Roman" panose="02020603050405020304" pitchFamily="18" charset="0"/>
              </a:rPr>
              <a:t>3. Teljesítésigazolási Szakértői Szerv</a:t>
            </a:r>
          </a:p>
        </p:txBody>
      </p:sp>
      <p:sp>
        <p:nvSpPr>
          <p:cNvPr id="3" name="Tartalom helye 2"/>
          <p:cNvSpPr>
            <a:spLocks noGrp="1"/>
          </p:cNvSpPr>
          <p:nvPr>
            <p:ph idx="1"/>
          </p:nvPr>
        </p:nvSpPr>
        <p:spPr>
          <a:xfrm>
            <a:off x="0" y="1268760"/>
            <a:ext cx="9036496" cy="5472608"/>
          </a:xfrm>
        </p:spPr>
        <p:txBody>
          <a:bodyPr>
            <a:normAutofit fontScale="92500"/>
          </a:bodyPr>
          <a:lstStyle/>
          <a:p>
            <a:pPr marL="0" lvl="1" indent="0">
              <a:lnSpc>
                <a:spcPct val="120000"/>
              </a:lnSpc>
              <a:spcBef>
                <a:spcPts val="0"/>
              </a:spcBef>
              <a:buNone/>
              <a:defRPr/>
            </a:pPr>
            <a:r>
              <a:rPr lang="hu-HU" sz="4100" b="1" dirty="0">
                <a:latin typeface="Times New Roman" panose="02020603050405020304" pitchFamily="18" charset="0"/>
                <a:cs typeface="Times New Roman" panose="02020603050405020304" pitchFamily="18" charset="0"/>
              </a:rPr>
              <a:t>A „nemfizetés” alapjául szolgáló </a:t>
            </a:r>
            <a:r>
              <a:rPr lang="hu-HU" sz="4100" b="1" dirty="0">
                <a:solidFill>
                  <a:srgbClr val="FF0000"/>
                </a:solidFill>
                <a:latin typeface="Times New Roman" panose="02020603050405020304" pitchFamily="18" charset="0"/>
                <a:cs typeface="Times New Roman" panose="02020603050405020304" pitchFamily="18" charset="0"/>
              </a:rPr>
              <a:t>teljesítési vita tárgyában alakít ki szakértői véleményt</a:t>
            </a:r>
            <a:r>
              <a:rPr lang="hu-HU" sz="4100" b="1" dirty="0">
                <a:latin typeface="Times New Roman" panose="02020603050405020304" pitchFamily="18" charset="0"/>
                <a:cs typeface="Times New Roman" panose="02020603050405020304" pitchFamily="18" charset="0"/>
              </a:rPr>
              <a:t>, melynek alapján gyorsultak a polgári peres eljárások (kérelemre a bíróság ideiglenes intézkedést rendel el).</a:t>
            </a:r>
          </a:p>
          <a:p>
            <a:pPr marL="0" lvl="0" indent="0">
              <a:buNone/>
            </a:pPr>
            <a:r>
              <a:rPr lang="hu-HU" sz="4100" b="1" dirty="0">
                <a:latin typeface="Times New Roman" panose="02020603050405020304" pitchFamily="18" charset="0"/>
                <a:cs typeface="Times New Roman" panose="02020603050405020304" pitchFamily="18" charset="0"/>
              </a:rPr>
              <a:t>A véleményező szakértői és az eljáró bíróság tevékenységét segíti elő az e-építési napló teljesítésigazolási </a:t>
            </a:r>
            <a:r>
              <a:rPr lang="hu-HU" sz="4100" b="1" dirty="0" err="1">
                <a:latin typeface="Times New Roman" panose="02020603050405020304" pitchFamily="18" charset="0"/>
                <a:cs typeface="Times New Roman" panose="02020603050405020304" pitchFamily="18" charset="0"/>
              </a:rPr>
              <a:t>alnaplója</a:t>
            </a:r>
            <a:r>
              <a:rPr lang="hu-HU" sz="4100" b="1"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701238707"/>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0" y="0"/>
            <a:ext cx="9144000" cy="908720"/>
          </a:xfrm>
          <a:solidFill>
            <a:schemeClr val="bg2">
              <a:lumMod val="75000"/>
            </a:schemeClr>
          </a:solidFill>
        </p:spPr>
        <p:txBody>
          <a:bodyPr>
            <a:normAutofit/>
          </a:bodyPr>
          <a:lstStyle/>
          <a:p>
            <a:r>
              <a:rPr lang="hu-HU" sz="4000" b="1" dirty="0">
                <a:latin typeface="Times New Roman" panose="02020603050405020304" pitchFamily="18" charset="0"/>
                <a:cs typeface="Times New Roman" panose="02020603050405020304" pitchFamily="18" charset="0"/>
              </a:rPr>
              <a:t>4. Nemfizetési jelzés</a:t>
            </a:r>
          </a:p>
        </p:txBody>
      </p:sp>
      <p:sp>
        <p:nvSpPr>
          <p:cNvPr id="3" name="Tartalom helye 2"/>
          <p:cNvSpPr>
            <a:spLocks noGrp="1"/>
          </p:cNvSpPr>
          <p:nvPr>
            <p:ph idx="1"/>
          </p:nvPr>
        </p:nvSpPr>
        <p:spPr>
          <a:xfrm>
            <a:off x="0" y="908720"/>
            <a:ext cx="9144000" cy="5949280"/>
          </a:xfrm>
        </p:spPr>
        <p:txBody>
          <a:bodyPr>
            <a:noAutofit/>
          </a:bodyPr>
          <a:lstStyle/>
          <a:p>
            <a:pPr marL="0" indent="0">
              <a:buNone/>
            </a:pPr>
            <a:r>
              <a:rPr lang="hu-HU" dirty="0">
                <a:latin typeface="Times New Roman" panose="02020603050405020304" pitchFamily="18" charset="0"/>
                <a:cs typeface="Times New Roman" panose="02020603050405020304" pitchFamily="18" charset="0"/>
              </a:rPr>
              <a:t>A vállalkozó kivitelező</a:t>
            </a:r>
          </a:p>
          <a:p>
            <a:pPr marL="0" indent="0">
              <a:buNone/>
            </a:pPr>
            <a:r>
              <a:rPr lang="hu-HU" i="1" dirty="0">
                <a:latin typeface="Times New Roman" panose="02020603050405020304" pitchFamily="18" charset="0"/>
                <a:cs typeface="Times New Roman" panose="02020603050405020304" pitchFamily="18" charset="0"/>
              </a:rPr>
              <a:t>a) </a:t>
            </a:r>
            <a:r>
              <a:rPr lang="hu-HU" dirty="0">
                <a:latin typeface="Times New Roman" panose="02020603050405020304" pitchFamily="18" charset="0"/>
                <a:cs typeface="Times New Roman" panose="02020603050405020304" pitchFamily="18" charset="0"/>
              </a:rPr>
              <a:t>teljes bizonyító erejű magánokiratba foglalt, vagy közvetítői eljárás eredményeként létrejött </a:t>
            </a:r>
            <a:r>
              <a:rPr lang="hu-HU" b="1" dirty="0">
                <a:latin typeface="Times New Roman" panose="02020603050405020304" pitchFamily="18" charset="0"/>
                <a:cs typeface="Times New Roman" panose="02020603050405020304" pitchFamily="18" charset="0"/>
              </a:rPr>
              <a:t>egyezséggel</a:t>
            </a:r>
            <a:r>
              <a:rPr lang="hu-HU" dirty="0">
                <a:latin typeface="Times New Roman" panose="02020603050405020304" pitchFamily="18" charset="0"/>
                <a:cs typeface="Times New Roman" panose="02020603050405020304" pitchFamily="18" charset="0"/>
              </a:rPr>
              <a:t>,</a:t>
            </a:r>
          </a:p>
          <a:p>
            <a:pPr marL="0" indent="0">
              <a:buNone/>
            </a:pPr>
            <a:r>
              <a:rPr lang="hu-HU" i="1" dirty="0">
                <a:latin typeface="Times New Roman" panose="02020603050405020304" pitchFamily="18" charset="0"/>
                <a:cs typeface="Times New Roman" panose="02020603050405020304" pitchFamily="18" charset="0"/>
              </a:rPr>
              <a:t>b) </a:t>
            </a:r>
            <a:r>
              <a:rPr lang="hu-HU" dirty="0">
                <a:latin typeface="Times New Roman" panose="02020603050405020304" pitchFamily="18" charset="0"/>
                <a:cs typeface="Times New Roman" panose="02020603050405020304" pitchFamily="18" charset="0"/>
              </a:rPr>
              <a:t>közokiratba foglalt </a:t>
            </a:r>
            <a:r>
              <a:rPr lang="hu-HU" b="1" dirty="0">
                <a:latin typeface="Times New Roman" panose="02020603050405020304" pitchFamily="18" charset="0"/>
                <a:cs typeface="Times New Roman" panose="02020603050405020304" pitchFamily="18" charset="0"/>
              </a:rPr>
              <a:t>fizetési kötelezettségvállalással</a:t>
            </a:r>
            <a:endParaRPr lang="hu-HU" dirty="0">
              <a:latin typeface="Times New Roman" panose="02020603050405020304" pitchFamily="18" charset="0"/>
              <a:cs typeface="Times New Roman" panose="02020603050405020304" pitchFamily="18" charset="0"/>
            </a:endParaRPr>
          </a:p>
          <a:p>
            <a:pPr marL="0" indent="0">
              <a:buNone/>
            </a:pPr>
            <a:r>
              <a:rPr lang="hu-HU" i="1" dirty="0">
                <a:latin typeface="Times New Roman" panose="02020603050405020304" pitchFamily="18" charset="0"/>
                <a:cs typeface="Times New Roman" panose="02020603050405020304" pitchFamily="18" charset="0"/>
              </a:rPr>
              <a:t>c) </a:t>
            </a:r>
            <a:r>
              <a:rPr lang="hu-HU" b="1" dirty="0">
                <a:latin typeface="Times New Roman" panose="02020603050405020304" pitchFamily="18" charset="0"/>
                <a:cs typeface="Times New Roman" panose="02020603050405020304" pitchFamily="18" charset="0"/>
              </a:rPr>
              <a:t>teljesítésigazolással</a:t>
            </a:r>
            <a:r>
              <a:rPr lang="hu-HU" dirty="0">
                <a:latin typeface="Times New Roman" panose="02020603050405020304" pitchFamily="18" charset="0"/>
                <a:cs typeface="Times New Roman" panose="02020603050405020304" pitchFamily="18" charset="0"/>
              </a:rPr>
              <a:t>, vagy</a:t>
            </a:r>
          </a:p>
          <a:p>
            <a:pPr marL="0" indent="0">
              <a:buNone/>
            </a:pPr>
            <a:r>
              <a:rPr lang="hu-HU" i="1" dirty="0">
                <a:latin typeface="Times New Roman" panose="02020603050405020304" pitchFamily="18" charset="0"/>
                <a:cs typeface="Times New Roman" panose="02020603050405020304" pitchFamily="18" charset="0"/>
              </a:rPr>
              <a:t>d) </a:t>
            </a:r>
            <a:r>
              <a:rPr lang="hu-HU" b="1" dirty="0">
                <a:latin typeface="Times New Roman" panose="02020603050405020304" pitchFamily="18" charset="0"/>
                <a:cs typeface="Times New Roman" panose="02020603050405020304" pitchFamily="18" charset="0"/>
              </a:rPr>
              <a:t>TSZSZ szakvéleményével</a:t>
            </a:r>
          </a:p>
          <a:p>
            <a:pPr marL="0" indent="0">
              <a:buNone/>
            </a:pPr>
            <a:r>
              <a:rPr lang="hu-HU" dirty="0">
                <a:latin typeface="Times New Roman" panose="02020603050405020304" pitchFamily="18" charset="0"/>
                <a:cs typeface="Times New Roman" panose="02020603050405020304" pitchFamily="18" charset="0"/>
              </a:rPr>
              <a:t>igazolva írásban </a:t>
            </a:r>
            <a:r>
              <a:rPr lang="hu-HU" b="1" dirty="0">
                <a:solidFill>
                  <a:srgbClr val="FF0000"/>
                </a:solidFill>
                <a:latin typeface="Times New Roman" panose="02020603050405020304" pitchFamily="18" charset="0"/>
                <a:cs typeface="Times New Roman" panose="02020603050405020304" pitchFamily="18" charset="0"/>
              </a:rPr>
              <a:t>bejelentheti az MKIK-nak</a:t>
            </a:r>
            <a:r>
              <a:rPr lang="hu-HU" dirty="0">
                <a:latin typeface="Times New Roman" panose="02020603050405020304" pitchFamily="18" charset="0"/>
                <a:cs typeface="Times New Roman" panose="02020603050405020304" pitchFamily="18" charset="0"/>
              </a:rPr>
              <a:t>, hogy másik vállalkozó (fizetésre kötelezett) kivitelezővel megkötött szerződéséből eredően díjazásra jogosult, de a fizetés sem a vállalt határidőben, sem a bejelentés megtételéig nem történt meg.</a:t>
            </a:r>
          </a:p>
        </p:txBody>
      </p:sp>
    </p:spTree>
    <p:extLst>
      <p:ext uri="{BB962C8B-B14F-4D97-AF65-F5344CB8AC3E}">
        <p14:creationId xmlns:p14="http://schemas.microsoft.com/office/powerpoint/2010/main" val="3394451182"/>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a:xfrm>
            <a:off x="251520" y="836712"/>
            <a:ext cx="8640960" cy="6021288"/>
          </a:xfrm>
        </p:spPr>
        <p:txBody>
          <a:bodyPr>
            <a:normAutofit/>
          </a:bodyPr>
          <a:lstStyle/>
          <a:p>
            <a:pPr marL="0" indent="0">
              <a:buNone/>
            </a:pPr>
            <a:r>
              <a:rPr lang="hu-HU" dirty="0">
                <a:latin typeface="Times New Roman" panose="02020603050405020304" pitchFamily="18" charset="0"/>
                <a:cs typeface="Times New Roman" panose="02020603050405020304" pitchFamily="18" charset="0"/>
              </a:rPr>
              <a:t>Az </a:t>
            </a:r>
            <a:r>
              <a:rPr lang="hu-HU" b="1" dirty="0">
                <a:solidFill>
                  <a:srgbClr val="FF0000"/>
                </a:solidFill>
                <a:latin typeface="Times New Roman" panose="02020603050405020304" pitchFamily="18" charset="0"/>
                <a:cs typeface="Times New Roman" panose="02020603050405020304" pitchFamily="18" charset="0"/>
              </a:rPr>
              <a:t>MKIK felhívja </a:t>
            </a:r>
            <a:r>
              <a:rPr lang="hu-HU" dirty="0">
                <a:latin typeface="Times New Roman" panose="02020603050405020304" pitchFamily="18" charset="0"/>
                <a:cs typeface="Times New Roman" panose="02020603050405020304" pitchFamily="18" charset="0"/>
              </a:rPr>
              <a:t>a fizetésre kötelezettet arra, hogy igazolja 60 napon belül, hogy</a:t>
            </a:r>
          </a:p>
          <a:p>
            <a:pPr marL="514350" indent="-514350">
              <a:buFont typeface="+mj-lt"/>
              <a:buAutoNum type="alphaLcParenR"/>
            </a:pPr>
            <a:r>
              <a:rPr lang="hu-HU" dirty="0">
                <a:latin typeface="Times New Roman" panose="02020603050405020304" pitchFamily="18" charset="0"/>
                <a:cs typeface="Times New Roman" panose="02020603050405020304" pitchFamily="18" charset="0"/>
              </a:rPr>
              <a:t>a fizetés megtörtént, vagy</a:t>
            </a:r>
          </a:p>
          <a:p>
            <a:pPr marL="514350" indent="-514350">
              <a:buFont typeface="+mj-lt"/>
              <a:buAutoNum type="alphaLcParenR"/>
            </a:pPr>
            <a:r>
              <a:rPr lang="hu-HU" dirty="0">
                <a:latin typeface="Times New Roman" panose="02020603050405020304" pitchFamily="18" charset="0"/>
                <a:cs typeface="Times New Roman" panose="02020603050405020304" pitchFamily="18" charset="0"/>
              </a:rPr>
              <a:t>a díjfizetés tárgyában indított bírósági eljárás van folyamatban, vagy </a:t>
            </a:r>
          </a:p>
          <a:p>
            <a:pPr marL="514350" indent="-514350">
              <a:buFont typeface="+mj-lt"/>
              <a:buAutoNum type="alphaLcParenR"/>
            </a:pPr>
            <a:r>
              <a:rPr lang="hu-HU" dirty="0">
                <a:latin typeface="Times New Roman" panose="02020603050405020304" pitchFamily="18" charset="0"/>
                <a:cs typeface="Times New Roman" panose="02020603050405020304" pitchFamily="18" charset="0"/>
              </a:rPr>
              <a:t>ilyen tárgyú bírósági eljárásban a díjfizetési kötelezettség fenn nem állását megállapító jogerős bírósági határozatot hoztak.</a:t>
            </a:r>
          </a:p>
        </p:txBody>
      </p:sp>
    </p:spTree>
    <p:extLst>
      <p:ext uri="{BB962C8B-B14F-4D97-AF65-F5344CB8AC3E}">
        <p14:creationId xmlns:p14="http://schemas.microsoft.com/office/powerpoint/2010/main" val="41776505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0" y="0"/>
            <a:ext cx="9144000" cy="764704"/>
          </a:xfrm>
          <a:solidFill>
            <a:schemeClr val="bg2">
              <a:lumMod val="75000"/>
            </a:schemeClr>
          </a:solidFill>
        </p:spPr>
        <p:txBody>
          <a:bodyPr>
            <a:normAutofit/>
          </a:bodyPr>
          <a:lstStyle/>
          <a:p>
            <a:r>
              <a:rPr lang="hu-HU" sz="4000" b="1" dirty="0">
                <a:latin typeface="Times New Roman" panose="02020603050405020304" pitchFamily="18" charset="0"/>
                <a:cs typeface="Times New Roman" panose="02020603050405020304" pitchFamily="18" charset="0"/>
              </a:rPr>
              <a:t>Építési beruházás definíciói</a:t>
            </a:r>
            <a:endParaRPr lang="hu-HU" sz="4000" dirty="0"/>
          </a:p>
        </p:txBody>
      </p:sp>
      <p:sp>
        <p:nvSpPr>
          <p:cNvPr id="3" name="Tartalom helye 2"/>
          <p:cNvSpPr>
            <a:spLocks noGrp="1"/>
          </p:cNvSpPr>
          <p:nvPr>
            <p:ph idx="1"/>
          </p:nvPr>
        </p:nvSpPr>
        <p:spPr>
          <a:xfrm>
            <a:off x="539552" y="1124744"/>
            <a:ext cx="8136904" cy="4896544"/>
          </a:xfrm>
          <a:effectLst/>
        </p:spPr>
        <p:txBody>
          <a:bodyPr>
            <a:normAutofit lnSpcReduction="10000"/>
          </a:bodyPr>
          <a:lstStyle/>
          <a:p>
            <a:pPr marL="0" indent="0">
              <a:buNone/>
            </a:pPr>
            <a:r>
              <a:rPr lang="hu-HU" b="1" dirty="0">
                <a:solidFill>
                  <a:schemeClr val="accent5">
                    <a:lumMod val="7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2015. évi CXLIII. törvény</a:t>
            </a:r>
            <a:r>
              <a:rPr lang="hu-HU" b="1" dirty="0">
                <a:solidFill>
                  <a:schemeClr val="accent5">
                    <a:lumMod val="75000"/>
                  </a:schemeClr>
                </a:solidFill>
                <a:latin typeface="Times New Roman" panose="02020603050405020304" pitchFamily="18" charset="0"/>
                <a:cs typeface="Times New Roman" panose="02020603050405020304" pitchFamily="18" charset="0"/>
              </a:rPr>
              <a:t> </a:t>
            </a:r>
            <a:r>
              <a:rPr lang="hu-HU" b="1" dirty="0">
                <a:latin typeface="Times New Roman" panose="02020603050405020304" pitchFamily="18" charset="0"/>
                <a:cs typeface="Times New Roman" panose="02020603050405020304" pitchFamily="18" charset="0"/>
              </a:rPr>
              <a:t>a közbeszerzésekről</a:t>
            </a:r>
          </a:p>
          <a:p>
            <a:pPr marL="0" indent="0">
              <a:buNone/>
            </a:pPr>
            <a:r>
              <a:rPr lang="hu-HU" b="1" dirty="0">
                <a:solidFill>
                  <a:srgbClr val="FF0000"/>
                </a:solidFill>
                <a:latin typeface="Times New Roman" panose="02020603050405020304" pitchFamily="18" charset="0"/>
                <a:cs typeface="Times New Roman" panose="02020603050405020304" pitchFamily="18" charset="0"/>
              </a:rPr>
              <a:t>Az építési beruházás </a:t>
            </a:r>
            <a:r>
              <a:rPr lang="hu-HU" dirty="0">
                <a:latin typeface="Times New Roman" panose="02020603050405020304" pitchFamily="18" charset="0"/>
                <a:cs typeface="Times New Roman" panose="02020603050405020304" pitchFamily="18" charset="0"/>
              </a:rPr>
              <a:t>a következő valamely munka megrendelése (és átvétele) az ajánlatkérő részéről:</a:t>
            </a:r>
          </a:p>
          <a:p>
            <a:pPr marL="514350" indent="-514350">
              <a:buFont typeface="+mj-lt"/>
              <a:buAutoNum type="alphaLcParenR"/>
            </a:pPr>
            <a:r>
              <a:rPr lang="hu-HU" dirty="0">
                <a:latin typeface="Times New Roman" panose="02020603050405020304" pitchFamily="18" charset="0"/>
                <a:cs typeface="Times New Roman" panose="02020603050405020304" pitchFamily="18" charset="0"/>
              </a:rPr>
              <a:t>az ajánlatkérő által meghatározott követelményeknek megfelelő munka, építmény bármilyen eszközzel vagy módon történő kivitelezése vagy </a:t>
            </a:r>
          </a:p>
          <a:p>
            <a:pPr marL="514350" indent="-514350">
              <a:buFont typeface="+mj-lt"/>
              <a:buAutoNum type="alphaLcParenR"/>
            </a:pPr>
            <a:r>
              <a:rPr lang="hu-HU" dirty="0">
                <a:latin typeface="Times New Roman" panose="02020603050405020304" pitchFamily="18" charset="0"/>
                <a:cs typeface="Times New Roman" panose="02020603050405020304" pitchFamily="18" charset="0"/>
              </a:rPr>
              <a:t>kivitelezése és tervezése együtt.</a:t>
            </a:r>
          </a:p>
          <a:p>
            <a:pPr marL="0" indent="0">
              <a:buNone/>
            </a:pPr>
            <a:endParaRPr lang="hu-HU" dirty="0"/>
          </a:p>
          <a:p>
            <a:pPr marL="0" indent="0">
              <a:buNone/>
            </a:pPr>
            <a:endParaRPr lang="hu-HU" dirty="0"/>
          </a:p>
        </p:txBody>
      </p:sp>
    </p:spTree>
    <p:extLst>
      <p:ext uri="{BB962C8B-B14F-4D97-AF65-F5344CB8AC3E}">
        <p14:creationId xmlns:p14="http://schemas.microsoft.com/office/powerpoint/2010/main" val="3592886143"/>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a:extLst>
              <a:ext uri="{FF2B5EF4-FFF2-40B4-BE49-F238E27FC236}">
                <a16:creationId xmlns:a16="http://schemas.microsoft.com/office/drawing/2014/main" id="{F383EC22-C832-4AB9-AAF1-C4F9DC715A7F}"/>
              </a:ext>
            </a:extLst>
          </p:cNvPr>
          <p:cNvSpPr>
            <a:spLocks noGrp="1"/>
          </p:cNvSpPr>
          <p:nvPr>
            <p:ph idx="1"/>
          </p:nvPr>
        </p:nvSpPr>
        <p:spPr>
          <a:xfrm>
            <a:off x="323528" y="332656"/>
            <a:ext cx="8568952" cy="6525344"/>
          </a:xfrm>
        </p:spPr>
        <p:txBody>
          <a:bodyPr>
            <a:normAutofit/>
          </a:bodyPr>
          <a:lstStyle/>
          <a:p>
            <a:r>
              <a:rPr lang="hu-HU" dirty="0">
                <a:latin typeface="Times New Roman" panose="02020603050405020304" pitchFamily="18" charset="0"/>
                <a:cs typeface="Times New Roman" panose="02020603050405020304" pitchFamily="18" charset="0"/>
              </a:rPr>
              <a:t>Az </a:t>
            </a:r>
            <a:r>
              <a:rPr lang="hu-HU" b="1" dirty="0">
                <a:solidFill>
                  <a:srgbClr val="FF0000"/>
                </a:solidFill>
                <a:latin typeface="Times New Roman" panose="02020603050405020304" pitchFamily="18" charset="0"/>
                <a:cs typeface="Times New Roman" panose="02020603050405020304" pitchFamily="18" charset="0"/>
              </a:rPr>
              <a:t>Országos Építésügyi Nyilvántartás </a:t>
            </a:r>
            <a:r>
              <a:rPr lang="hu-HU" dirty="0">
                <a:latin typeface="Times New Roman" panose="02020603050405020304" pitchFamily="18" charset="0"/>
                <a:cs typeface="Times New Roman" panose="02020603050405020304" pitchFamily="18" charset="0"/>
              </a:rPr>
              <a:t>a kivitelezési tevékenység felfüggesztése vagy a nyilvántartásból törlés céljából </a:t>
            </a:r>
            <a:r>
              <a:rPr lang="hu-HU" b="1" dirty="0">
                <a:latin typeface="Times New Roman" panose="02020603050405020304" pitchFamily="18" charset="0"/>
                <a:cs typeface="Times New Roman" panose="02020603050405020304" pitchFamily="18" charset="0"/>
              </a:rPr>
              <a:t>tartalmazza </a:t>
            </a:r>
            <a:r>
              <a:rPr lang="hu-HU" dirty="0">
                <a:latin typeface="Times New Roman" panose="02020603050405020304" pitchFamily="18" charset="0"/>
                <a:cs typeface="Times New Roman" panose="02020603050405020304" pitchFamily="18" charset="0"/>
              </a:rPr>
              <a:t>a kivitelezési tevékenység végzésére irányuló szerződéses főkötelezettséghez kapcsolódó </a:t>
            </a:r>
            <a:r>
              <a:rPr lang="hu-HU" b="1" dirty="0">
                <a:latin typeface="Times New Roman" panose="02020603050405020304" pitchFamily="18" charset="0"/>
                <a:cs typeface="Times New Roman" panose="02020603050405020304" pitchFamily="18" charset="0"/>
              </a:rPr>
              <a:t>díjfizetési kötelezettség nem teljesítése tárgyában hozott </a:t>
            </a:r>
            <a:r>
              <a:rPr lang="hu-HU" b="1" u="sng" dirty="0">
                <a:latin typeface="Times New Roman" panose="02020603050405020304" pitchFamily="18" charset="0"/>
                <a:cs typeface="Times New Roman" panose="02020603050405020304" pitchFamily="18" charset="0"/>
              </a:rPr>
              <a:t>marasztaló jogerős bírósági ítéletről </a:t>
            </a:r>
            <a:r>
              <a:rPr lang="hu-HU" dirty="0">
                <a:latin typeface="Times New Roman" panose="02020603050405020304" pitchFamily="18" charset="0"/>
                <a:cs typeface="Times New Roman" panose="02020603050405020304" pitchFamily="18" charset="0"/>
              </a:rPr>
              <a:t>kiállított értesítést, amely tartalmazza az ítélet rendelkező részének és indokolásának a díjfizetési kötelezettség nem teljesítésével összefüggő részét.</a:t>
            </a:r>
          </a:p>
          <a:p>
            <a:endParaRPr lang="hu-HU" dirty="0"/>
          </a:p>
        </p:txBody>
      </p:sp>
    </p:spTree>
    <p:extLst>
      <p:ext uri="{BB962C8B-B14F-4D97-AF65-F5344CB8AC3E}">
        <p14:creationId xmlns:p14="http://schemas.microsoft.com/office/powerpoint/2010/main" val="3514013269"/>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a:extLst>
              <a:ext uri="{FF2B5EF4-FFF2-40B4-BE49-F238E27FC236}">
                <a16:creationId xmlns:a16="http://schemas.microsoft.com/office/drawing/2014/main" id="{AECBB1CC-E3D9-442F-A770-778A8AD1C912}"/>
              </a:ext>
            </a:extLst>
          </p:cNvPr>
          <p:cNvSpPr>
            <a:spLocks noGrp="1"/>
          </p:cNvSpPr>
          <p:nvPr>
            <p:ph idx="1"/>
          </p:nvPr>
        </p:nvSpPr>
        <p:spPr>
          <a:xfrm>
            <a:off x="323528" y="620688"/>
            <a:ext cx="8568952" cy="5760640"/>
          </a:xfrm>
        </p:spPr>
        <p:txBody>
          <a:bodyPr/>
          <a:lstStyle/>
          <a:p>
            <a:pPr marL="0" indent="0">
              <a:buNone/>
            </a:pPr>
            <a:r>
              <a:rPr lang="hu-HU" sz="4000" b="1" dirty="0">
                <a:solidFill>
                  <a:srgbClr val="FF0000"/>
                </a:solidFill>
                <a:latin typeface="Times New Roman" panose="02020603050405020304" pitchFamily="18" charset="0"/>
                <a:cs typeface="Times New Roman" panose="02020603050405020304" pitchFamily="18" charset="0"/>
              </a:rPr>
              <a:t>Az MKIK törli</a:t>
            </a:r>
            <a:r>
              <a:rPr lang="hu-HU" sz="4000" b="1" dirty="0">
                <a:latin typeface="Times New Roman" panose="02020603050405020304" pitchFamily="18" charset="0"/>
                <a:cs typeface="Times New Roman" panose="02020603050405020304" pitchFamily="18" charset="0"/>
              </a:rPr>
              <a:t> a vállalkozó kivitelezőt a nyilvántartásból, ha</a:t>
            </a:r>
          </a:p>
          <a:p>
            <a:pPr lvl="1">
              <a:buFont typeface="Wingdings" panose="05000000000000000000" pitchFamily="2" charset="2"/>
              <a:buChar char="§"/>
            </a:pPr>
            <a:r>
              <a:rPr lang="hu-HU" sz="4000" b="1" dirty="0">
                <a:solidFill>
                  <a:srgbClr val="FF0000"/>
                </a:solidFill>
                <a:latin typeface="Times New Roman" panose="02020603050405020304" pitchFamily="18" charset="0"/>
                <a:cs typeface="Times New Roman" panose="02020603050405020304" pitchFamily="18" charset="0"/>
              </a:rPr>
              <a:t>bírósági értesítés</a:t>
            </a:r>
            <a:r>
              <a:rPr lang="hu-HU" sz="4000" b="1" dirty="0">
                <a:latin typeface="Times New Roman" panose="02020603050405020304" pitchFamily="18" charset="0"/>
                <a:cs typeface="Times New Roman" panose="02020603050405020304" pitchFamily="18" charset="0"/>
              </a:rPr>
              <a:t>, vagy</a:t>
            </a:r>
          </a:p>
          <a:p>
            <a:pPr lvl="1">
              <a:buFont typeface="Wingdings" panose="05000000000000000000" pitchFamily="2" charset="2"/>
              <a:buChar char="§"/>
            </a:pPr>
            <a:r>
              <a:rPr lang="hu-HU" sz="4000" b="1" dirty="0">
                <a:solidFill>
                  <a:srgbClr val="FF0000"/>
                </a:solidFill>
                <a:latin typeface="Times New Roman" panose="02020603050405020304" pitchFamily="18" charset="0"/>
                <a:cs typeface="Times New Roman" panose="02020603050405020304" pitchFamily="18" charset="0"/>
              </a:rPr>
              <a:t>nemfizetési jelzés</a:t>
            </a:r>
          </a:p>
          <a:p>
            <a:pPr marL="0" indent="0">
              <a:buNone/>
            </a:pPr>
            <a:r>
              <a:rPr lang="hu-HU" sz="4000" b="1" dirty="0">
                <a:latin typeface="Times New Roman" panose="02020603050405020304" pitchFamily="18" charset="0"/>
                <a:cs typeface="Times New Roman" panose="02020603050405020304" pitchFamily="18" charset="0"/>
              </a:rPr>
              <a:t>alapján megállapított fizetési kötelezettségének teljesítését nem igazolta.</a:t>
            </a:r>
            <a:endParaRPr lang="hu-HU" sz="4000" dirty="0"/>
          </a:p>
          <a:p>
            <a:endParaRPr lang="hu-HU" dirty="0"/>
          </a:p>
        </p:txBody>
      </p:sp>
    </p:spTree>
    <p:extLst>
      <p:ext uri="{BB962C8B-B14F-4D97-AF65-F5344CB8AC3E}">
        <p14:creationId xmlns:p14="http://schemas.microsoft.com/office/powerpoint/2010/main" val="1942606522"/>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0" y="0"/>
            <a:ext cx="9144000" cy="908720"/>
          </a:xfrm>
          <a:solidFill>
            <a:schemeClr val="bg2">
              <a:lumMod val="75000"/>
            </a:schemeClr>
          </a:solidFill>
        </p:spPr>
        <p:txBody>
          <a:bodyPr>
            <a:normAutofit/>
          </a:bodyPr>
          <a:lstStyle/>
          <a:p>
            <a:r>
              <a:rPr lang="hu-HU" sz="4000" b="1" dirty="0">
                <a:latin typeface="Times New Roman" panose="02020603050405020304" pitchFamily="18" charset="0"/>
                <a:cs typeface="Times New Roman" panose="02020603050405020304" pitchFamily="18" charset="0"/>
              </a:rPr>
              <a:t>5. Használatbavételi engedélyezés</a:t>
            </a:r>
          </a:p>
        </p:txBody>
      </p:sp>
      <p:sp>
        <p:nvSpPr>
          <p:cNvPr id="3" name="Tartalom helye 2"/>
          <p:cNvSpPr>
            <a:spLocks noGrp="1"/>
          </p:cNvSpPr>
          <p:nvPr>
            <p:ph idx="1"/>
          </p:nvPr>
        </p:nvSpPr>
        <p:spPr>
          <a:xfrm>
            <a:off x="107504" y="908720"/>
            <a:ext cx="9036496" cy="5949280"/>
          </a:xfrm>
        </p:spPr>
        <p:txBody>
          <a:bodyPr>
            <a:normAutofit/>
          </a:bodyPr>
          <a:lstStyle/>
          <a:p>
            <a:pPr marL="0" indent="0">
              <a:buNone/>
            </a:pPr>
            <a:r>
              <a:rPr lang="hu-HU" sz="2800" dirty="0">
                <a:latin typeface="Times New Roman" panose="02020603050405020304" pitchFamily="18" charset="0"/>
                <a:cs typeface="Times New Roman" panose="02020603050405020304" pitchFamily="18" charset="0"/>
              </a:rPr>
              <a:t>A kiállított számla ellenértékének kézhezvételét követően az alvállalkozó visszaadja a megrendelő vállalkozónak az építési munkaterületet (</a:t>
            </a:r>
            <a:r>
              <a:rPr lang="hu-HU" sz="2800" dirty="0">
                <a:solidFill>
                  <a:srgbClr val="FF0000"/>
                </a:solidFill>
                <a:latin typeface="Times New Roman" panose="02020603050405020304" pitchFamily="18" charset="0"/>
                <a:cs typeface="Times New Roman" panose="02020603050405020304" pitchFamily="18" charset="0"/>
              </a:rPr>
              <a:t>birtok visszaadása</a:t>
            </a:r>
            <a:r>
              <a:rPr lang="hu-HU" sz="2800" dirty="0">
                <a:latin typeface="Times New Roman" panose="02020603050405020304" pitchFamily="18" charset="0"/>
                <a:cs typeface="Times New Roman" panose="02020603050405020304" pitchFamily="18" charset="0"/>
              </a:rPr>
              <a:t>).</a:t>
            </a:r>
          </a:p>
          <a:p>
            <a:pPr marL="400050" lvl="1" indent="0">
              <a:buNone/>
            </a:pPr>
            <a:r>
              <a:rPr lang="hu-HU" i="1" dirty="0">
                <a:latin typeface="Times New Roman" panose="02020603050405020304" pitchFamily="18" charset="0"/>
                <a:cs typeface="Times New Roman" panose="02020603050405020304" pitchFamily="18" charset="0"/>
              </a:rPr>
              <a:t>A fővállalkozó kivitelező a kivitelezési szerződés teljesítéséhez szükséges mértékben </a:t>
            </a:r>
            <a:r>
              <a:rPr lang="hu-HU" b="1" i="1" dirty="0">
                <a:latin typeface="Times New Roman" panose="02020603050405020304" pitchFamily="18" charset="0"/>
                <a:cs typeface="Times New Roman" panose="02020603050405020304" pitchFamily="18" charset="0"/>
              </a:rPr>
              <a:t>az építési munkaterületre vonatkozóan a birtokláshoz való jogára </a:t>
            </a:r>
            <a:r>
              <a:rPr lang="hu-HU" i="1" dirty="0">
                <a:latin typeface="Times New Roman" panose="02020603050405020304" pitchFamily="18" charset="0"/>
                <a:cs typeface="Times New Roman" panose="02020603050405020304" pitchFamily="18" charset="0"/>
              </a:rPr>
              <a:t>– a munkaterület átvételétől az átadásáig – kellő alappal hivatkozhat az építtetővel, illetve a telek, építmény tulajdonosával szemben is.</a:t>
            </a:r>
          </a:p>
          <a:p>
            <a:pPr marL="400050" lvl="1" indent="0">
              <a:buNone/>
            </a:pPr>
            <a:r>
              <a:rPr lang="hu-HU" i="1" dirty="0">
                <a:latin typeface="Times New Roman" panose="02020603050405020304" pitchFamily="18" charset="0"/>
                <a:cs typeface="Times New Roman" panose="02020603050405020304" pitchFamily="18" charset="0"/>
              </a:rPr>
              <a:t>Ilyen birtoklás jogára az alvállalkozó kivitelező is hivatkozhat a munkaterület átvételétől az átadásig, legkésőbb a fővállalkozó kivitelező birtoklási jogának fennállásáig.</a:t>
            </a:r>
          </a:p>
          <a:p>
            <a:pPr marL="0" indent="0">
              <a:buNone/>
            </a:pPr>
            <a:endParaRPr lang="hu-HU" sz="3000" dirty="0"/>
          </a:p>
        </p:txBody>
      </p:sp>
    </p:spTree>
    <p:extLst>
      <p:ext uri="{BB962C8B-B14F-4D97-AF65-F5344CB8AC3E}">
        <p14:creationId xmlns:p14="http://schemas.microsoft.com/office/powerpoint/2010/main" val="503094244"/>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a:extLst>
              <a:ext uri="{FF2B5EF4-FFF2-40B4-BE49-F238E27FC236}">
                <a16:creationId xmlns:a16="http://schemas.microsoft.com/office/drawing/2014/main" id="{0CF7C96C-69A8-4BC7-89CB-32B850B849A3}"/>
              </a:ext>
            </a:extLst>
          </p:cNvPr>
          <p:cNvSpPr>
            <a:spLocks noGrp="1"/>
          </p:cNvSpPr>
          <p:nvPr>
            <p:ph idx="1"/>
          </p:nvPr>
        </p:nvSpPr>
        <p:spPr>
          <a:xfrm>
            <a:off x="0" y="0"/>
            <a:ext cx="9144000" cy="6858000"/>
          </a:xfrm>
        </p:spPr>
        <p:txBody>
          <a:bodyPr>
            <a:normAutofit fontScale="92500" lnSpcReduction="10000"/>
          </a:bodyPr>
          <a:lstStyle/>
          <a:p>
            <a:pPr marL="0" indent="0">
              <a:buNone/>
            </a:pPr>
            <a:r>
              <a:rPr lang="hu-HU" sz="3500" b="1" dirty="0">
                <a:latin typeface="Times New Roman" panose="02020603050405020304" pitchFamily="18" charset="0"/>
                <a:cs typeface="Times New Roman" panose="02020603050405020304" pitchFamily="18" charset="0"/>
              </a:rPr>
              <a:t>A használatbavételi engedély feltétele az építési munkaterület építési naplóban dokumentált építtetői visszavétele </a:t>
            </a:r>
            <a:r>
              <a:rPr lang="hu-HU" sz="3500" dirty="0">
                <a:latin typeface="Times New Roman" panose="02020603050405020304" pitchFamily="18" charset="0"/>
                <a:cs typeface="Times New Roman" panose="02020603050405020304" pitchFamily="18" charset="0"/>
              </a:rPr>
              <a:t>(</a:t>
            </a:r>
            <a:r>
              <a:rPr lang="hu-HU" sz="3500" dirty="0">
                <a:solidFill>
                  <a:srgbClr val="FF0000"/>
                </a:solidFill>
                <a:latin typeface="Times New Roman" panose="02020603050405020304" pitchFamily="18" charset="0"/>
                <a:cs typeface="Times New Roman" panose="02020603050405020304" pitchFamily="18" charset="0"/>
              </a:rPr>
              <a:t>birtok visszaadása</a:t>
            </a:r>
            <a:r>
              <a:rPr lang="hu-HU" sz="3500" dirty="0">
                <a:latin typeface="Times New Roman" panose="02020603050405020304" pitchFamily="18" charset="0"/>
                <a:cs typeface="Times New Roman" panose="02020603050405020304" pitchFamily="18" charset="0"/>
              </a:rPr>
              <a:t>). </a:t>
            </a:r>
          </a:p>
          <a:p>
            <a:pPr marL="0" indent="0">
              <a:buNone/>
            </a:pPr>
            <a:r>
              <a:rPr lang="hu-HU" sz="3500" dirty="0">
                <a:latin typeface="Times New Roman" panose="02020603050405020304" pitchFamily="18" charset="0"/>
                <a:cs typeface="Times New Roman" panose="02020603050405020304" pitchFamily="18" charset="0"/>
              </a:rPr>
              <a:t>Ha ez nem igazolt: </a:t>
            </a:r>
          </a:p>
          <a:p>
            <a:r>
              <a:rPr lang="hu-HU" sz="3500" dirty="0">
                <a:latin typeface="Times New Roman" panose="02020603050405020304" pitchFamily="18" charset="0"/>
                <a:cs typeface="Times New Roman" panose="02020603050405020304" pitchFamily="18" charset="0"/>
              </a:rPr>
              <a:t>az építésügyi hatóság hiánypótlást ír ki, </a:t>
            </a:r>
          </a:p>
          <a:p>
            <a:r>
              <a:rPr lang="hu-HU" sz="3500" dirty="0">
                <a:latin typeface="Times New Roman" panose="02020603050405020304" pitchFamily="18" charset="0"/>
                <a:cs typeface="Times New Roman" panose="02020603050405020304" pitchFamily="18" charset="0"/>
              </a:rPr>
              <a:t>az építtetőnek  60 napon belül lehetősége van az építési munkaterület átvételét utólag igazolni, és </a:t>
            </a:r>
          </a:p>
          <a:p>
            <a:r>
              <a:rPr lang="hu-HU" sz="3500" dirty="0">
                <a:latin typeface="Times New Roman" panose="02020603050405020304" pitchFamily="18" charset="0"/>
                <a:cs typeface="Times New Roman" panose="02020603050405020304" pitchFamily="18" charset="0"/>
              </a:rPr>
              <a:t>a fővállalkozó kivitelezőnek pedig vitarendezési eljárást kezdeményezni. </a:t>
            </a:r>
          </a:p>
          <a:p>
            <a:pPr marL="0" indent="0">
              <a:buNone/>
            </a:pPr>
            <a:endParaRPr lang="hu-HU" sz="3300" dirty="0">
              <a:latin typeface="Times New Roman" panose="02020603050405020304" pitchFamily="18" charset="0"/>
              <a:cs typeface="Times New Roman" panose="02020603050405020304" pitchFamily="18" charset="0"/>
            </a:endParaRPr>
          </a:p>
          <a:p>
            <a:pPr marL="0" indent="0">
              <a:buNone/>
            </a:pPr>
            <a:r>
              <a:rPr lang="hu-HU" sz="3500" dirty="0">
                <a:latin typeface="Times New Roman" panose="02020603050405020304" pitchFamily="18" charset="0"/>
                <a:cs typeface="Times New Roman" panose="02020603050405020304" pitchFamily="18" charset="0"/>
              </a:rPr>
              <a:t>A használatbavételt az építésügyi hatóság a munkaterület átvételének igazolásától számított </a:t>
            </a:r>
            <a:r>
              <a:rPr lang="hu-HU" sz="3500" i="1" dirty="0">
                <a:latin typeface="Times New Roman" panose="02020603050405020304" pitchFamily="18" charset="0"/>
                <a:cs typeface="Times New Roman" panose="02020603050405020304" pitchFamily="18" charset="0"/>
              </a:rPr>
              <a:t>5 napon belül vagy </a:t>
            </a:r>
            <a:r>
              <a:rPr lang="hu-HU" sz="3500" dirty="0">
                <a:latin typeface="Times New Roman" panose="02020603050405020304" pitchFamily="18" charset="0"/>
                <a:cs typeface="Times New Roman" panose="02020603050405020304" pitchFamily="18" charset="0"/>
              </a:rPr>
              <a:t>ennek hiányában a </a:t>
            </a:r>
            <a:r>
              <a:rPr lang="hu-HU" sz="3500" i="1" dirty="0">
                <a:latin typeface="Times New Roman" panose="02020603050405020304" pitchFamily="18" charset="0"/>
                <a:cs typeface="Times New Roman" panose="02020603050405020304" pitchFamily="18" charset="0"/>
              </a:rPr>
              <a:t>60. nap leteltét követő 5 napon belül </a:t>
            </a:r>
            <a:r>
              <a:rPr lang="hu-HU" sz="3500" dirty="0">
                <a:latin typeface="Times New Roman" panose="02020603050405020304" pitchFamily="18" charset="0"/>
                <a:cs typeface="Times New Roman" panose="02020603050405020304" pitchFamily="18" charset="0"/>
              </a:rPr>
              <a:t>engedélyezi.</a:t>
            </a:r>
            <a:endParaRPr lang="hu-HU" sz="3500" dirty="0"/>
          </a:p>
        </p:txBody>
      </p:sp>
    </p:spTree>
    <p:extLst>
      <p:ext uri="{BB962C8B-B14F-4D97-AF65-F5344CB8AC3E}">
        <p14:creationId xmlns:p14="http://schemas.microsoft.com/office/powerpoint/2010/main" val="446871810"/>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0" y="0"/>
            <a:ext cx="9144000" cy="980728"/>
          </a:xfrm>
          <a:solidFill>
            <a:schemeClr val="bg2">
              <a:lumMod val="75000"/>
            </a:schemeClr>
          </a:solidFill>
        </p:spPr>
        <p:txBody>
          <a:bodyPr>
            <a:normAutofit/>
          </a:bodyPr>
          <a:lstStyle/>
          <a:p>
            <a:r>
              <a:rPr lang="hu-HU" sz="4000" b="1" dirty="0">
                <a:latin typeface="Times New Roman" panose="02020603050405020304" pitchFamily="18" charset="0"/>
                <a:cs typeface="Times New Roman" panose="02020603050405020304" pitchFamily="18" charset="0"/>
              </a:rPr>
              <a:t>6. Az e-építési napló bevezetése</a:t>
            </a:r>
            <a:endParaRPr lang="hu-HU" sz="4000" dirty="0"/>
          </a:p>
        </p:txBody>
      </p:sp>
      <p:sp>
        <p:nvSpPr>
          <p:cNvPr id="3" name="Tartalom helye 2"/>
          <p:cNvSpPr>
            <a:spLocks noGrp="1"/>
          </p:cNvSpPr>
          <p:nvPr>
            <p:ph idx="1"/>
          </p:nvPr>
        </p:nvSpPr>
        <p:spPr>
          <a:xfrm>
            <a:off x="251520" y="980728"/>
            <a:ext cx="8712968" cy="5760640"/>
          </a:xfrm>
        </p:spPr>
        <p:txBody>
          <a:bodyPr>
            <a:normAutofit/>
          </a:bodyPr>
          <a:lstStyle/>
          <a:p>
            <a:pPr marL="0" indent="0">
              <a:buNone/>
            </a:pPr>
            <a:r>
              <a:rPr lang="hu-HU" sz="3000" dirty="0">
                <a:latin typeface="Times New Roman" panose="02020603050405020304" pitchFamily="18" charset="0"/>
                <a:cs typeface="Times New Roman" panose="02020603050405020304" pitchFamily="18" charset="0"/>
              </a:rPr>
              <a:t>Az építőipari kivitelezési tevékenység megkezdésétől annak befejezéséig vezetett, </a:t>
            </a:r>
            <a:r>
              <a:rPr lang="hu-HU" sz="3000" b="1" dirty="0">
                <a:latin typeface="Times New Roman" panose="02020603050405020304" pitchFamily="18" charset="0"/>
                <a:cs typeface="Times New Roman" panose="02020603050405020304" pitchFamily="18" charset="0"/>
              </a:rPr>
              <a:t>hatósági és bírósági eljárásban felhasználható hiteles dokumentum</a:t>
            </a:r>
            <a:r>
              <a:rPr lang="hu-HU" sz="3000" dirty="0">
                <a:latin typeface="Times New Roman" panose="02020603050405020304" pitchFamily="18" charset="0"/>
                <a:cs typeface="Times New Roman" panose="02020603050405020304" pitchFamily="18" charset="0"/>
              </a:rPr>
              <a:t>, amely időrendben tartalmazza a szerződés tárgya szerinti építőipari kivitelezési tevékenység, illetve az építési-szerelési munkák adatait, továbbá a munka menetére, megfelelőségére és dokumentumaira vonatkozó vagy az elszámoláshoz szükséges jelentős tényeket.</a:t>
            </a:r>
          </a:p>
          <a:p>
            <a:pPr marL="0" indent="0">
              <a:buNone/>
            </a:pPr>
            <a:r>
              <a:rPr lang="hu-HU" sz="3000" dirty="0">
                <a:latin typeface="Times New Roman" panose="02020603050405020304" pitchFamily="18" charset="0"/>
                <a:cs typeface="Times New Roman" panose="02020603050405020304" pitchFamily="18" charset="0"/>
              </a:rPr>
              <a:t>Részét képezi a fedezetkezelő tevékenység alapjául szolgáló </a:t>
            </a:r>
            <a:r>
              <a:rPr lang="hu-HU" sz="3000" b="1" dirty="0">
                <a:latin typeface="Times New Roman" panose="02020603050405020304" pitchFamily="18" charset="0"/>
                <a:cs typeface="Times New Roman" panose="02020603050405020304" pitchFamily="18" charset="0"/>
              </a:rPr>
              <a:t>elektronikus alvállalkozói nyilvántartás is</a:t>
            </a:r>
            <a:r>
              <a:rPr lang="hu-HU" sz="3000" b="1" dirty="0">
                <a:solidFill>
                  <a:schemeClr val="accent3">
                    <a:lumMod val="50000"/>
                  </a:schemeClr>
                </a:solidFill>
                <a:latin typeface="Times New Roman" panose="02020603050405020304" pitchFamily="18" charset="0"/>
                <a:cs typeface="Times New Roman" panose="02020603050405020304" pitchFamily="18" charset="0"/>
              </a:rPr>
              <a:t>.</a:t>
            </a:r>
            <a:endParaRPr lang="hu-HU" sz="3000" b="1" dirty="0">
              <a:solidFill>
                <a:schemeClr val="accent3">
                  <a:lumMod val="50000"/>
                </a:schemeClr>
              </a:solidFill>
            </a:endParaRPr>
          </a:p>
          <a:p>
            <a:endParaRPr lang="hu-HU" dirty="0"/>
          </a:p>
        </p:txBody>
      </p:sp>
    </p:spTree>
    <p:extLst>
      <p:ext uri="{BB962C8B-B14F-4D97-AF65-F5344CB8AC3E}">
        <p14:creationId xmlns:p14="http://schemas.microsoft.com/office/powerpoint/2010/main" val="816640231"/>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a:xfrm>
            <a:off x="457200" y="188640"/>
            <a:ext cx="8507288" cy="6440760"/>
          </a:xfrm>
        </p:spPr>
        <p:txBody>
          <a:bodyPr/>
          <a:lstStyle/>
          <a:p>
            <a:r>
              <a:rPr lang="hu-HU" dirty="0"/>
              <a:t>                                                                 </a:t>
            </a:r>
          </a:p>
          <a:p>
            <a:endParaRPr lang="hu-HU" dirty="0"/>
          </a:p>
          <a:p>
            <a:endParaRPr lang="hu-HU" dirty="0"/>
          </a:p>
          <a:p>
            <a:endParaRPr lang="hu-HU" dirty="0"/>
          </a:p>
          <a:p>
            <a:endParaRPr lang="hu-HU" dirty="0"/>
          </a:p>
          <a:p>
            <a:endParaRPr lang="hu-HU" dirty="0"/>
          </a:p>
          <a:p>
            <a:endParaRPr lang="hu-HU" dirty="0"/>
          </a:p>
          <a:p>
            <a:pPr marL="0" indent="0">
              <a:buNone/>
            </a:pPr>
            <a:r>
              <a:rPr lang="hu-HU" dirty="0"/>
              <a:t>                                                                                                                          </a:t>
            </a:r>
          </a:p>
          <a:p>
            <a:pPr marL="0" indent="0">
              <a:buNone/>
            </a:pPr>
            <a:r>
              <a:rPr lang="hu-HU" dirty="0"/>
              <a:t>                                                             </a:t>
            </a:r>
            <a:r>
              <a:rPr lang="hu-HU" b="1" dirty="0"/>
              <a:t> </a:t>
            </a:r>
            <a:endParaRPr lang="hu-HU" dirty="0"/>
          </a:p>
        </p:txBody>
      </p:sp>
      <p:pic>
        <p:nvPicPr>
          <p:cNvPr id="2098" name="Kép 3" descr="MC900434891[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8936" y="1461979"/>
            <a:ext cx="1506952" cy="1366494"/>
          </a:xfrm>
          <a:prstGeom prst="rect">
            <a:avLst/>
          </a:prstGeom>
          <a:noFill/>
          <a:extLst>
            <a:ext uri="{909E8E84-426E-40DD-AFC4-6F175D3DCCD1}">
              <a14:hiddenFill xmlns:a14="http://schemas.microsoft.com/office/drawing/2010/main">
                <a:solidFill>
                  <a:srgbClr val="FFFFFF"/>
                </a:solidFill>
              </a14:hiddenFill>
            </a:ext>
          </a:extLst>
        </p:spPr>
      </p:pic>
      <p:pic>
        <p:nvPicPr>
          <p:cNvPr id="2097" name="Kép 4" descr="MCj04339480000[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73482" y="969166"/>
            <a:ext cx="1766869" cy="1602960"/>
          </a:xfrm>
          <a:prstGeom prst="rect">
            <a:avLst/>
          </a:prstGeom>
          <a:noFill/>
          <a:extLst>
            <a:ext uri="{909E8E84-426E-40DD-AFC4-6F175D3DCCD1}">
              <a14:hiddenFill xmlns:a14="http://schemas.microsoft.com/office/drawing/2010/main">
                <a:solidFill>
                  <a:srgbClr val="FFFFFF"/>
                </a:solidFill>
              </a14:hiddenFill>
            </a:ext>
          </a:extLst>
        </p:spPr>
      </p:pic>
      <p:pic>
        <p:nvPicPr>
          <p:cNvPr id="2093" name="Kép 41" descr="MC900431631[1].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63586" y="2145226"/>
            <a:ext cx="1733784" cy="1402556"/>
          </a:xfrm>
          <a:prstGeom prst="rect">
            <a:avLst/>
          </a:prstGeom>
          <a:noFill/>
          <a:extLst>
            <a:ext uri="{909E8E84-426E-40DD-AFC4-6F175D3DCCD1}">
              <a14:hiddenFill xmlns:a14="http://schemas.microsoft.com/office/drawing/2010/main">
                <a:solidFill>
                  <a:srgbClr val="FFFFFF"/>
                </a:solidFill>
              </a14:hiddenFill>
            </a:ext>
          </a:extLst>
        </p:spPr>
      </p:pic>
      <p:pic>
        <p:nvPicPr>
          <p:cNvPr id="2083" name="Picture 35" descr="MCj04339400000[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967551" y="904376"/>
            <a:ext cx="1752600" cy="1815806"/>
          </a:xfrm>
          <a:prstGeom prst="rect">
            <a:avLst/>
          </a:prstGeom>
          <a:noFill/>
          <a:extLst>
            <a:ext uri="{909E8E84-426E-40DD-AFC4-6F175D3DCCD1}">
              <a14:hiddenFill xmlns:a14="http://schemas.microsoft.com/office/drawing/2010/main">
                <a:solidFill>
                  <a:srgbClr val="FFFFFF"/>
                </a:solidFill>
              </a14:hiddenFill>
            </a:ext>
          </a:extLst>
        </p:spPr>
      </p:pic>
      <p:pic>
        <p:nvPicPr>
          <p:cNvPr id="2082" name="Picture 34" descr="MC900437797[1]"/>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4289885" y="1246563"/>
            <a:ext cx="954088" cy="1325563"/>
          </a:xfrm>
          <a:prstGeom prst="rect">
            <a:avLst/>
          </a:prstGeom>
          <a:noFill/>
          <a:extLst>
            <a:ext uri="{909E8E84-426E-40DD-AFC4-6F175D3DCCD1}">
              <a14:hiddenFill xmlns:a14="http://schemas.microsoft.com/office/drawing/2010/main">
                <a:solidFill>
                  <a:srgbClr val="FFFFFF"/>
                </a:solidFill>
              </a14:hiddenFill>
            </a:ext>
          </a:extLst>
        </p:spPr>
      </p:pic>
      <p:pic>
        <p:nvPicPr>
          <p:cNvPr id="2074" name="Kép 5" descr="MC900434888[1].PN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197370" y="3809569"/>
            <a:ext cx="1217272" cy="1253762"/>
          </a:xfrm>
          <a:prstGeom prst="rect">
            <a:avLst/>
          </a:prstGeom>
          <a:noFill/>
          <a:extLst>
            <a:ext uri="{909E8E84-426E-40DD-AFC4-6F175D3DCCD1}">
              <a14:hiddenFill xmlns:a14="http://schemas.microsoft.com/office/drawing/2010/main">
                <a:solidFill>
                  <a:srgbClr val="FFFFFF"/>
                </a:solidFill>
              </a14:hiddenFill>
            </a:ext>
          </a:extLst>
        </p:spPr>
      </p:pic>
      <p:pic>
        <p:nvPicPr>
          <p:cNvPr id="2067" name="Picture 19" descr="MCj04339320000[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634076" y="4703573"/>
            <a:ext cx="1077153" cy="978694"/>
          </a:xfrm>
          <a:prstGeom prst="rect">
            <a:avLst/>
          </a:prstGeom>
          <a:noFill/>
          <a:extLst>
            <a:ext uri="{909E8E84-426E-40DD-AFC4-6F175D3DCCD1}">
              <a14:hiddenFill xmlns:a14="http://schemas.microsoft.com/office/drawing/2010/main">
                <a:solidFill>
                  <a:srgbClr val="FFFFFF"/>
                </a:solidFill>
              </a14:hiddenFill>
            </a:ext>
          </a:extLst>
        </p:spPr>
      </p:pic>
      <p:pic>
        <p:nvPicPr>
          <p:cNvPr id="2060" name="Kép 6" descr="MCj04339320000[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032873" y="4564063"/>
            <a:ext cx="1084603" cy="989807"/>
          </a:xfrm>
          <a:prstGeom prst="rect">
            <a:avLst/>
          </a:prstGeom>
          <a:noFill/>
          <a:extLst>
            <a:ext uri="{909E8E84-426E-40DD-AFC4-6F175D3DCCD1}">
              <a14:hiddenFill xmlns:a14="http://schemas.microsoft.com/office/drawing/2010/main">
                <a:solidFill>
                  <a:srgbClr val="FFFFFF"/>
                </a:solidFill>
              </a14:hiddenFill>
            </a:ext>
          </a:extLst>
        </p:spPr>
      </p:pic>
      <p:pic>
        <p:nvPicPr>
          <p:cNvPr id="2059" name="Kép 7" descr="MCj04339320000[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836290" y="4939555"/>
            <a:ext cx="912788" cy="1011333"/>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descr="MCj04339320000[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763688" y="5227589"/>
            <a:ext cx="927125" cy="1011334"/>
          </a:xfrm>
          <a:prstGeom prst="rect">
            <a:avLst/>
          </a:prstGeom>
          <a:noFill/>
          <a:extLst>
            <a:ext uri="{909E8E84-426E-40DD-AFC4-6F175D3DCCD1}">
              <a14:hiddenFill xmlns:a14="http://schemas.microsoft.com/office/drawing/2010/main">
                <a:solidFill>
                  <a:srgbClr val="FFFFFF"/>
                </a:solidFill>
              </a14:hiddenFill>
            </a:ext>
          </a:extLst>
        </p:spPr>
      </p:pic>
      <p:pic>
        <p:nvPicPr>
          <p:cNvPr id="2053" name="Picture 5" descr="MCj04339320000[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580572" y="5733256"/>
            <a:ext cx="869766" cy="1011335"/>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MCj04339320000[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720151" y="5473825"/>
            <a:ext cx="1075985" cy="881161"/>
          </a:xfrm>
          <a:prstGeom prst="rect">
            <a:avLst/>
          </a:prstGeom>
          <a:noFill/>
          <a:extLst>
            <a:ext uri="{909E8E84-426E-40DD-AFC4-6F175D3DCCD1}">
              <a14:hiddenFill xmlns:a14="http://schemas.microsoft.com/office/drawing/2010/main">
                <a:solidFill>
                  <a:srgbClr val="FFFFFF"/>
                </a:solidFill>
              </a14:hiddenFill>
            </a:ext>
          </a:extLst>
        </p:spPr>
      </p:pic>
      <p:pic>
        <p:nvPicPr>
          <p:cNvPr id="2051" name="Picture 3" descr="MCj04339320000[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490572" y="5517232"/>
            <a:ext cx="924070" cy="936104"/>
          </a:xfrm>
          <a:prstGeom prst="rect">
            <a:avLst/>
          </a:prstGeom>
          <a:noFill/>
          <a:extLst>
            <a:ext uri="{909E8E84-426E-40DD-AFC4-6F175D3DCCD1}">
              <a14:hiddenFill xmlns:a14="http://schemas.microsoft.com/office/drawing/2010/main">
                <a:solidFill>
                  <a:srgbClr val="FFFFFF"/>
                </a:solidFill>
              </a14:hiddenFill>
            </a:ext>
          </a:extLst>
        </p:spPr>
      </p:pic>
      <p:sp>
        <p:nvSpPr>
          <p:cNvPr id="16" name="AutoShape 46"/>
          <p:cNvSpPr>
            <a:spLocks noChangeArrowheads="1"/>
          </p:cNvSpPr>
          <p:nvPr/>
        </p:nvSpPr>
        <p:spPr bwMode="auto">
          <a:xfrm>
            <a:off x="1789315" y="15998"/>
            <a:ext cx="4582885" cy="748706"/>
          </a:xfrm>
          <a:prstGeom prst="wedgeRectCallout">
            <a:avLst>
              <a:gd name="adj1" fmla="val -13797"/>
              <a:gd name="adj2" fmla="val 91130"/>
            </a:avLst>
          </a:prstGeom>
          <a:solidFill>
            <a:schemeClr val="bg2">
              <a:lumMod val="75000"/>
            </a:schemeClr>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hu-HU" altLang="hu-HU" sz="4000" b="1" i="0" u="none" strike="noStrike" cap="none" normalizeH="0" baseline="0" dirty="0">
                <a:ln>
                  <a:noFill/>
                </a:ln>
                <a:effectLst/>
                <a:latin typeface="Times New Roman" panose="02020603050405020304" pitchFamily="18" charset="0"/>
                <a:ea typeface="Calibri" pitchFamily="34" charset="0"/>
                <a:cs typeface="Times New Roman" panose="02020603050405020304" pitchFamily="18" charset="0"/>
              </a:rPr>
              <a:t>7. </a:t>
            </a:r>
            <a:r>
              <a:rPr kumimoji="0" lang="hu-HU" altLang="hu-HU" sz="4000" b="1" i="0" u="none" strike="noStrike" cap="none" normalizeH="0" baseline="0" dirty="0">
                <a:ln>
                  <a:noFill/>
                </a:ln>
                <a:solidFill>
                  <a:srgbClr val="FF0000"/>
                </a:solidFill>
                <a:effectLst/>
                <a:latin typeface="Times New Roman" panose="02020603050405020304" pitchFamily="18" charset="0"/>
                <a:ea typeface="Calibri" pitchFamily="34" charset="0"/>
                <a:cs typeface="Times New Roman" panose="02020603050405020304" pitchFamily="18" charset="0"/>
              </a:rPr>
              <a:t>Fedezetkezelő</a:t>
            </a:r>
            <a:endParaRPr kumimoji="0" lang="hu-HU" altLang="hu-HU" sz="4000" b="0" i="0" u="none" strike="noStrike" cap="none" normalizeH="0" baseline="0" dirty="0">
              <a:ln>
                <a:noFill/>
              </a:ln>
              <a:solidFill>
                <a:srgbClr val="FF0000"/>
              </a:solidFill>
              <a:effectLst/>
              <a:latin typeface="Times New Roman" panose="02020603050405020304" pitchFamily="18" charset="0"/>
              <a:cs typeface="Times New Roman" panose="02020603050405020304" pitchFamily="18" charset="0"/>
            </a:endParaRPr>
          </a:p>
        </p:txBody>
      </p:sp>
      <p:sp>
        <p:nvSpPr>
          <p:cNvPr id="18" name="AutoShape 48"/>
          <p:cNvSpPr>
            <a:spLocks noChangeArrowheads="1"/>
          </p:cNvSpPr>
          <p:nvPr/>
        </p:nvSpPr>
        <p:spPr bwMode="auto">
          <a:xfrm>
            <a:off x="1921668" y="1329599"/>
            <a:ext cx="923132" cy="423001"/>
          </a:xfrm>
          <a:prstGeom prst="wedgeRectCallout">
            <a:avLst>
              <a:gd name="adj1" fmla="val -18583"/>
              <a:gd name="adj2" fmla="val 187468"/>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hu-HU" altLang="hu-HU" sz="1600" b="1" i="0" u="none" strike="noStrike" cap="none" normalizeH="0" baseline="0" dirty="0">
                <a:ln>
                  <a:noFill/>
                </a:ln>
                <a:solidFill>
                  <a:schemeClr val="tx1"/>
                </a:solidFill>
                <a:effectLst/>
                <a:latin typeface="Arial" pitchFamily="34" charset="0"/>
                <a:ea typeface="Calibri" pitchFamily="34" charset="0"/>
                <a:cs typeface="Times New Roman" pitchFamily="18" charset="0"/>
              </a:rPr>
              <a:t>fedezet</a:t>
            </a:r>
            <a:endParaRPr kumimoji="0" lang="hu-HU" altLang="hu-HU" sz="1600" b="1" i="0" u="none" strike="noStrike" cap="none" normalizeH="0" baseline="0" dirty="0">
              <a:ln>
                <a:noFill/>
              </a:ln>
              <a:solidFill>
                <a:schemeClr val="tx1"/>
              </a:solidFill>
              <a:effectLst/>
              <a:latin typeface="Arial" pitchFamily="34" charset="0"/>
              <a:cs typeface="Arial" pitchFamily="34" charset="0"/>
            </a:endParaRPr>
          </a:p>
        </p:txBody>
      </p:sp>
      <p:sp>
        <p:nvSpPr>
          <p:cNvPr id="19" name="AutoShape 58"/>
          <p:cNvSpPr>
            <a:spLocks noChangeArrowheads="1"/>
          </p:cNvSpPr>
          <p:nvPr/>
        </p:nvSpPr>
        <p:spPr bwMode="auto">
          <a:xfrm>
            <a:off x="398219" y="458337"/>
            <a:ext cx="933896" cy="510829"/>
          </a:xfrm>
          <a:prstGeom prst="wedgeRectCallout">
            <a:avLst>
              <a:gd name="adj1" fmla="val 12477"/>
              <a:gd name="adj2" fmla="val 125353"/>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hu-HU" altLang="hu-HU" sz="1600" b="1" i="0" u="none" strike="noStrike" cap="none" normalizeH="0" baseline="0" dirty="0">
                <a:ln>
                  <a:noFill/>
                </a:ln>
                <a:solidFill>
                  <a:schemeClr val="tx1"/>
                </a:solidFill>
                <a:effectLst/>
                <a:latin typeface="Arial" pitchFamily="34" charset="0"/>
                <a:ea typeface="Calibri" pitchFamily="34" charset="0"/>
                <a:cs typeface="Times New Roman" pitchFamily="18" charset="0"/>
              </a:rPr>
              <a:t>építtető</a:t>
            </a:r>
            <a:endParaRPr kumimoji="0" lang="hu-HU" altLang="hu-HU" sz="1600" b="1" i="0" u="none" strike="noStrike" cap="none" normalizeH="0" baseline="0" dirty="0">
              <a:ln>
                <a:noFill/>
              </a:ln>
              <a:solidFill>
                <a:schemeClr val="tx1"/>
              </a:solidFill>
              <a:effectLst/>
              <a:latin typeface="Arial" pitchFamily="34" charset="0"/>
              <a:cs typeface="Arial" pitchFamily="34" charset="0"/>
            </a:endParaRPr>
          </a:p>
        </p:txBody>
      </p:sp>
      <p:sp>
        <p:nvSpPr>
          <p:cNvPr id="27" name="AutoShape 57"/>
          <p:cNvSpPr>
            <a:spLocks noChangeArrowheads="1"/>
          </p:cNvSpPr>
          <p:nvPr/>
        </p:nvSpPr>
        <p:spPr bwMode="auto">
          <a:xfrm>
            <a:off x="6444208" y="566113"/>
            <a:ext cx="2448272" cy="295275"/>
          </a:xfrm>
          <a:prstGeom prst="wedgeRectCallout">
            <a:avLst>
              <a:gd name="adj1" fmla="val -9939"/>
              <a:gd name="adj2" fmla="val 191802"/>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hu-HU" altLang="hu-HU" sz="1600" b="1" i="0" u="none" strike="noStrike" cap="none" normalizeH="0" baseline="0" dirty="0">
                <a:ln>
                  <a:noFill/>
                </a:ln>
                <a:solidFill>
                  <a:schemeClr val="tx1"/>
                </a:solidFill>
                <a:effectLst/>
                <a:latin typeface="Arial" pitchFamily="34" charset="0"/>
                <a:ea typeface="Calibri" pitchFamily="34" charset="0"/>
                <a:cs typeface="Times New Roman" pitchFamily="18" charset="0"/>
              </a:rPr>
              <a:t>építési műszaki ellenőr</a:t>
            </a:r>
            <a:endParaRPr kumimoji="0" lang="hu-HU" altLang="hu-HU" sz="1600" b="1" i="0" u="none" strike="noStrike" cap="none" normalizeH="0" baseline="0" dirty="0">
              <a:ln>
                <a:noFill/>
              </a:ln>
              <a:solidFill>
                <a:schemeClr val="tx1"/>
              </a:solidFill>
              <a:effectLst/>
              <a:latin typeface="Arial" pitchFamily="34" charset="0"/>
              <a:cs typeface="Arial" pitchFamily="34" charset="0"/>
            </a:endParaRPr>
          </a:p>
        </p:txBody>
      </p:sp>
      <p:sp>
        <p:nvSpPr>
          <p:cNvPr id="28" name="AutoShape 44"/>
          <p:cNvSpPr>
            <a:spLocks noChangeArrowheads="1"/>
          </p:cNvSpPr>
          <p:nvPr/>
        </p:nvSpPr>
        <p:spPr bwMode="auto">
          <a:xfrm>
            <a:off x="5796136" y="2459038"/>
            <a:ext cx="2736304" cy="522288"/>
          </a:xfrm>
          <a:prstGeom prst="wedgeRectCallout">
            <a:avLst>
              <a:gd name="adj1" fmla="val -6321"/>
              <a:gd name="adj2" fmla="val 135700"/>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hu-HU" altLang="hu-HU" sz="1600" b="1" i="0" u="none" strike="noStrike" cap="none" normalizeH="0" baseline="0" dirty="0">
                <a:ln>
                  <a:noFill/>
                </a:ln>
                <a:solidFill>
                  <a:schemeClr val="tx1"/>
                </a:solidFill>
                <a:effectLst/>
                <a:latin typeface="Arial" pitchFamily="34" charset="0"/>
                <a:ea typeface="Calibri" pitchFamily="34" charset="0"/>
                <a:cs typeface="Times New Roman" pitchFamily="18" charset="0"/>
              </a:rPr>
              <a:t>e-építési napló</a:t>
            </a:r>
            <a:endParaRPr kumimoji="0" lang="hu-HU" altLang="hu-HU" sz="1600" b="1"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600" b="1" i="0" u="none" strike="noStrike" cap="none" normalizeH="0" baseline="0" dirty="0">
                <a:ln>
                  <a:noFill/>
                </a:ln>
                <a:solidFill>
                  <a:schemeClr val="tx1"/>
                </a:solidFill>
                <a:effectLst/>
                <a:latin typeface="Arial" pitchFamily="34" charset="0"/>
                <a:ea typeface="Calibri" pitchFamily="34" charset="0"/>
                <a:cs typeface="Times New Roman" pitchFamily="18" charset="0"/>
              </a:rPr>
              <a:t>alvállalkozói nyilvántartás</a:t>
            </a:r>
            <a:endParaRPr kumimoji="0" lang="hu-HU" altLang="hu-HU" sz="1600" b="1" i="0" u="none" strike="noStrike" cap="none" normalizeH="0" baseline="0" dirty="0">
              <a:ln>
                <a:noFill/>
              </a:ln>
              <a:solidFill>
                <a:schemeClr val="tx1"/>
              </a:solidFill>
              <a:effectLst/>
              <a:latin typeface="Arial" pitchFamily="34" charset="0"/>
              <a:cs typeface="Arial" pitchFamily="34" charset="0"/>
            </a:endParaRPr>
          </a:p>
        </p:txBody>
      </p:sp>
      <p:sp>
        <p:nvSpPr>
          <p:cNvPr id="2055" name="AutoShape 47"/>
          <p:cNvSpPr>
            <a:spLocks noChangeArrowheads="1"/>
          </p:cNvSpPr>
          <p:nvPr/>
        </p:nvSpPr>
        <p:spPr bwMode="auto">
          <a:xfrm>
            <a:off x="4454252" y="3641725"/>
            <a:ext cx="1883467" cy="411163"/>
          </a:xfrm>
          <a:prstGeom prst="wedgeRectCallout">
            <a:avLst>
              <a:gd name="adj1" fmla="val 57194"/>
              <a:gd name="adj2" fmla="val 33437"/>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hu-HU" altLang="hu-HU" sz="1600" b="1" i="0" u="none" strike="noStrike" cap="none" normalizeH="0" baseline="0" dirty="0">
                <a:ln>
                  <a:noFill/>
                </a:ln>
                <a:solidFill>
                  <a:schemeClr val="tx1"/>
                </a:solidFill>
                <a:effectLst/>
                <a:latin typeface="Arial" pitchFamily="34" charset="0"/>
                <a:ea typeface="Calibri" pitchFamily="34" charset="0"/>
                <a:cs typeface="Times New Roman" pitchFamily="18" charset="0"/>
              </a:rPr>
              <a:t>teljesítésigazolás</a:t>
            </a:r>
            <a:endParaRPr kumimoji="0" lang="hu-HU" altLang="hu-HU" sz="1600" b="1" i="0" u="none" strike="noStrike" cap="none" normalizeH="0" baseline="0" dirty="0">
              <a:ln>
                <a:noFill/>
              </a:ln>
              <a:solidFill>
                <a:schemeClr val="tx1"/>
              </a:solidFill>
              <a:effectLst/>
              <a:latin typeface="Arial" pitchFamily="34" charset="0"/>
              <a:cs typeface="Arial" pitchFamily="34" charset="0"/>
            </a:endParaRPr>
          </a:p>
        </p:txBody>
      </p:sp>
      <p:sp>
        <p:nvSpPr>
          <p:cNvPr id="2068" name="AutoShape 39"/>
          <p:cNvSpPr>
            <a:spLocks noChangeArrowheads="1"/>
          </p:cNvSpPr>
          <p:nvPr/>
        </p:nvSpPr>
        <p:spPr bwMode="auto">
          <a:xfrm>
            <a:off x="3570159" y="2720182"/>
            <a:ext cx="485775" cy="921543"/>
          </a:xfrm>
          <a:prstGeom prst="downArrow">
            <a:avLst>
              <a:gd name="adj1" fmla="val 50000"/>
              <a:gd name="adj2" fmla="val 48121"/>
            </a:avLst>
          </a:prstGeom>
          <a:solidFill>
            <a:srgbClr val="00B050"/>
          </a:solidFill>
          <a:ln w="9525">
            <a:solidFill>
              <a:srgbClr val="00B050"/>
            </a:solidFill>
            <a:miter lim="800000"/>
            <a:headEnd/>
            <a:tailEnd/>
          </a:ln>
        </p:spPr>
        <p:txBody>
          <a:bodyPr vert="horz" wrap="square" lIns="91440" tIns="45720" rIns="91440" bIns="45720" numCol="1" anchor="t" anchorCtr="0" compatLnSpc="1">
            <a:prstTxWarp prst="textNoShape">
              <a:avLst/>
            </a:prstTxWarp>
          </a:bodyPr>
          <a:lstStyle/>
          <a:p>
            <a:endParaRPr lang="hu-HU"/>
          </a:p>
        </p:txBody>
      </p:sp>
      <p:sp>
        <p:nvSpPr>
          <p:cNvPr id="2070" name="Rectangle 60"/>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hu-HU"/>
          </a:p>
        </p:txBody>
      </p:sp>
      <p:sp>
        <p:nvSpPr>
          <p:cNvPr id="2072" name="Rectangle 64"/>
          <p:cNvSpPr>
            <a:spLocks noChangeArrowheads="1"/>
          </p:cNvSpPr>
          <p:nvPr/>
        </p:nvSpPr>
        <p:spPr bwMode="auto">
          <a:xfrm>
            <a:off x="0" y="9144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br>
              <a:rPr kumimoji="0" lang="hu-HU" altLang="hu-HU" sz="600" b="0" i="0" u="none" strike="noStrike" cap="none" normalizeH="0" baseline="0">
                <a:ln>
                  <a:noFill/>
                </a:ln>
                <a:solidFill>
                  <a:schemeClr val="tx1"/>
                </a:solidFill>
                <a:effectLst/>
                <a:latin typeface="Arial" pitchFamily="34" charset="0"/>
                <a:cs typeface="Arial" pitchFamily="34" charset="0"/>
              </a:rPr>
            </a:br>
            <a:endParaRPr kumimoji="0" lang="hu-HU" altLang="hu-HU" sz="1800" b="0" i="0" u="none" strike="noStrike" cap="none" normalizeH="0" baseline="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hu-HU" altLang="hu-HU" sz="1800" b="0" i="0" u="none" strike="noStrike" cap="none" normalizeH="0" baseline="0">
              <a:ln>
                <a:noFill/>
              </a:ln>
              <a:solidFill>
                <a:schemeClr val="tx1"/>
              </a:solidFill>
              <a:effectLst/>
              <a:latin typeface="Arial" pitchFamily="34" charset="0"/>
              <a:cs typeface="Arial" pitchFamily="34" charset="0"/>
            </a:endParaRPr>
          </a:p>
        </p:txBody>
      </p:sp>
      <p:sp>
        <p:nvSpPr>
          <p:cNvPr id="2073" name="Rectangle 65"/>
          <p:cNvSpPr>
            <a:spLocks noChangeArrowheads="1"/>
          </p:cNvSpPr>
          <p:nvPr/>
        </p:nvSpPr>
        <p:spPr bwMode="auto">
          <a:xfrm>
            <a:off x="0" y="9144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hu-HU" altLang="hu-HU" sz="1200"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                                     </a:t>
            </a:r>
            <a:endParaRPr kumimoji="0" lang="hu-HU" altLang="hu-HU" sz="1800" b="0" i="0" u="none" strike="noStrike" cap="none" normalizeH="0" baseline="0" dirty="0">
              <a:ln>
                <a:noFill/>
              </a:ln>
              <a:solidFill>
                <a:schemeClr val="tx1"/>
              </a:solidFill>
              <a:effectLst/>
              <a:latin typeface="Arial" pitchFamily="34" charset="0"/>
              <a:cs typeface="Arial" pitchFamily="34" charset="0"/>
            </a:endParaRPr>
          </a:p>
        </p:txBody>
      </p:sp>
      <p:sp>
        <p:nvSpPr>
          <p:cNvPr id="2076" name="Rectangle 66"/>
          <p:cNvSpPr>
            <a:spLocks noChangeArrowheads="1"/>
          </p:cNvSpPr>
          <p:nvPr/>
        </p:nvSpPr>
        <p:spPr bwMode="auto">
          <a:xfrm>
            <a:off x="0" y="1752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hu-HU" altLang="hu-HU" sz="1200" b="0" i="0" u="none" strike="noStrike" cap="none" normalizeH="0" baseline="0">
                <a:ln>
                  <a:noFill/>
                </a:ln>
                <a:solidFill>
                  <a:schemeClr val="tx1"/>
                </a:solidFill>
                <a:effectLst/>
                <a:latin typeface="Times New Roman" pitchFamily="18" charset="0"/>
                <a:ea typeface="Calibri" pitchFamily="34" charset="0"/>
                <a:cs typeface="Times New Roman" pitchFamily="18" charset="0"/>
              </a:rPr>
              <a:t>                     </a:t>
            </a:r>
            <a:endParaRPr kumimoji="0" lang="hu-HU" altLang="hu-HU" sz="1800" b="0" i="0" u="none" strike="noStrike" cap="none" normalizeH="0" baseline="0">
              <a:ln>
                <a:noFill/>
              </a:ln>
              <a:solidFill>
                <a:schemeClr val="tx1"/>
              </a:solidFill>
              <a:effectLst/>
              <a:latin typeface="Arial" pitchFamily="34" charset="0"/>
              <a:cs typeface="Arial" pitchFamily="34" charset="0"/>
            </a:endParaRPr>
          </a:p>
        </p:txBody>
      </p:sp>
      <p:sp>
        <p:nvSpPr>
          <p:cNvPr id="2077" name="Rectangle 67"/>
          <p:cNvSpPr>
            <a:spLocks noChangeArrowheads="1"/>
          </p:cNvSpPr>
          <p:nvPr/>
        </p:nvSpPr>
        <p:spPr bwMode="auto">
          <a:xfrm>
            <a:off x="0" y="24844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hu-HU" altLang="hu-HU" sz="600" b="0" i="0" u="none" strike="noStrike" cap="none" normalizeH="0" baseline="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hu-HU" altLang="hu-HU" sz="1800" b="0" i="0" u="none" strike="noStrike" cap="none" normalizeH="0" baseline="0">
              <a:ln>
                <a:noFill/>
              </a:ln>
              <a:solidFill>
                <a:schemeClr val="tx1"/>
              </a:solidFill>
              <a:effectLst/>
              <a:latin typeface="Arial" pitchFamily="34" charset="0"/>
              <a:cs typeface="Arial" pitchFamily="34" charset="0"/>
            </a:endParaRPr>
          </a:p>
        </p:txBody>
      </p:sp>
      <p:sp>
        <p:nvSpPr>
          <p:cNvPr id="2078" name="Rectangle 70"/>
          <p:cNvSpPr>
            <a:spLocks noChangeArrowheads="1"/>
          </p:cNvSpPr>
          <p:nvPr/>
        </p:nvSpPr>
        <p:spPr bwMode="auto">
          <a:xfrm>
            <a:off x="0" y="24844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br>
              <a:rPr kumimoji="0" lang="hu-HU" altLang="hu-HU" sz="600" b="0" i="0" u="none" strike="noStrike" cap="none" normalizeH="0" baseline="0">
                <a:ln>
                  <a:noFill/>
                </a:ln>
                <a:solidFill>
                  <a:schemeClr val="tx1"/>
                </a:solidFill>
                <a:effectLst/>
                <a:latin typeface="Arial" pitchFamily="34" charset="0"/>
                <a:cs typeface="Arial" pitchFamily="34" charset="0"/>
              </a:rPr>
            </a:br>
            <a:endParaRPr kumimoji="0" lang="hu-HU" altLang="hu-HU" sz="1800" b="0" i="0" u="none" strike="noStrike" cap="none" normalizeH="0" baseline="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hu-HU" altLang="hu-HU" sz="1800" b="0" i="0" u="none" strike="noStrike" cap="none" normalizeH="0" baseline="0">
              <a:ln>
                <a:noFill/>
              </a:ln>
              <a:solidFill>
                <a:schemeClr val="tx1"/>
              </a:solidFill>
              <a:effectLst/>
              <a:latin typeface="Arial" pitchFamily="34" charset="0"/>
              <a:cs typeface="Arial" pitchFamily="34" charset="0"/>
            </a:endParaRPr>
          </a:p>
        </p:txBody>
      </p:sp>
      <p:sp>
        <p:nvSpPr>
          <p:cNvPr id="2079" name="Rectangle 72"/>
          <p:cNvSpPr>
            <a:spLocks noChangeArrowheads="1"/>
          </p:cNvSpPr>
          <p:nvPr/>
        </p:nvSpPr>
        <p:spPr bwMode="auto">
          <a:xfrm>
            <a:off x="0" y="24844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hu-HU"/>
          </a:p>
        </p:txBody>
      </p:sp>
      <p:sp>
        <p:nvSpPr>
          <p:cNvPr id="2080" name="Rectangle 74"/>
          <p:cNvSpPr>
            <a:spLocks noChangeArrowheads="1"/>
          </p:cNvSpPr>
          <p:nvPr/>
        </p:nvSpPr>
        <p:spPr bwMode="auto">
          <a:xfrm>
            <a:off x="0" y="32004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hu-HU" altLang="hu-HU" sz="1800" b="0" i="0" u="none" strike="noStrike" cap="none" normalizeH="0" baseline="0">
              <a:ln>
                <a:noFill/>
              </a:ln>
              <a:solidFill>
                <a:schemeClr val="tx1"/>
              </a:solidFill>
              <a:effectLst/>
              <a:latin typeface="Arial" pitchFamily="34" charset="0"/>
              <a:cs typeface="Arial" pitchFamily="34" charset="0"/>
            </a:endParaRPr>
          </a:p>
        </p:txBody>
      </p:sp>
      <p:sp>
        <p:nvSpPr>
          <p:cNvPr id="2084" name="Rectangle 75"/>
          <p:cNvSpPr>
            <a:spLocks noChangeArrowheads="1"/>
          </p:cNvSpPr>
          <p:nvPr/>
        </p:nvSpPr>
        <p:spPr bwMode="auto">
          <a:xfrm>
            <a:off x="0" y="32004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hu-HU"/>
          </a:p>
        </p:txBody>
      </p:sp>
      <p:sp>
        <p:nvSpPr>
          <p:cNvPr id="2085" name="Rectangle 77"/>
          <p:cNvSpPr>
            <a:spLocks noChangeArrowheads="1"/>
          </p:cNvSpPr>
          <p:nvPr/>
        </p:nvSpPr>
        <p:spPr bwMode="auto">
          <a:xfrm>
            <a:off x="0" y="45640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hu-HU"/>
          </a:p>
        </p:txBody>
      </p:sp>
      <p:sp>
        <p:nvSpPr>
          <p:cNvPr id="2087" name="Rectangle 78"/>
          <p:cNvSpPr>
            <a:spLocks noChangeArrowheads="1"/>
          </p:cNvSpPr>
          <p:nvPr/>
        </p:nvSpPr>
        <p:spPr bwMode="auto">
          <a:xfrm>
            <a:off x="0" y="60801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hu-HU" altLang="hu-HU" sz="1200" b="0" i="0" u="none" strike="noStrike" cap="none" normalizeH="0" baseline="0">
              <a:ln>
                <a:noFill/>
              </a:ln>
              <a:solidFill>
                <a:schemeClr val="tx1"/>
              </a:solidFill>
              <a:effectLst/>
              <a:latin typeface="Times New Roman" pitchFamily="18"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200" b="0" i="0" u="none" strike="noStrike" cap="none" normalizeH="0" baseline="0">
                <a:ln>
                  <a:noFill/>
                </a:ln>
                <a:solidFill>
                  <a:schemeClr val="tx1"/>
                </a:solidFill>
                <a:effectLst/>
                <a:latin typeface="Times New Roman" pitchFamily="18" charset="0"/>
                <a:ea typeface="Calibri" pitchFamily="34" charset="0"/>
                <a:cs typeface="Times New Roman" pitchFamily="18" charset="0"/>
              </a:rPr>
              <a:t>                                  </a:t>
            </a:r>
            <a:endParaRPr kumimoji="0" lang="hu-HU" altLang="hu-HU" sz="1800" b="0" i="0" u="none" strike="noStrike" cap="none" normalizeH="0" baseline="0">
              <a:ln>
                <a:noFill/>
              </a:ln>
              <a:solidFill>
                <a:schemeClr val="tx1"/>
              </a:solidFill>
              <a:effectLst/>
              <a:latin typeface="Arial" pitchFamily="34" charset="0"/>
              <a:cs typeface="Arial" pitchFamily="34" charset="0"/>
            </a:endParaRPr>
          </a:p>
        </p:txBody>
      </p:sp>
      <p:sp>
        <p:nvSpPr>
          <p:cNvPr id="2088" name="Rectangle 79"/>
          <p:cNvSpPr>
            <a:spLocks noChangeArrowheads="1"/>
          </p:cNvSpPr>
          <p:nvPr/>
        </p:nvSpPr>
        <p:spPr bwMode="auto">
          <a:xfrm>
            <a:off x="0" y="66294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hu-HU" altLang="hu-HU" sz="1200" b="0" i="0" u="none" strike="noStrike" cap="none" normalizeH="0" baseline="0">
                <a:ln>
                  <a:noFill/>
                </a:ln>
                <a:solidFill>
                  <a:schemeClr val="tx1"/>
                </a:solidFill>
                <a:effectLst/>
                <a:latin typeface="Times New Roman" pitchFamily="18" charset="0"/>
                <a:ea typeface="Calibri" pitchFamily="34" charset="0"/>
                <a:cs typeface="Times New Roman" pitchFamily="18" charset="0"/>
              </a:rPr>
              <a:t> </a:t>
            </a:r>
            <a:endParaRPr kumimoji="0" lang="hu-HU" altLang="hu-HU" sz="1800" b="0" i="0" u="none" strike="noStrike" cap="none" normalizeH="0" baseline="0">
              <a:ln>
                <a:noFill/>
              </a:ln>
              <a:solidFill>
                <a:schemeClr val="tx1"/>
              </a:solidFill>
              <a:effectLst/>
              <a:latin typeface="Arial" pitchFamily="34" charset="0"/>
              <a:cs typeface="Arial" pitchFamily="34" charset="0"/>
            </a:endParaRPr>
          </a:p>
        </p:txBody>
      </p:sp>
      <p:sp>
        <p:nvSpPr>
          <p:cNvPr id="2089" name="Rectangle 80"/>
          <p:cNvSpPr>
            <a:spLocks noChangeArrowheads="1"/>
          </p:cNvSpPr>
          <p:nvPr/>
        </p:nvSpPr>
        <p:spPr bwMode="auto">
          <a:xfrm>
            <a:off x="0" y="79089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hu-HU" altLang="hu-HU" sz="1200"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          </a:t>
            </a:r>
            <a:endParaRPr kumimoji="0" lang="hu-HU" altLang="hu-HU" sz="6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200"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                                                                                           </a:t>
            </a:r>
            <a:endParaRPr kumimoji="0" lang="hu-HU" altLang="hu-HU" sz="6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hu-HU" altLang="hu-HU" sz="1800" b="0" i="0" u="none" strike="noStrike" cap="none" normalizeH="0" baseline="0" dirty="0">
              <a:ln>
                <a:noFill/>
              </a:ln>
              <a:solidFill>
                <a:schemeClr val="tx1"/>
              </a:solidFill>
              <a:effectLst/>
              <a:latin typeface="Arial" pitchFamily="34" charset="0"/>
              <a:cs typeface="Arial" pitchFamily="34" charset="0"/>
            </a:endParaRPr>
          </a:p>
        </p:txBody>
      </p:sp>
      <p:sp>
        <p:nvSpPr>
          <p:cNvPr id="2090" name="Rectangle 82"/>
          <p:cNvSpPr>
            <a:spLocks noChangeArrowheads="1"/>
          </p:cNvSpPr>
          <p:nvPr/>
        </p:nvSpPr>
        <p:spPr bwMode="auto">
          <a:xfrm>
            <a:off x="0" y="79089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br>
              <a:rPr kumimoji="0" lang="hu-HU" altLang="hu-HU" sz="600" b="0" i="0" u="none" strike="noStrike" cap="none" normalizeH="0" baseline="0">
                <a:ln>
                  <a:noFill/>
                </a:ln>
                <a:solidFill>
                  <a:schemeClr val="tx1"/>
                </a:solidFill>
                <a:effectLst/>
                <a:latin typeface="Arial" pitchFamily="34" charset="0"/>
                <a:cs typeface="Arial" pitchFamily="34" charset="0"/>
              </a:rPr>
            </a:br>
            <a:endParaRPr kumimoji="0" lang="hu-HU" altLang="hu-HU" sz="1800" b="0" i="0" u="none" strike="noStrike" cap="none" normalizeH="0" baseline="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hu-HU" altLang="hu-HU" sz="1800" b="0" i="0" u="none" strike="noStrike" cap="none" normalizeH="0" baseline="0">
              <a:ln>
                <a:noFill/>
              </a:ln>
              <a:solidFill>
                <a:schemeClr val="tx1"/>
              </a:solidFill>
              <a:effectLst/>
              <a:latin typeface="Arial" pitchFamily="34" charset="0"/>
              <a:cs typeface="Arial" pitchFamily="34" charset="0"/>
            </a:endParaRPr>
          </a:p>
        </p:txBody>
      </p:sp>
      <p:sp>
        <p:nvSpPr>
          <p:cNvPr id="2091" name="Rectangle 86"/>
          <p:cNvSpPr>
            <a:spLocks noChangeArrowheads="1"/>
          </p:cNvSpPr>
          <p:nvPr/>
        </p:nvSpPr>
        <p:spPr bwMode="auto">
          <a:xfrm>
            <a:off x="0" y="79089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hu-HU" altLang="hu-HU" sz="1200" b="0" i="0" u="none" strike="noStrike" cap="none" normalizeH="0" baseline="0">
              <a:ln>
                <a:noFill/>
              </a:ln>
              <a:solidFill>
                <a:schemeClr val="tx1"/>
              </a:solidFill>
              <a:effectLst/>
              <a:latin typeface="Times New Roman" pitchFamily="18"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200" b="0" i="0" u="none" strike="noStrike" cap="none" normalizeH="0" baseline="0">
                <a:ln>
                  <a:noFill/>
                </a:ln>
                <a:solidFill>
                  <a:schemeClr val="tx1"/>
                </a:solidFill>
                <a:effectLst/>
                <a:latin typeface="Times New Roman" pitchFamily="18" charset="0"/>
                <a:ea typeface="Calibri" pitchFamily="34" charset="0"/>
                <a:cs typeface="Times New Roman" pitchFamily="18" charset="0"/>
              </a:rPr>
              <a:t>  </a:t>
            </a:r>
            <a:endParaRPr kumimoji="0" lang="hu-HU" altLang="hu-HU" sz="1800" b="0" i="0" u="none" strike="noStrike" cap="none" normalizeH="0" baseline="0">
              <a:ln>
                <a:noFill/>
              </a:ln>
              <a:solidFill>
                <a:schemeClr val="tx1"/>
              </a:solidFill>
              <a:effectLst/>
              <a:latin typeface="Arial" pitchFamily="34" charset="0"/>
              <a:cs typeface="Arial" pitchFamily="34" charset="0"/>
            </a:endParaRPr>
          </a:p>
        </p:txBody>
      </p:sp>
      <p:sp>
        <p:nvSpPr>
          <p:cNvPr id="2092" name="Rectangle 87"/>
          <p:cNvSpPr>
            <a:spLocks noChangeArrowheads="1"/>
          </p:cNvSpPr>
          <p:nvPr/>
        </p:nvSpPr>
        <p:spPr bwMode="auto">
          <a:xfrm>
            <a:off x="0" y="88312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hu-HU" altLang="hu-HU" sz="1200" b="0" i="0" u="none" strike="noStrike" cap="none" normalizeH="0" baseline="0">
                <a:ln>
                  <a:noFill/>
                </a:ln>
                <a:solidFill>
                  <a:schemeClr val="tx1"/>
                </a:solidFill>
                <a:effectLst/>
                <a:latin typeface="Times New Roman" pitchFamily="18" charset="0"/>
                <a:ea typeface="Calibri" pitchFamily="34" charset="0"/>
                <a:cs typeface="Times New Roman" pitchFamily="18" charset="0"/>
              </a:rPr>
              <a:t>                                                         </a:t>
            </a:r>
            <a:endParaRPr kumimoji="0" lang="hu-HU" altLang="hu-HU" sz="1800" b="0" i="0" u="none" strike="noStrike" cap="none" normalizeH="0" baseline="0">
              <a:ln>
                <a:noFill/>
              </a:ln>
              <a:solidFill>
                <a:schemeClr val="tx1"/>
              </a:solidFill>
              <a:effectLst/>
              <a:latin typeface="Arial" pitchFamily="34" charset="0"/>
              <a:cs typeface="Arial" pitchFamily="34" charset="0"/>
            </a:endParaRPr>
          </a:p>
        </p:txBody>
      </p:sp>
      <p:sp>
        <p:nvSpPr>
          <p:cNvPr id="2094" name="Rectangle 88"/>
          <p:cNvSpPr>
            <a:spLocks noChangeArrowheads="1"/>
          </p:cNvSpPr>
          <p:nvPr/>
        </p:nvSpPr>
        <p:spPr bwMode="auto">
          <a:xfrm>
            <a:off x="0" y="950118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hu-HU" altLang="hu-HU" sz="1200" b="0" i="0" u="none" strike="noStrike" cap="none" normalizeH="0" baseline="0">
                <a:ln>
                  <a:noFill/>
                </a:ln>
                <a:solidFill>
                  <a:schemeClr val="tx1"/>
                </a:solidFill>
                <a:effectLst/>
                <a:latin typeface="Times New Roman" pitchFamily="18" charset="0"/>
                <a:ea typeface="Calibri" pitchFamily="34" charset="0"/>
                <a:cs typeface="Times New Roman" pitchFamily="18" charset="0"/>
              </a:rPr>
              <a:t>                                          </a:t>
            </a:r>
            <a:endParaRPr kumimoji="0" lang="hu-HU" altLang="hu-HU" sz="600" b="0" i="0" u="none" strike="noStrike" cap="none" normalizeH="0" baseline="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hu-HU" altLang="hu-HU" sz="1800" b="0" i="0" u="none" strike="noStrike" cap="none" normalizeH="0" baseline="0">
              <a:ln>
                <a:noFill/>
              </a:ln>
              <a:solidFill>
                <a:schemeClr val="tx1"/>
              </a:solidFill>
              <a:effectLst/>
              <a:latin typeface="Arial" pitchFamily="34" charset="0"/>
              <a:cs typeface="Arial" pitchFamily="34" charset="0"/>
            </a:endParaRPr>
          </a:p>
        </p:txBody>
      </p:sp>
      <p:sp>
        <p:nvSpPr>
          <p:cNvPr id="2095" name="Rectangle 91"/>
          <p:cNvSpPr>
            <a:spLocks noChangeArrowheads="1"/>
          </p:cNvSpPr>
          <p:nvPr/>
        </p:nvSpPr>
        <p:spPr bwMode="auto">
          <a:xfrm>
            <a:off x="0" y="950118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br>
              <a:rPr kumimoji="0" lang="hu-HU" altLang="hu-HU" sz="600" b="0" i="0" u="none" strike="noStrike" cap="none" normalizeH="0" baseline="0">
                <a:ln>
                  <a:noFill/>
                </a:ln>
                <a:solidFill>
                  <a:schemeClr val="tx1"/>
                </a:solidFill>
                <a:effectLst/>
                <a:latin typeface="Arial" pitchFamily="34" charset="0"/>
                <a:cs typeface="Arial" pitchFamily="34" charset="0"/>
              </a:rPr>
            </a:br>
            <a:endParaRPr kumimoji="0" lang="hu-HU" altLang="hu-HU" sz="1800" b="0" i="0" u="none" strike="noStrike" cap="none" normalizeH="0" baseline="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hu-HU" altLang="hu-HU" sz="1800" b="0" i="0" u="none" strike="noStrike" cap="none" normalizeH="0" baseline="0">
              <a:ln>
                <a:noFill/>
              </a:ln>
              <a:solidFill>
                <a:schemeClr val="tx1"/>
              </a:solidFill>
              <a:effectLst/>
              <a:latin typeface="Arial" pitchFamily="34" charset="0"/>
              <a:cs typeface="Arial" pitchFamily="34" charset="0"/>
            </a:endParaRPr>
          </a:p>
        </p:txBody>
      </p:sp>
      <p:sp>
        <p:nvSpPr>
          <p:cNvPr id="2101" name="Rectangle 99"/>
          <p:cNvSpPr>
            <a:spLocks noChangeArrowheads="1"/>
          </p:cNvSpPr>
          <p:nvPr/>
        </p:nvSpPr>
        <p:spPr bwMode="auto">
          <a:xfrm>
            <a:off x="0" y="102774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hu-HU" altLang="hu-HU" sz="1200" b="0" i="0" u="none" strike="noStrike" cap="none" normalizeH="0" baseline="0">
                <a:ln>
                  <a:noFill/>
                </a:ln>
                <a:solidFill>
                  <a:schemeClr val="tx1"/>
                </a:solidFill>
                <a:effectLst/>
                <a:latin typeface="Times New Roman" pitchFamily="18" charset="0"/>
                <a:ea typeface="Calibri" pitchFamily="34" charset="0"/>
                <a:cs typeface="Times New Roman" pitchFamily="18" charset="0"/>
              </a:rPr>
              <a:t>                           </a:t>
            </a:r>
            <a:endParaRPr kumimoji="0" lang="hu-HU" altLang="hu-HU" sz="1800" b="0" i="0" u="none" strike="noStrike" cap="none" normalizeH="0" baseline="0">
              <a:ln>
                <a:noFill/>
              </a:ln>
              <a:solidFill>
                <a:schemeClr val="tx1"/>
              </a:solidFill>
              <a:effectLst/>
              <a:latin typeface="Arial" pitchFamily="34" charset="0"/>
              <a:cs typeface="Arial" pitchFamily="34" charset="0"/>
            </a:endParaRPr>
          </a:p>
        </p:txBody>
      </p:sp>
      <p:sp>
        <p:nvSpPr>
          <p:cNvPr id="2102" name="Rectangle 100"/>
          <p:cNvSpPr>
            <a:spLocks noChangeArrowheads="1"/>
          </p:cNvSpPr>
          <p:nvPr/>
        </p:nvSpPr>
        <p:spPr bwMode="auto">
          <a:xfrm>
            <a:off x="0" y="10642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hu-HU" altLang="hu-HU" sz="1800" b="0" i="0" u="none" strike="noStrike" cap="none" normalizeH="0" baseline="0">
              <a:ln>
                <a:noFill/>
              </a:ln>
              <a:solidFill>
                <a:schemeClr val="tx1"/>
              </a:solidFill>
              <a:effectLst/>
              <a:latin typeface="Arial" pitchFamily="34" charset="0"/>
              <a:cs typeface="Arial" pitchFamily="34" charset="0"/>
            </a:endParaRPr>
          </a:p>
        </p:txBody>
      </p:sp>
      <p:sp>
        <p:nvSpPr>
          <p:cNvPr id="2103" name="Rectangle 103"/>
          <p:cNvSpPr>
            <a:spLocks noChangeArrowheads="1"/>
          </p:cNvSpPr>
          <p:nvPr/>
        </p:nvSpPr>
        <p:spPr bwMode="auto">
          <a:xfrm>
            <a:off x="0" y="10642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hu-HU" altLang="hu-HU" sz="1200" b="0" i="0" u="none" strike="noStrike" cap="none" normalizeH="0" baseline="0">
              <a:ln>
                <a:noFill/>
              </a:ln>
              <a:solidFill>
                <a:schemeClr val="tx1"/>
              </a:solidFill>
              <a:effectLst/>
              <a:latin typeface="Times New Roman" pitchFamily="18"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200" b="0" i="0" u="none" strike="noStrike" cap="none" normalizeH="0" baseline="0">
                <a:ln>
                  <a:noFill/>
                </a:ln>
                <a:solidFill>
                  <a:schemeClr val="tx1"/>
                </a:solidFill>
                <a:effectLst/>
                <a:latin typeface="Times New Roman" pitchFamily="18" charset="0"/>
                <a:ea typeface="Calibri" pitchFamily="34" charset="0"/>
                <a:cs typeface="Times New Roman" pitchFamily="18" charset="0"/>
              </a:rPr>
              <a:t>                                       </a:t>
            </a:r>
            <a:endParaRPr kumimoji="0" lang="hu-HU" altLang="hu-HU" sz="1800" b="0" i="0" u="none" strike="noStrike" cap="none" normalizeH="0" baseline="0">
              <a:ln>
                <a:noFill/>
              </a:ln>
              <a:solidFill>
                <a:schemeClr val="tx1"/>
              </a:solidFill>
              <a:effectLst/>
              <a:latin typeface="Arial" pitchFamily="34" charset="0"/>
              <a:cs typeface="Arial" pitchFamily="34" charset="0"/>
            </a:endParaRPr>
          </a:p>
        </p:txBody>
      </p:sp>
      <p:sp>
        <p:nvSpPr>
          <p:cNvPr id="2104" name="Rectangle 104"/>
          <p:cNvSpPr>
            <a:spLocks noChangeArrowheads="1"/>
          </p:cNvSpPr>
          <p:nvPr/>
        </p:nvSpPr>
        <p:spPr bwMode="auto">
          <a:xfrm>
            <a:off x="0" y="110077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hu-HU" altLang="hu-HU" sz="1200" b="0" i="0" u="none" strike="noStrike" cap="none" normalizeH="0" baseline="0">
                <a:ln>
                  <a:noFill/>
                </a:ln>
                <a:solidFill>
                  <a:schemeClr val="tx1"/>
                </a:solidFill>
                <a:effectLst/>
                <a:latin typeface="Times New Roman" pitchFamily="18" charset="0"/>
                <a:ea typeface="Calibri" pitchFamily="34" charset="0"/>
                <a:cs typeface="Times New Roman" pitchFamily="18" charset="0"/>
              </a:rPr>
              <a:t>    </a:t>
            </a:r>
            <a:endParaRPr kumimoji="0" lang="hu-HU" altLang="hu-HU" sz="1800" b="0" i="0" u="none" strike="noStrike" cap="none" normalizeH="0" baseline="0">
              <a:ln>
                <a:noFill/>
              </a:ln>
              <a:solidFill>
                <a:schemeClr val="tx1"/>
              </a:solidFill>
              <a:effectLst/>
              <a:latin typeface="Arial" pitchFamily="34" charset="0"/>
              <a:cs typeface="Arial" pitchFamily="34" charset="0"/>
            </a:endParaRPr>
          </a:p>
        </p:txBody>
      </p:sp>
      <p:sp>
        <p:nvSpPr>
          <p:cNvPr id="2105" name="Rectangle 105"/>
          <p:cNvSpPr>
            <a:spLocks noChangeArrowheads="1"/>
          </p:cNvSpPr>
          <p:nvPr/>
        </p:nvSpPr>
        <p:spPr bwMode="auto">
          <a:xfrm>
            <a:off x="0" y="113728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hu-HU" altLang="hu-HU" sz="1200" b="0" i="0" u="none" strike="noStrike" cap="none" normalizeH="0" baseline="0">
                <a:ln>
                  <a:noFill/>
                </a:ln>
                <a:solidFill>
                  <a:schemeClr val="tx1"/>
                </a:solidFill>
                <a:effectLst/>
                <a:latin typeface="Times New Roman" pitchFamily="18" charset="0"/>
                <a:ea typeface="Calibri" pitchFamily="34" charset="0"/>
                <a:cs typeface="Times New Roman" pitchFamily="18" charset="0"/>
              </a:rPr>
              <a:t>                     </a:t>
            </a:r>
            <a:endParaRPr kumimoji="0" lang="hu-HU" altLang="hu-HU" sz="1800" b="0" i="0" u="none" strike="noStrike" cap="none" normalizeH="0" baseline="0">
              <a:ln>
                <a:noFill/>
              </a:ln>
              <a:solidFill>
                <a:schemeClr val="tx1"/>
              </a:solidFill>
              <a:effectLst/>
              <a:latin typeface="Arial" pitchFamily="34" charset="0"/>
              <a:cs typeface="Arial" pitchFamily="34" charset="0"/>
            </a:endParaRPr>
          </a:p>
        </p:txBody>
      </p:sp>
      <p:sp>
        <p:nvSpPr>
          <p:cNvPr id="2106" name="Rectangle 106"/>
          <p:cNvSpPr>
            <a:spLocks noChangeArrowheads="1"/>
          </p:cNvSpPr>
          <p:nvPr/>
        </p:nvSpPr>
        <p:spPr bwMode="auto">
          <a:xfrm>
            <a:off x="0" y="117379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hu-HU" altLang="hu-HU" sz="1200" b="0" i="0" u="none" strike="noStrike" cap="none" normalizeH="0" baseline="0">
                <a:ln>
                  <a:noFill/>
                </a:ln>
                <a:solidFill>
                  <a:schemeClr val="tx1"/>
                </a:solidFill>
                <a:effectLst/>
                <a:latin typeface="Times New Roman" pitchFamily="18" charset="0"/>
                <a:ea typeface="Calibri" pitchFamily="34" charset="0"/>
                <a:cs typeface="Times New Roman" pitchFamily="18" charset="0"/>
              </a:rPr>
              <a:t>          </a:t>
            </a:r>
            <a:endParaRPr kumimoji="0" lang="hu-HU" altLang="hu-HU" sz="1800" b="0" i="0" u="none" strike="noStrike" cap="none" normalizeH="0" baseline="0">
              <a:ln>
                <a:noFill/>
              </a:ln>
              <a:solidFill>
                <a:schemeClr val="tx1"/>
              </a:solidFill>
              <a:effectLst/>
              <a:latin typeface="Arial" pitchFamily="34" charset="0"/>
              <a:cs typeface="Arial" pitchFamily="34" charset="0"/>
            </a:endParaRPr>
          </a:p>
        </p:txBody>
      </p:sp>
      <p:sp>
        <p:nvSpPr>
          <p:cNvPr id="2107" name="Rectangle 107"/>
          <p:cNvSpPr>
            <a:spLocks noChangeArrowheads="1"/>
          </p:cNvSpPr>
          <p:nvPr/>
        </p:nvSpPr>
        <p:spPr bwMode="auto">
          <a:xfrm>
            <a:off x="0" y="121031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hu-HU" altLang="hu-HU" sz="1200" b="0" i="0" u="none" strike="noStrike" cap="none" normalizeH="0" baseline="0">
                <a:ln>
                  <a:noFill/>
                </a:ln>
                <a:solidFill>
                  <a:schemeClr val="tx1"/>
                </a:solidFill>
                <a:effectLst/>
                <a:latin typeface="Times New Roman" pitchFamily="18" charset="0"/>
                <a:ea typeface="Calibri" pitchFamily="34" charset="0"/>
                <a:cs typeface="Times New Roman" pitchFamily="18" charset="0"/>
              </a:rPr>
              <a:t>                                                                            </a:t>
            </a:r>
            <a:endParaRPr kumimoji="0" lang="hu-HU" altLang="hu-HU" sz="1800" b="0" i="0" u="none" strike="noStrike" cap="none" normalizeH="0" baseline="0">
              <a:ln>
                <a:noFill/>
              </a:ln>
              <a:solidFill>
                <a:schemeClr val="tx1"/>
              </a:solidFill>
              <a:effectLst/>
              <a:latin typeface="Arial" pitchFamily="34" charset="0"/>
              <a:cs typeface="Arial" pitchFamily="34" charset="0"/>
            </a:endParaRPr>
          </a:p>
        </p:txBody>
      </p:sp>
      <p:sp>
        <p:nvSpPr>
          <p:cNvPr id="2108" name="Rectangle 108"/>
          <p:cNvSpPr>
            <a:spLocks noChangeArrowheads="1"/>
          </p:cNvSpPr>
          <p:nvPr/>
        </p:nvSpPr>
        <p:spPr bwMode="auto">
          <a:xfrm>
            <a:off x="0" y="124682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hu-HU" altLang="hu-HU" sz="1200" b="0" i="0" u="none" strike="noStrike" cap="none" normalizeH="0" baseline="0">
                <a:ln>
                  <a:noFill/>
                </a:ln>
                <a:solidFill>
                  <a:schemeClr val="tx1"/>
                </a:solidFill>
                <a:effectLst/>
                <a:latin typeface="Times New Roman" pitchFamily="18" charset="0"/>
                <a:ea typeface="Calibri" pitchFamily="34" charset="0"/>
                <a:cs typeface="Times New Roman" pitchFamily="18" charset="0"/>
              </a:rPr>
              <a:t>     </a:t>
            </a:r>
            <a:endParaRPr kumimoji="0" lang="hu-HU" altLang="hu-HU" sz="1800" b="0" i="0" u="none" strike="noStrike" cap="none" normalizeH="0" baseline="0">
              <a:ln>
                <a:noFill/>
              </a:ln>
              <a:solidFill>
                <a:schemeClr val="tx1"/>
              </a:solidFill>
              <a:effectLst/>
              <a:latin typeface="Arial" pitchFamily="34" charset="0"/>
              <a:cs typeface="Arial" pitchFamily="34" charset="0"/>
            </a:endParaRPr>
          </a:p>
        </p:txBody>
      </p:sp>
      <p:sp>
        <p:nvSpPr>
          <p:cNvPr id="2109" name="Rectangle 109"/>
          <p:cNvSpPr>
            <a:spLocks noChangeArrowheads="1"/>
          </p:cNvSpPr>
          <p:nvPr/>
        </p:nvSpPr>
        <p:spPr bwMode="auto">
          <a:xfrm>
            <a:off x="0" y="128333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630238"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630238" algn="l" defTabSz="914400" rtl="0" eaLnBrk="1" fontAlgn="base" latinLnBrk="0" hangingPunct="1">
              <a:lnSpc>
                <a:spcPct val="100000"/>
              </a:lnSpc>
              <a:spcBef>
                <a:spcPct val="0"/>
              </a:spcBef>
              <a:spcAft>
                <a:spcPct val="0"/>
              </a:spcAft>
              <a:buClrTx/>
              <a:buSzTx/>
              <a:buFontTx/>
              <a:buNone/>
              <a:tabLst/>
            </a:pPr>
            <a:endParaRPr kumimoji="0" lang="hu-HU" altLang="hu-HU" sz="1800" b="0" i="0" u="none" strike="noStrike" cap="none" normalizeH="0" baseline="0">
              <a:ln>
                <a:noFill/>
              </a:ln>
              <a:solidFill>
                <a:schemeClr val="tx1"/>
              </a:solidFill>
              <a:effectLst/>
              <a:latin typeface="Arial" pitchFamily="34" charset="0"/>
              <a:cs typeface="Arial" pitchFamily="34" charset="0"/>
            </a:endParaRPr>
          </a:p>
        </p:txBody>
      </p:sp>
      <p:pic>
        <p:nvPicPr>
          <p:cNvPr id="1026" name="Picture 2"/>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6445141" y="3429000"/>
            <a:ext cx="1585913" cy="19192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067640"/>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6"/>
          <p:cNvSpPr>
            <a:spLocks noGrp="1" noChangeArrowheads="1"/>
          </p:cNvSpPr>
          <p:nvPr>
            <p:ph type="body" idx="1"/>
          </p:nvPr>
        </p:nvSpPr>
        <p:spPr>
          <a:xfrm>
            <a:off x="1259632" y="620688"/>
            <a:ext cx="6912768" cy="6120680"/>
          </a:xfrm>
          <a:noFill/>
          <a:ln>
            <a:solidFill>
              <a:schemeClr val="bg1"/>
            </a:solidFill>
            <a:miter lim="800000"/>
            <a:headEnd/>
            <a:tailEnd/>
          </a:ln>
        </p:spPr>
        <p:txBody>
          <a:bodyPr>
            <a:noAutofit/>
          </a:bodyPr>
          <a:lstStyle/>
          <a:p>
            <a:pPr>
              <a:spcBef>
                <a:spcPts val="0"/>
              </a:spcBef>
              <a:buFontTx/>
              <a:buNone/>
            </a:pPr>
            <a:r>
              <a:rPr lang="hu-HU" altLang="hu-HU" sz="4000" b="1" dirty="0">
                <a:latin typeface="Times New Roman" panose="02020603050405020304" pitchFamily="18" charset="0"/>
                <a:cs typeface="Times New Roman" panose="02020603050405020304" pitchFamily="18" charset="0"/>
              </a:rPr>
              <a:t>A tartozási lánc okai</a:t>
            </a:r>
          </a:p>
          <a:p>
            <a:pPr>
              <a:spcBef>
                <a:spcPts val="0"/>
              </a:spcBef>
              <a:buFontTx/>
              <a:buNone/>
            </a:pPr>
            <a:endParaRPr lang="hu-HU" altLang="hu-HU" sz="4000" b="1" dirty="0">
              <a:latin typeface="Times New Roman" panose="02020603050405020304" pitchFamily="18" charset="0"/>
              <a:cs typeface="Times New Roman" panose="02020603050405020304" pitchFamily="18" charset="0"/>
            </a:endParaRPr>
          </a:p>
          <a:p>
            <a:pPr>
              <a:spcBef>
                <a:spcPts val="0"/>
              </a:spcBef>
            </a:pPr>
            <a:r>
              <a:rPr lang="hu-HU" altLang="hu-HU" sz="3600" dirty="0">
                <a:latin typeface="Times New Roman" panose="02020603050405020304" pitchFamily="18" charset="0"/>
                <a:cs typeface="Times New Roman" panose="02020603050405020304" pitchFamily="18" charset="0"/>
              </a:rPr>
              <a:t>Az eredmény és az ellenérték </a:t>
            </a:r>
            <a:r>
              <a:rPr lang="hu-HU" altLang="hu-HU" sz="3600" b="1" dirty="0">
                <a:latin typeface="Times New Roman" panose="02020603050405020304" pitchFamily="18" charset="0"/>
                <a:cs typeface="Times New Roman" panose="02020603050405020304" pitchFamily="18" charset="0"/>
              </a:rPr>
              <a:t>teljesítése időben elválik</a:t>
            </a:r>
            <a:r>
              <a:rPr lang="hu-HU" altLang="hu-HU" sz="3600" dirty="0">
                <a:latin typeface="Times New Roman" panose="02020603050405020304" pitchFamily="18" charset="0"/>
                <a:cs typeface="Times New Roman" panose="02020603050405020304" pitchFamily="18" charset="0"/>
              </a:rPr>
              <a:t>,</a:t>
            </a:r>
          </a:p>
          <a:p>
            <a:pPr>
              <a:spcBef>
                <a:spcPts val="0"/>
              </a:spcBef>
            </a:pPr>
            <a:r>
              <a:rPr lang="hu-HU" altLang="hu-HU" sz="3600" dirty="0">
                <a:latin typeface="Times New Roman" panose="02020603050405020304" pitchFamily="18" charset="0"/>
                <a:cs typeface="Times New Roman" panose="02020603050405020304" pitchFamily="18" charset="0"/>
              </a:rPr>
              <a:t>a kivitelezőnek </a:t>
            </a:r>
            <a:r>
              <a:rPr lang="hu-HU" altLang="hu-HU" sz="3600" b="1" dirty="0">
                <a:latin typeface="Times New Roman" panose="02020603050405020304" pitchFamily="18" charset="0"/>
                <a:cs typeface="Times New Roman" panose="02020603050405020304" pitchFamily="18" charset="0"/>
              </a:rPr>
              <a:t>jelentős összegeket kell megelőlegeznie,</a:t>
            </a:r>
            <a:endParaRPr lang="hu-HU" altLang="hu-HU" sz="3600" dirty="0">
              <a:latin typeface="Times New Roman" panose="02020603050405020304" pitchFamily="18" charset="0"/>
              <a:cs typeface="Times New Roman" panose="02020603050405020304" pitchFamily="18" charset="0"/>
            </a:endParaRPr>
          </a:p>
          <a:p>
            <a:pPr>
              <a:spcBef>
                <a:spcPts val="0"/>
              </a:spcBef>
            </a:pPr>
            <a:r>
              <a:rPr lang="hu-HU" altLang="hu-HU" sz="3600" dirty="0">
                <a:latin typeface="Times New Roman" panose="02020603050405020304" pitchFamily="18" charset="0"/>
                <a:cs typeface="Times New Roman" panose="02020603050405020304" pitchFamily="18" charset="0"/>
              </a:rPr>
              <a:t>a kivitelezési tevékenység eredménye azonnal az </a:t>
            </a:r>
            <a:r>
              <a:rPr lang="hu-HU" altLang="hu-HU" sz="3600" b="1" dirty="0">
                <a:latin typeface="Times New Roman" panose="02020603050405020304" pitchFamily="18" charset="0"/>
                <a:cs typeface="Times New Roman" panose="02020603050405020304" pitchFamily="18" charset="0"/>
              </a:rPr>
              <a:t>építtető tulajdonába megy át. </a:t>
            </a:r>
          </a:p>
        </p:txBody>
      </p:sp>
    </p:spTree>
    <p:extLst>
      <p:ext uri="{BB962C8B-B14F-4D97-AF65-F5344CB8AC3E}">
        <p14:creationId xmlns:p14="http://schemas.microsoft.com/office/powerpoint/2010/main" val="1982134048"/>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5"/>
          <p:cNvSpPr>
            <a:spLocks noChangeArrowheads="1"/>
          </p:cNvSpPr>
          <p:nvPr/>
        </p:nvSpPr>
        <p:spPr bwMode="auto">
          <a:xfrm>
            <a:off x="107504" y="2349501"/>
            <a:ext cx="2232471" cy="1530350"/>
          </a:xfrm>
          <a:prstGeom prst="rect">
            <a:avLst/>
          </a:prstGeom>
          <a:solidFill>
            <a:srgbClr val="FFFFFF"/>
          </a:solidFill>
          <a:ln w="38100" cmpd="dbl">
            <a:solidFill>
              <a:srgbClr val="000000"/>
            </a:solidFill>
            <a:miter lim="800000"/>
            <a:headEnd/>
            <a:tailEnd/>
          </a:ln>
        </p:spPr>
        <p:txBody>
          <a:bodyPr anchor="ct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spcBef>
                <a:spcPts val="1200"/>
              </a:spcBef>
            </a:pPr>
            <a:r>
              <a:rPr lang="hu-HU" altLang="hu-HU" sz="2800" b="1" dirty="0">
                <a:latin typeface="Times New Roman" panose="02020603050405020304" pitchFamily="18" charset="0"/>
                <a:cs typeface="Times New Roman" panose="02020603050405020304" pitchFamily="18" charset="0"/>
              </a:rPr>
              <a:t>Az építtetői fedezetkezelő feladata</a:t>
            </a:r>
          </a:p>
        </p:txBody>
      </p:sp>
      <p:sp>
        <p:nvSpPr>
          <p:cNvPr id="15363" name="Rectangle 6"/>
          <p:cNvSpPr>
            <a:spLocks noChangeArrowheads="1"/>
          </p:cNvSpPr>
          <p:nvPr/>
        </p:nvSpPr>
        <p:spPr bwMode="auto">
          <a:xfrm>
            <a:off x="2915816" y="217251"/>
            <a:ext cx="4896272" cy="1411549"/>
          </a:xfrm>
          <a:prstGeom prst="rect">
            <a:avLst/>
          </a:prstGeom>
          <a:solidFill>
            <a:srgbClr val="FFFFFF"/>
          </a:solidFill>
          <a:ln w="9525">
            <a:solidFill>
              <a:srgbClr val="000000"/>
            </a:solidFill>
            <a:miter lim="800000"/>
            <a:headEnd/>
            <a:tailEnd/>
          </a:ln>
        </p:spPr>
        <p:txBody>
          <a:bodyPr/>
          <a:lstStyle>
            <a:lvl1pPr marL="176213"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hu-HU" altLang="hu-HU" sz="2800" b="1" dirty="0">
                <a:latin typeface="Times New Roman" panose="02020603050405020304" pitchFamily="18" charset="0"/>
                <a:cs typeface="Times New Roman" panose="02020603050405020304" pitchFamily="18" charset="0"/>
              </a:rPr>
              <a:t>garantálni </a:t>
            </a:r>
            <a:r>
              <a:rPr lang="hu-HU" altLang="hu-HU" sz="2800" dirty="0">
                <a:latin typeface="Times New Roman" panose="02020603050405020304" pitchFamily="18" charset="0"/>
                <a:cs typeface="Times New Roman" panose="02020603050405020304" pitchFamily="18" charset="0"/>
              </a:rPr>
              <a:t>az építtető által szolgáltatott építési beruházás fedezetének meglétét </a:t>
            </a:r>
          </a:p>
        </p:txBody>
      </p:sp>
      <p:sp>
        <p:nvSpPr>
          <p:cNvPr id="15364" name="Rectangle 7"/>
          <p:cNvSpPr>
            <a:spLocks noChangeArrowheads="1"/>
          </p:cNvSpPr>
          <p:nvPr/>
        </p:nvSpPr>
        <p:spPr bwMode="auto">
          <a:xfrm>
            <a:off x="2915816" y="2015717"/>
            <a:ext cx="4896272" cy="1940334"/>
          </a:xfrm>
          <a:prstGeom prst="rect">
            <a:avLst/>
          </a:prstGeom>
          <a:solidFill>
            <a:srgbClr val="FFFFFF"/>
          </a:solidFill>
          <a:ln w="9525">
            <a:solidFill>
              <a:srgbClr val="000000"/>
            </a:solidFill>
            <a:miter lim="800000"/>
            <a:headEnd/>
            <a:tailEnd/>
          </a:ln>
        </p:spPr>
        <p:txBody>
          <a:bodyPr/>
          <a:lstStyle>
            <a:lvl1pPr marL="342900" indent="-342900" eaLnBrk="0" hangingPunct="0">
              <a:defRPr>
                <a:solidFill>
                  <a:schemeClr val="tx1"/>
                </a:solidFill>
                <a:latin typeface="Arial" pitchFamily="34" charset="0"/>
              </a:defRPr>
            </a:lvl1pPr>
            <a:lvl2pPr marL="179388"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lvl="1" eaLnBrk="1" hangingPunct="1"/>
            <a:r>
              <a:rPr lang="hu-HU" altLang="hu-HU" sz="2800" b="1" dirty="0">
                <a:latin typeface="Times New Roman" panose="02020603050405020304" pitchFamily="18" charset="0"/>
                <a:cs typeface="Times New Roman" panose="02020603050405020304" pitchFamily="18" charset="0"/>
              </a:rPr>
              <a:t>ellenőrizni </a:t>
            </a:r>
            <a:r>
              <a:rPr lang="hu-HU" altLang="hu-HU" sz="2800" dirty="0">
                <a:latin typeface="Times New Roman" panose="02020603050405020304" pitchFamily="18" charset="0"/>
                <a:cs typeface="Times New Roman" panose="02020603050405020304" pitchFamily="18" charset="0"/>
              </a:rPr>
              <a:t>a fővállalkozó kivitelező által nyújtott teljesítési biztosíték célhoz kötött felhasználását </a:t>
            </a:r>
          </a:p>
        </p:txBody>
      </p:sp>
      <p:sp>
        <p:nvSpPr>
          <p:cNvPr id="15365" name="Rectangle 8"/>
          <p:cNvSpPr>
            <a:spLocks noChangeArrowheads="1"/>
          </p:cNvSpPr>
          <p:nvPr/>
        </p:nvSpPr>
        <p:spPr bwMode="auto">
          <a:xfrm>
            <a:off x="2915816" y="4401337"/>
            <a:ext cx="4824834" cy="1547943"/>
          </a:xfrm>
          <a:prstGeom prst="rect">
            <a:avLst/>
          </a:prstGeom>
          <a:solidFill>
            <a:srgbClr val="FFFFFF"/>
          </a:solidFill>
          <a:ln w="9525">
            <a:solidFill>
              <a:srgbClr val="000000"/>
            </a:solidFill>
            <a:miter lim="800000"/>
            <a:headEnd/>
            <a:tailEnd/>
          </a:ln>
        </p:spPr>
        <p:txBody>
          <a:bodyPr/>
          <a:lstStyle>
            <a:lvl1pPr marL="342900" indent="-342900" eaLnBrk="0" hangingPunct="0">
              <a:defRPr>
                <a:solidFill>
                  <a:schemeClr val="tx1"/>
                </a:solidFill>
                <a:latin typeface="Arial" pitchFamily="34" charset="0"/>
              </a:defRPr>
            </a:lvl1pPr>
            <a:lvl2pPr marL="179388"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lvl="1" eaLnBrk="1" hangingPunct="1"/>
            <a:r>
              <a:rPr lang="hu-HU" altLang="hu-HU" sz="2800" b="1" dirty="0">
                <a:latin typeface="Times New Roman" panose="02020603050405020304" pitchFamily="18" charset="0"/>
                <a:cs typeface="Times New Roman" panose="02020603050405020304" pitchFamily="18" charset="0"/>
              </a:rPr>
              <a:t>biztosítani </a:t>
            </a:r>
            <a:r>
              <a:rPr lang="hu-HU" altLang="hu-HU" sz="2800" dirty="0">
                <a:latin typeface="Times New Roman" panose="02020603050405020304" pitchFamily="18" charset="0"/>
                <a:cs typeface="Times New Roman" panose="02020603050405020304" pitchFamily="18" charset="0"/>
              </a:rPr>
              <a:t>a szerződésszerű alvállalkozói teljesítés ellenértékének kifizetését </a:t>
            </a:r>
          </a:p>
        </p:txBody>
      </p:sp>
      <p:cxnSp>
        <p:nvCxnSpPr>
          <p:cNvPr id="15366" name="AutoShape 9"/>
          <p:cNvCxnSpPr>
            <a:cxnSpLocks noChangeShapeType="1"/>
            <a:stCxn id="15362" idx="3"/>
            <a:endCxn id="15363" idx="1"/>
          </p:cNvCxnSpPr>
          <p:nvPr/>
        </p:nvCxnSpPr>
        <p:spPr bwMode="auto">
          <a:xfrm flipV="1">
            <a:off x="2339975" y="923026"/>
            <a:ext cx="575841" cy="2191650"/>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15367" name="AutoShape 10"/>
          <p:cNvCxnSpPr>
            <a:cxnSpLocks noChangeShapeType="1"/>
            <a:stCxn id="15362" idx="3"/>
            <a:endCxn id="15364" idx="1"/>
          </p:cNvCxnSpPr>
          <p:nvPr/>
        </p:nvCxnSpPr>
        <p:spPr bwMode="auto">
          <a:xfrm flipV="1">
            <a:off x="2339975" y="2985884"/>
            <a:ext cx="575841" cy="128792"/>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15368" name="AutoShape 11"/>
          <p:cNvCxnSpPr>
            <a:cxnSpLocks noChangeShapeType="1"/>
            <a:stCxn id="15362" idx="3"/>
            <a:endCxn id="15365" idx="1"/>
          </p:cNvCxnSpPr>
          <p:nvPr/>
        </p:nvCxnSpPr>
        <p:spPr bwMode="auto">
          <a:xfrm>
            <a:off x="2339975" y="3114676"/>
            <a:ext cx="575841" cy="2060633"/>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pic>
        <p:nvPicPr>
          <p:cNvPr id="15369" name="Picture 12" descr="MCj03979490000[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975000" y="324406"/>
            <a:ext cx="922337"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70" name="Picture 13" descr="MPj04385130000[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56550" y="2446927"/>
            <a:ext cx="1008063" cy="1077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71" name="Picture 14" descr="MCj04126180000[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992268" y="4725251"/>
            <a:ext cx="936625" cy="900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21967222"/>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3DE39ED8-5D61-4536-8FCB-392458E8D3B0}"/>
              </a:ext>
            </a:extLst>
          </p:cNvPr>
          <p:cNvSpPr>
            <a:spLocks noGrp="1"/>
          </p:cNvSpPr>
          <p:nvPr>
            <p:ph type="title"/>
          </p:nvPr>
        </p:nvSpPr>
        <p:spPr>
          <a:xfrm>
            <a:off x="0" y="27130"/>
            <a:ext cx="9144000" cy="881590"/>
          </a:xfrm>
          <a:solidFill>
            <a:schemeClr val="bg2">
              <a:lumMod val="75000"/>
            </a:schemeClr>
          </a:solidFill>
        </p:spPr>
        <p:txBody>
          <a:bodyPr>
            <a:normAutofit/>
          </a:bodyPr>
          <a:lstStyle/>
          <a:p>
            <a:r>
              <a:rPr lang="hu-HU" sz="4000" b="1" dirty="0">
                <a:latin typeface="Times New Roman" panose="02020603050405020304" pitchFamily="18" charset="0"/>
                <a:cs typeface="Times New Roman" panose="02020603050405020304" pitchFamily="18" charset="0"/>
              </a:rPr>
              <a:t>Fedezetkezelő működik közre</a:t>
            </a:r>
          </a:p>
        </p:txBody>
      </p:sp>
      <p:sp>
        <p:nvSpPr>
          <p:cNvPr id="3" name="Tartalom helye 2">
            <a:extLst>
              <a:ext uri="{FF2B5EF4-FFF2-40B4-BE49-F238E27FC236}">
                <a16:creationId xmlns:a16="http://schemas.microsoft.com/office/drawing/2014/main" id="{537CAF92-6CEC-4FEF-8D7E-AC02B0A94FC2}"/>
              </a:ext>
            </a:extLst>
          </p:cNvPr>
          <p:cNvSpPr>
            <a:spLocks noGrp="1"/>
          </p:cNvSpPr>
          <p:nvPr>
            <p:ph idx="1"/>
          </p:nvPr>
        </p:nvSpPr>
        <p:spPr>
          <a:xfrm>
            <a:off x="0" y="764704"/>
            <a:ext cx="9144000" cy="6066166"/>
          </a:xfrm>
        </p:spPr>
        <p:txBody>
          <a:bodyPr>
            <a:normAutofit fontScale="92500" lnSpcReduction="10000"/>
          </a:bodyPr>
          <a:lstStyle/>
          <a:p>
            <a:pPr marL="0" indent="0">
              <a:buNone/>
            </a:pPr>
            <a:r>
              <a:rPr lang="hu-HU" dirty="0">
                <a:latin typeface="Times New Roman" panose="02020603050405020304" pitchFamily="18" charset="0"/>
                <a:cs typeface="Times New Roman" panose="02020603050405020304" pitchFamily="18" charset="0"/>
              </a:rPr>
              <a:t>a Kbt. hatálya alá nem tartozó, de a Kbt. szerinti </a:t>
            </a:r>
            <a:r>
              <a:rPr lang="hu-HU" b="1" dirty="0">
                <a:latin typeface="Times New Roman" panose="02020603050405020304" pitchFamily="18" charset="0"/>
                <a:cs typeface="Times New Roman" panose="02020603050405020304" pitchFamily="18" charset="0"/>
              </a:rPr>
              <a:t>közösségi értékhatárt elérő vagy azt meghaladó </a:t>
            </a:r>
            <a:r>
              <a:rPr lang="hu-HU" dirty="0">
                <a:solidFill>
                  <a:srgbClr val="FF0000"/>
                </a:solidFill>
                <a:latin typeface="Times New Roman" panose="02020603050405020304" pitchFamily="18" charset="0"/>
                <a:cs typeface="Times New Roman" panose="02020603050405020304" pitchFamily="18" charset="0"/>
              </a:rPr>
              <a:t>számított építmény-értékű </a:t>
            </a:r>
            <a:r>
              <a:rPr lang="hu-HU" dirty="0">
                <a:latin typeface="Times New Roman" panose="02020603050405020304" pitchFamily="18" charset="0"/>
                <a:cs typeface="Times New Roman" panose="02020603050405020304" pitchFamily="18" charset="0"/>
              </a:rPr>
              <a:t>építőipari kivitelezési tevékenység megvalósítása esetén.</a:t>
            </a:r>
          </a:p>
          <a:p>
            <a:pPr marL="400050" lvl="1" indent="0">
              <a:buNone/>
            </a:pPr>
            <a:r>
              <a:rPr lang="hu-HU" i="1" dirty="0">
                <a:latin typeface="Times New Roman" panose="02020603050405020304" pitchFamily="18" charset="0"/>
                <a:cs typeface="Times New Roman" panose="02020603050405020304" pitchFamily="18" charset="0"/>
              </a:rPr>
              <a:t>Az építési beruházás, építőipari </a:t>
            </a:r>
            <a:r>
              <a:rPr lang="hu-HU" b="1" i="1" dirty="0">
                <a:latin typeface="Times New Roman" panose="02020603050405020304" pitchFamily="18" charset="0"/>
                <a:cs typeface="Times New Roman" panose="02020603050405020304" pitchFamily="18" charset="0"/>
              </a:rPr>
              <a:t>kivitelezési tevékenység értéke</a:t>
            </a:r>
          </a:p>
          <a:p>
            <a:pPr lvl="1"/>
            <a:r>
              <a:rPr lang="hu-HU" i="1" dirty="0">
                <a:latin typeface="Times New Roman" panose="02020603050405020304" pitchFamily="18" charset="0"/>
                <a:cs typeface="Times New Roman" panose="02020603050405020304" pitchFamily="18" charset="0"/>
              </a:rPr>
              <a:t>számított építményérték, vagy</a:t>
            </a:r>
          </a:p>
          <a:p>
            <a:pPr lvl="1"/>
            <a:r>
              <a:rPr lang="hu-HU" i="1" dirty="0">
                <a:latin typeface="Times New Roman" panose="02020603050405020304" pitchFamily="18" charset="0"/>
                <a:cs typeface="Times New Roman" panose="02020603050405020304" pitchFamily="18" charset="0"/>
              </a:rPr>
              <a:t>a fővállalkozói kivitelezési szerződésben megállapított, ÁFA nélkül számított kivitelezési érték,</a:t>
            </a:r>
          </a:p>
          <a:p>
            <a:pPr marL="0" indent="0">
              <a:buNone/>
            </a:pPr>
            <a:r>
              <a:rPr lang="hu-HU" dirty="0">
                <a:latin typeface="Times New Roman" panose="02020603050405020304" pitchFamily="18" charset="0"/>
                <a:cs typeface="Times New Roman" panose="02020603050405020304" pitchFamily="18" charset="0"/>
              </a:rPr>
              <a:t>meghatározásánál </a:t>
            </a:r>
            <a:r>
              <a:rPr lang="hu-HU" b="1" dirty="0">
                <a:latin typeface="Times New Roman" panose="02020603050405020304" pitchFamily="18" charset="0"/>
                <a:cs typeface="Times New Roman" panose="02020603050405020304" pitchFamily="18" charset="0"/>
              </a:rPr>
              <a:t>egybe kell számítani </a:t>
            </a:r>
            <a:r>
              <a:rPr lang="hu-HU" dirty="0">
                <a:latin typeface="Times New Roman" panose="02020603050405020304" pitchFamily="18" charset="0"/>
                <a:cs typeface="Times New Roman" panose="02020603050405020304" pitchFamily="18" charset="0"/>
              </a:rPr>
              <a:t>az azonos építtető által, azonos vagy egymáshoz kapcsolódó földterületen, az azonos rendeltetésű vagy a rendeltetésében egymáshoz szorosan kacsolódó új építmények vagy meglévő építményen végzett építőipari kivitelezési tevékenység értékét, melyek kivitelezése két éven belül megkezdődik.</a:t>
            </a:r>
          </a:p>
          <a:p>
            <a:pPr marL="0" indent="0">
              <a:buNone/>
            </a:pPr>
            <a:endParaRPr lang="hu-HU" dirty="0"/>
          </a:p>
          <a:p>
            <a:endParaRPr lang="hu-HU" dirty="0"/>
          </a:p>
        </p:txBody>
      </p:sp>
    </p:spTree>
    <p:extLst>
      <p:ext uri="{BB962C8B-B14F-4D97-AF65-F5344CB8AC3E}">
        <p14:creationId xmlns:p14="http://schemas.microsoft.com/office/powerpoint/2010/main" val="1315871648"/>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a:extLst>
              <a:ext uri="{FF2B5EF4-FFF2-40B4-BE49-F238E27FC236}">
                <a16:creationId xmlns:a16="http://schemas.microsoft.com/office/drawing/2014/main" id="{BFB19CD4-198F-4CA9-BFE7-AC82856AC0CD}"/>
              </a:ext>
            </a:extLst>
          </p:cNvPr>
          <p:cNvSpPr>
            <a:spLocks noGrp="1"/>
          </p:cNvSpPr>
          <p:nvPr>
            <p:ph idx="1"/>
          </p:nvPr>
        </p:nvSpPr>
        <p:spPr>
          <a:xfrm>
            <a:off x="467544" y="404664"/>
            <a:ext cx="8676456" cy="6453336"/>
          </a:xfrm>
        </p:spPr>
        <p:txBody>
          <a:bodyPr>
            <a:normAutofit/>
          </a:bodyPr>
          <a:lstStyle/>
          <a:p>
            <a:pPr marL="0" indent="0">
              <a:buNone/>
            </a:pPr>
            <a:r>
              <a:rPr lang="hu-HU" sz="4000" dirty="0">
                <a:latin typeface="Times New Roman" panose="02020603050405020304" pitchFamily="18" charset="0"/>
                <a:cs typeface="Times New Roman" panose="02020603050405020304" pitchFamily="18" charset="0"/>
              </a:rPr>
              <a:t>Az építtetői fedezetkezelői feladatokat az építtető és a fővállalkozó kivitelező választása szerint </a:t>
            </a:r>
          </a:p>
          <a:p>
            <a:r>
              <a:rPr lang="hu-HU" sz="4000" b="1" dirty="0">
                <a:latin typeface="Times New Roman" panose="02020603050405020304" pitchFamily="18" charset="0"/>
                <a:cs typeface="Times New Roman" panose="02020603050405020304" pitchFamily="18" charset="0"/>
              </a:rPr>
              <a:t>a Magyar Államkincstár, vagy </a:t>
            </a:r>
          </a:p>
          <a:p>
            <a:r>
              <a:rPr lang="hu-HU" sz="4000" b="1" dirty="0">
                <a:latin typeface="Times New Roman" panose="02020603050405020304" pitchFamily="18" charset="0"/>
                <a:cs typeface="Times New Roman" panose="02020603050405020304" pitchFamily="18" charset="0"/>
              </a:rPr>
              <a:t>fizetési számla vezetésére jogosult pénzforgalmi szolgáltató</a:t>
            </a:r>
          </a:p>
          <a:p>
            <a:pPr marL="0" indent="0">
              <a:buNone/>
            </a:pPr>
            <a:r>
              <a:rPr lang="hu-HU" sz="4000" dirty="0">
                <a:latin typeface="Times New Roman" panose="02020603050405020304" pitchFamily="18" charset="0"/>
                <a:cs typeface="Times New Roman" panose="02020603050405020304" pitchFamily="18" charset="0"/>
              </a:rPr>
              <a:t>látja el.</a:t>
            </a:r>
          </a:p>
          <a:p>
            <a:pPr marL="0" indent="0">
              <a:buNone/>
            </a:pPr>
            <a:endParaRPr lang="hu-HU" dirty="0"/>
          </a:p>
        </p:txBody>
      </p:sp>
    </p:spTree>
    <p:extLst>
      <p:ext uri="{BB962C8B-B14F-4D97-AF65-F5344CB8AC3E}">
        <p14:creationId xmlns:p14="http://schemas.microsoft.com/office/powerpoint/2010/main" val="5885587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0" y="0"/>
            <a:ext cx="9144000" cy="692696"/>
          </a:xfrm>
          <a:solidFill>
            <a:schemeClr val="bg2">
              <a:lumMod val="75000"/>
            </a:schemeClr>
          </a:solidFill>
        </p:spPr>
        <p:txBody>
          <a:bodyPr>
            <a:noAutofit/>
          </a:bodyPr>
          <a:lstStyle/>
          <a:p>
            <a:r>
              <a:rPr lang="hu-HU" sz="4000" b="1" dirty="0">
                <a:latin typeface="Times New Roman" panose="02020603050405020304" pitchFamily="18" charset="0"/>
                <a:cs typeface="Times New Roman" panose="02020603050405020304" pitchFamily="18" charset="0"/>
              </a:rPr>
              <a:t>Építési beruházás definíciói</a:t>
            </a:r>
            <a:endParaRPr lang="hu-HU" sz="4000" dirty="0"/>
          </a:p>
        </p:txBody>
      </p:sp>
      <p:sp>
        <p:nvSpPr>
          <p:cNvPr id="3" name="Tartalom helye 2"/>
          <p:cNvSpPr>
            <a:spLocks noGrp="1"/>
          </p:cNvSpPr>
          <p:nvPr>
            <p:ph idx="1"/>
          </p:nvPr>
        </p:nvSpPr>
        <p:spPr>
          <a:xfrm>
            <a:off x="457200" y="1340768"/>
            <a:ext cx="8435280" cy="5517232"/>
          </a:xfrm>
        </p:spPr>
        <p:txBody>
          <a:bodyPr/>
          <a:lstStyle/>
          <a:p>
            <a:pPr marL="0" indent="0">
              <a:buNone/>
            </a:pPr>
            <a:r>
              <a:rPr lang="hu-HU" b="1" dirty="0">
                <a:solidFill>
                  <a:schemeClr val="accent5">
                    <a:lumMod val="7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322/2015. (X. 30.) Korm. rendelet </a:t>
            </a:r>
            <a:r>
              <a:rPr lang="hu-HU" b="1" dirty="0">
                <a:latin typeface="Times New Roman" panose="02020603050405020304" pitchFamily="18" charset="0"/>
                <a:cs typeface="Times New Roman" panose="02020603050405020304" pitchFamily="18" charset="0"/>
              </a:rPr>
              <a:t>az építési beruházások, valamint az építési beruházásokhoz kapcsolódó tervezői és mérnöki szolgáltatások közbeszerzésének részletes szabályairól</a:t>
            </a:r>
            <a:endParaRPr lang="hu-HU" dirty="0">
              <a:latin typeface="Times New Roman" panose="02020603050405020304" pitchFamily="18" charset="0"/>
              <a:cs typeface="Times New Roman" panose="02020603050405020304" pitchFamily="18" charset="0"/>
            </a:endParaRPr>
          </a:p>
          <a:p>
            <a:pPr marL="0" indent="0">
              <a:buNone/>
            </a:pPr>
            <a:r>
              <a:rPr lang="hu-HU" b="1" dirty="0">
                <a:solidFill>
                  <a:srgbClr val="FF0000"/>
                </a:solidFill>
                <a:latin typeface="Times New Roman" panose="02020603050405020304" pitchFamily="18" charset="0"/>
                <a:cs typeface="Times New Roman" panose="02020603050405020304" pitchFamily="18" charset="0"/>
              </a:rPr>
              <a:t>Építési beruházás </a:t>
            </a:r>
            <a:r>
              <a:rPr lang="hu-HU" dirty="0">
                <a:latin typeface="Times New Roman" panose="02020603050405020304" pitchFamily="18" charset="0"/>
                <a:cs typeface="Times New Roman" panose="02020603050405020304" pitchFamily="18" charset="0"/>
              </a:rPr>
              <a:t>alatt építési koncessziót is érteni kell.</a:t>
            </a:r>
          </a:p>
        </p:txBody>
      </p:sp>
    </p:spTree>
    <p:extLst>
      <p:ext uri="{BB962C8B-B14F-4D97-AF65-F5344CB8AC3E}">
        <p14:creationId xmlns:p14="http://schemas.microsoft.com/office/powerpoint/2010/main" val="3531611935"/>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BF7397BA-1C5C-4DAA-871A-270D6F11235C}"/>
              </a:ext>
            </a:extLst>
          </p:cNvPr>
          <p:cNvSpPr>
            <a:spLocks noGrp="1"/>
          </p:cNvSpPr>
          <p:nvPr>
            <p:ph type="title"/>
          </p:nvPr>
        </p:nvSpPr>
        <p:spPr>
          <a:xfrm>
            <a:off x="0" y="27492"/>
            <a:ext cx="9144000" cy="798417"/>
          </a:xfrm>
          <a:solidFill>
            <a:schemeClr val="bg2">
              <a:lumMod val="75000"/>
            </a:schemeClr>
          </a:solidFill>
        </p:spPr>
        <p:txBody>
          <a:bodyPr>
            <a:normAutofit/>
          </a:bodyPr>
          <a:lstStyle/>
          <a:p>
            <a:r>
              <a:rPr lang="hu-HU" sz="3600" b="1" dirty="0">
                <a:latin typeface="Times New Roman" panose="02020603050405020304" pitchFamily="18" charset="0"/>
                <a:cs typeface="Times New Roman" panose="02020603050405020304" pitchFamily="18" charset="0"/>
              </a:rPr>
              <a:t>A fedezetkezelői számla</a:t>
            </a:r>
          </a:p>
        </p:txBody>
      </p:sp>
      <p:sp>
        <p:nvSpPr>
          <p:cNvPr id="3" name="Tartalom helye 2">
            <a:extLst>
              <a:ext uri="{FF2B5EF4-FFF2-40B4-BE49-F238E27FC236}">
                <a16:creationId xmlns:a16="http://schemas.microsoft.com/office/drawing/2014/main" id="{4CC7C28F-02AC-416D-A98C-7A7656520FB3}"/>
              </a:ext>
            </a:extLst>
          </p:cNvPr>
          <p:cNvSpPr>
            <a:spLocks noGrp="1"/>
          </p:cNvSpPr>
          <p:nvPr>
            <p:ph idx="1"/>
          </p:nvPr>
        </p:nvSpPr>
        <p:spPr>
          <a:xfrm>
            <a:off x="107504" y="825909"/>
            <a:ext cx="8928992" cy="6004598"/>
          </a:xfrm>
        </p:spPr>
        <p:txBody>
          <a:bodyPr>
            <a:normAutofit fontScale="92500" lnSpcReduction="20000"/>
          </a:bodyPr>
          <a:lstStyle/>
          <a:p>
            <a:pPr marL="0" indent="0">
              <a:buNone/>
            </a:pPr>
            <a:r>
              <a:rPr lang="hu-HU" dirty="0">
                <a:latin typeface="Times New Roman" panose="02020603050405020304" pitchFamily="18" charset="0"/>
                <a:cs typeface="Times New Roman" panose="02020603050405020304" pitchFamily="18" charset="0"/>
              </a:rPr>
              <a:t>A Fedezetkezelőnél kizárólagos rendelkezése alatt álló </a:t>
            </a:r>
            <a:r>
              <a:rPr lang="hu-HU" b="1" dirty="0">
                <a:latin typeface="Times New Roman" panose="02020603050405020304" pitchFamily="18" charset="0"/>
                <a:cs typeface="Times New Roman" panose="02020603050405020304" pitchFamily="18" charset="0"/>
              </a:rPr>
              <a:t>elkülönített </a:t>
            </a:r>
            <a:r>
              <a:rPr lang="hu-HU" dirty="0">
                <a:latin typeface="Times New Roman" panose="02020603050405020304" pitchFamily="18" charset="0"/>
                <a:cs typeface="Times New Roman" panose="02020603050405020304" pitchFamily="18" charset="0"/>
              </a:rPr>
              <a:t> </a:t>
            </a:r>
          </a:p>
          <a:p>
            <a:r>
              <a:rPr lang="hu-HU" dirty="0">
                <a:latin typeface="Times New Roman" panose="02020603050405020304" pitchFamily="18" charset="0"/>
                <a:cs typeface="Times New Roman" panose="02020603050405020304" pitchFamily="18" charset="0"/>
              </a:rPr>
              <a:t>építtetői fedezetbiztosítási és </a:t>
            </a:r>
          </a:p>
          <a:p>
            <a:r>
              <a:rPr lang="hu-HU" dirty="0">
                <a:latin typeface="Times New Roman" panose="02020603050405020304" pitchFamily="18" charset="0"/>
                <a:cs typeface="Times New Roman" panose="02020603050405020304" pitchFamily="18" charset="0"/>
              </a:rPr>
              <a:t>fedezetkezelői  (legkésőbb a kivitelezési szerződés hatályának beálltáig)</a:t>
            </a:r>
          </a:p>
          <a:p>
            <a:pPr marL="0" indent="0">
              <a:buNone/>
            </a:pPr>
            <a:r>
              <a:rPr lang="hu-HU" dirty="0">
                <a:latin typeface="Times New Roman" panose="02020603050405020304" pitchFamily="18" charset="0"/>
                <a:cs typeface="Times New Roman" panose="02020603050405020304" pitchFamily="18" charset="0"/>
              </a:rPr>
              <a:t>számlát kell nyitni, ahol egy összegben, vagy több szakaszra bontott építkezés esetén a szerződés szerinti teljesítési szakaszonként kell elhelyezni a kivitelezési tevékenység ellenértékének fedezetét és a kivitelező által nyújtott biztosítékok összegét</a:t>
            </a:r>
          </a:p>
          <a:p>
            <a:pPr marL="0" indent="0">
              <a:buNone/>
            </a:pPr>
            <a:endParaRPr lang="hu-HU" dirty="0">
              <a:latin typeface="Times New Roman" panose="02020603050405020304" pitchFamily="18" charset="0"/>
              <a:cs typeface="Times New Roman" panose="02020603050405020304" pitchFamily="18" charset="0"/>
            </a:endParaRPr>
          </a:p>
          <a:p>
            <a:pPr marL="0" indent="0">
              <a:buNone/>
            </a:pPr>
            <a:r>
              <a:rPr lang="hu-HU" b="1" dirty="0">
                <a:latin typeface="Times New Roman" panose="02020603050405020304" pitchFamily="18" charset="0"/>
                <a:cs typeface="Times New Roman" panose="02020603050405020304" pitchFamily="18" charset="0"/>
              </a:rPr>
              <a:t>A fővállalkozó kivitelező felelőssége, </a:t>
            </a:r>
            <a:r>
              <a:rPr lang="hu-HU" dirty="0">
                <a:latin typeface="Times New Roman" panose="02020603050405020304" pitchFamily="18" charset="0"/>
                <a:cs typeface="Times New Roman" panose="02020603050405020304" pitchFamily="18" charset="0"/>
              </a:rPr>
              <a:t>hogy</a:t>
            </a:r>
            <a:r>
              <a:rPr lang="hu-HU" b="1" dirty="0">
                <a:latin typeface="Times New Roman" panose="02020603050405020304" pitchFamily="18" charset="0"/>
                <a:cs typeface="Times New Roman" panose="02020603050405020304" pitchFamily="18" charset="0"/>
              </a:rPr>
              <a:t> </a:t>
            </a:r>
            <a:r>
              <a:rPr lang="hu-HU" dirty="0">
                <a:latin typeface="Times New Roman" panose="02020603050405020304" pitchFamily="18" charset="0"/>
                <a:cs typeface="Times New Roman" panose="02020603050405020304" pitchFamily="18" charset="0"/>
              </a:rPr>
              <a:t>az általa </a:t>
            </a:r>
            <a:r>
              <a:rPr lang="hu-HU" b="1" dirty="0">
                <a:latin typeface="Times New Roman" panose="02020603050405020304" pitchFamily="18" charset="0"/>
                <a:cs typeface="Times New Roman" panose="02020603050405020304" pitchFamily="18" charset="0"/>
              </a:rPr>
              <a:t>vállalt biztosíték összege </a:t>
            </a:r>
            <a:r>
              <a:rPr lang="hu-HU" dirty="0">
                <a:latin typeface="Times New Roman" panose="02020603050405020304" pitchFamily="18" charset="0"/>
                <a:cs typeface="Times New Roman" panose="02020603050405020304" pitchFamily="18" charset="0"/>
              </a:rPr>
              <a:t>a fedezetkezelő kizárólagos rendelkezésére álljon.</a:t>
            </a:r>
          </a:p>
          <a:p>
            <a:endParaRPr lang="hu-HU" dirty="0"/>
          </a:p>
        </p:txBody>
      </p:sp>
    </p:spTree>
    <p:extLst>
      <p:ext uri="{BB962C8B-B14F-4D97-AF65-F5344CB8AC3E}">
        <p14:creationId xmlns:p14="http://schemas.microsoft.com/office/powerpoint/2010/main" val="3140720114"/>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églalap 1">
            <a:extLst>
              <a:ext uri="{FF2B5EF4-FFF2-40B4-BE49-F238E27FC236}">
                <a16:creationId xmlns:a16="http://schemas.microsoft.com/office/drawing/2014/main" id="{C6FE3775-A863-4F6B-94CE-A9170FF99618}"/>
              </a:ext>
            </a:extLst>
          </p:cNvPr>
          <p:cNvSpPr/>
          <p:nvPr/>
        </p:nvSpPr>
        <p:spPr>
          <a:xfrm>
            <a:off x="179512" y="260648"/>
            <a:ext cx="8964488" cy="6001643"/>
          </a:xfrm>
          <a:prstGeom prst="rect">
            <a:avLst/>
          </a:prstGeom>
        </p:spPr>
        <p:txBody>
          <a:bodyPr wrap="square">
            <a:spAutoFit/>
          </a:bodyPr>
          <a:lstStyle/>
          <a:p>
            <a:r>
              <a:rPr lang="hu-HU" sz="3200" b="1" dirty="0">
                <a:latin typeface="Times New Roman" panose="02020603050405020304" pitchFamily="18" charset="0"/>
                <a:cs typeface="Times New Roman" panose="02020603050405020304" pitchFamily="18" charset="0"/>
              </a:rPr>
              <a:t>Az építtető felelőssége, </a:t>
            </a:r>
            <a:r>
              <a:rPr lang="hu-HU" sz="3200" dirty="0">
                <a:latin typeface="Times New Roman" panose="02020603050405020304" pitchFamily="18" charset="0"/>
                <a:cs typeface="Times New Roman" panose="02020603050405020304" pitchFamily="18" charset="0"/>
              </a:rPr>
              <a:t>hogy</a:t>
            </a:r>
          </a:p>
          <a:p>
            <a:pPr marL="457200" indent="-457200">
              <a:buFont typeface="Arial" panose="020B0604020202020204" pitchFamily="34" charset="0"/>
              <a:buChar char="•"/>
            </a:pPr>
            <a:r>
              <a:rPr lang="hu-HU" sz="3200" dirty="0">
                <a:latin typeface="Times New Roman" panose="02020603050405020304" pitchFamily="18" charset="0"/>
                <a:cs typeface="Times New Roman" panose="02020603050405020304" pitchFamily="18" charset="0"/>
              </a:rPr>
              <a:t>a kivitelezés szerződés szerinti ellenértéke a szerződés hatályának beálltakor </a:t>
            </a:r>
            <a:r>
              <a:rPr lang="hu-HU" sz="3200" b="1" dirty="0">
                <a:latin typeface="Times New Roman" panose="02020603050405020304" pitchFamily="18" charset="0"/>
                <a:cs typeface="Times New Roman" panose="02020603050405020304" pitchFamily="18" charset="0"/>
              </a:rPr>
              <a:t>igazolhatóan rendelkezésére álljon,</a:t>
            </a:r>
          </a:p>
          <a:p>
            <a:pPr marL="457200" indent="-457200">
              <a:buFont typeface="Arial" panose="020B0604020202020204" pitchFamily="34" charset="0"/>
              <a:buChar char="•"/>
            </a:pPr>
            <a:r>
              <a:rPr lang="hu-HU" sz="3200" dirty="0">
                <a:latin typeface="Times New Roman" panose="02020603050405020304" pitchFamily="18" charset="0"/>
                <a:cs typeface="Times New Roman" panose="02020603050405020304" pitchFamily="18" charset="0"/>
              </a:rPr>
              <a:t>a kivitelezési szakasz megkezdése időpontjáig a teljesítés (részteljesítés) </a:t>
            </a:r>
            <a:r>
              <a:rPr lang="hu-HU" sz="3200" b="1" dirty="0">
                <a:latin typeface="Times New Roman" panose="02020603050405020304" pitchFamily="18" charset="0"/>
                <a:cs typeface="Times New Roman" panose="02020603050405020304" pitchFamily="18" charset="0"/>
              </a:rPr>
              <a:t>ellenértékének fedezete </a:t>
            </a:r>
            <a:r>
              <a:rPr lang="hu-HU" sz="3200" dirty="0">
                <a:latin typeface="Times New Roman" panose="02020603050405020304" pitchFamily="18" charset="0"/>
                <a:cs typeface="Times New Roman" panose="02020603050405020304" pitchFamily="18" charset="0"/>
              </a:rPr>
              <a:t>az építtetői fedezetkezelő kizárólagos rendelkezésére álljon. </a:t>
            </a:r>
          </a:p>
          <a:p>
            <a:r>
              <a:rPr lang="hu-HU" sz="3200" dirty="0">
                <a:latin typeface="Times New Roman" panose="02020603050405020304" pitchFamily="18" charset="0"/>
                <a:cs typeface="Times New Roman" panose="02020603050405020304" pitchFamily="18" charset="0"/>
              </a:rPr>
              <a:t>Fedezet és biztosíték forrása lehet </a:t>
            </a:r>
          </a:p>
          <a:p>
            <a:pPr marL="457200" indent="-457200">
              <a:buFont typeface="Arial" panose="020B0604020202020204" pitchFamily="34" charset="0"/>
              <a:buChar char="•"/>
            </a:pPr>
            <a:r>
              <a:rPr lang="hu-HU" sz="3200" dirty="0">
                <a:latin typeface="Times New Roman" panose="02020603050405020304" pitchFamily="18" charset="0"/>
                <a:cs typeface="Times New Roman" panose="02020603050405020304" pitchFamily="18" charset="0"/>
              </a:rPr>
              <a:t>a fedezetkezelői számlára történő befizetés, vagy</a:t>
            </a:r>
          </a:p>
          <a:p>
            <a:pPr marL="457200" indent="-457200">
              <a:buFont typeface="Arial" panose="020B0604020202020204" pitchFamily="34" charset="0"/>
              <a:buChar char="•"/>
            </a:pPr>
            <a:r>
              <a:rPr lang="hu-HU" sz="3200" dirty="0">
                <a:latin typeface="Times New Roman" panose="02020603050405020304" pitchFamily="18" charset="0"/>
                <a:cs typeface="Times New Roman" panose="02020603050405020304" pitchFamily="18" charset="0"/>
              </a:rPr>
              <a:t>olyan pénzügyi eszköz értéke, amely biztosítja az ellenérték határidőre történő kifizethetőségét </a:t>
            </a:r>
          </a:p>
        </p:txBody>
      </p:sp>
      <p:pic>
        <p:nvPicPr>
          <p:cNvPr id="3" name="Kép 2"/>
          <p:cNvPicPr/>
          <p:nvPr/>
        </p:nvPicPr>
        <p:blipFill>
          <a:blip r:embed="rId2"/>
          <a:stretch>
            <a:fillRect/>
          </a:stretch>
        </p:blipFill>
        <p:spPr>
          <a:xfrm>
            <a:off x="6876256" y="3263604"/>
            <a:ext cx="2267744" cy="1533547"/>
          </a:xfrm>
          <a:prstGeom prst="rect">
            <a:avLst/>
          </a:prstGeom>
        </p:spPr>
      </p:pic>
    </p:spTree>
    <p:extLst>
      <p:ext uri="{BB962C8B-B14F-4D97-AF65-F5344CB8AC3E}">
        <p14:creationId xmlns:p14="http://schemas.microsoft.com/office/powerpoint/2010/main" val="1033569508"/>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Text Box 5"/>
          <p:cNvSpPr txBox="1">
            <a:spLocks noChangeArrowheads="1"/>
          </p:cNvSpPr>
          <p:nvPr/>
        </p:nvSpPr>
        <p:spPr bwMode="auto">
          <a:xfrm>
            <a:off x="179512" y="980728"/>
            <a:ext cx="8964488" cy="5509200"/>
          </a:xfrm>
          <a:prstGeom prst="rect">
            <a:avLst/>
          </a:prstGeom>
          <a:noFill/>
          <a:ln w="9525">
            <a:solidFill>
              <a:schemeClr val="bg1"/>
            </a:solidFill>
            <a:miter lim="800000"/>
            <a:headEnd/>
            <a:tailEnd/>
          </a:ln>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hu-HU" altLang="hu-HU" sz="3200" dirty="0">
                <a:latin typeface="Times New Roman" panose="02020603050405020304" pitchFamily="18" charset="0"/>
                <a:cs typeface="Times New Roman" panose="02020603050405020304" pitchFamily="18" charset="0"/>
              </a:rPr>
              <a:t>A </a:t>
            </a:r>
            <a:r>
              <a:rPr lang="hu-HU" altLang="hu-HU" sz="3200" b="1" dirty="0">
                <a:latin typeface="Times New Roman" panose="02020603050405020304" pitchFamily="18" charset="0"/>
                <a:cs typeface="Times New Roman" panose="02020603050405020304" pitchFamily="18" charset="0"/>
              </a:rPr>
              <a:t>fedezet </a:t>
            </a:r>
            <a:r>
              <a:rPr lang="hu-HU" altLang="hu-HU" sz="3200" dirty="0">
                <a:latin typeface="Times New Roman" panose="02020603050405020304" pitchFamily="18" charset="0"/>
                <a:cs typeface="Times New Roman" panose="02020603050405020304" pitchFamily="18" charset="0"/>
              </a:rPr>
              <a:t>(olyan pénzügyi eszköz, mely biztosítja a határidőre történő kifizetést) </a:t>
            </a:r>
            <a:r>
              <a:rPr lang="hu-HU" altLang="hu-HU" sz="3200" b="1" dirty="0">
                <a:latin typeface="Times New Roman" panose="02020603050405020304" pitchFamily="18" charset="0"/>
                <a:cs typeface="Times New Roman" panose="02020603050405020304" pitchFamily="18" charset="0"/>
              </a:rPr>
              <a:t>forrása</a:t>
            </a:r>
            <a:r>
              <a:rPr lang="hu-HU" altLang="hu-HU" sz="3200" dirty="0">
                <a:latin typeface="Times New Roman" panose="02020603050405020304" pitchFamily="18" charset="0"/>
                <a:cs typeface="Times New Roman" panose="02020603050405020304" pitchFamily="18" charset="0"/>
              </a:rPr>
              <a:t> </a:t>
            </a:r>
          </a:p>
          <a:p>
            <a:pPr marL="342900" indent="-342900" eaLnBrk="1" hangingPunct="1">
              <a:buFont typeface="Arial" panose="020B0604020202020204" pitchFamily="34" charset="0"/>
              <a:buChar char="•"/>
            </a:pPr>
            <a:r>
              <a:rPr lang="hu-HU" altLang="hu-HU" sz="3200" b="1" dirty="0">
                <a:latin typeface="Times New Roman" panose="02020603050405020304" pitchFamily="18" charset="0"/>
                <a:cs typeface="Times New Roman" panose="02020603050405020304" pitchFamily="18" charset="0"/>
              </a:rPr>
              <a:t>saját erő</a:t>
            </a:r>
            <a:r>
              <a:rPr lang="hu-HU" altLang="hu-HU" sz="3200" dirty="0">
                <a:latin typeface="Times New Roman" panose="02020603050405020304" pitchFamily="18" charset="0"/>
                <a:cs typeface="Times New Roman" panose="02020603050405020304" pitchFamily="18" charset="0"/>
              </a:rPr>
              <a:t>, </a:t>
            </a:r>
          </a:p>
          <a:p>
            <a:pPr marL="342900" indent="-342900" eaLnBrk="1" hangingPunct="1">
              <a:buFont typeface="Arial" panose="020B0604020202020204" pitchFamily="34" charset="0"/>
              <a:buChar char="•"/>
            </a:pPr>
            <a:r>
              <a:rPr lang="hu-HU" altLang="hu-HU" sz="3200" b="1" dirty="0">
                <a:latin typeface="Times New Roman" panose="02020603050405020304" pitchFamily="18" charset="0"/>
                <a:cs typeface="Times New Roman" panose="02020603050405020304" pitchFamily="18" charset="0"/>
              </a:rPr>
              <a:t>hitel, vagy </a:t>
            </a:r>
          </a:p>
          <a:p>
            <a:pPr marL="342900" indent="-342900" eaLnBrk="1" hangingPunct="1">
              <a:buFont typeface="Arial" panose="020B0604020202020204" pitchFamily="34" charset="0"/>
              <a:buChar char="•"/>
            </a:pPr>
            <a:r>
              <a:rPr lang="hu-HU" altLang="hu-HU" sz="3200" b="1" dirty="0">
                <a:latin typeface="Times New Roman" panose="02020603050405020304" pitchFamily="18" charset="0"/>
                <a:cs typeface="Times New Roman" panose="02020603050405020304" pitchFamily="18" charset="0"/>
              </a:rPr>
              <a:t>pénzkölcsön</a:t>
            </a:r>
            <a:r>
              <a:rPr lang="hu-HU" altLang="hu-HU" sz="3200" dirty="0">
                <a:latin typeface="Times New Roman" panose="02020603050405020304" pitchFamily="18" charset="0"/>
                <a:cs typeface="Times New Roman" panose="02020603050405020304" pitchFamily="18" charset="0"/>
              </a:rPr>
              <a:t>, </a:t>
            </a:r>
          </a:p>
          <a:p>
            <a:pPr marL="342900" indent="-342900" eaLnBrk="1" hangingPunct="1">
              <a:buFont typeface="Arial" panose="020B0604020202020204" pitchFamily="34" charset="0"/>
              <a:buChar char="•"/>
            </a:pPr>
            <a:r>
              <a:rPr lang="hu-HU" altLang="hu-HU" sz="3200" b="1" dirty="0">
                <a:latin typeface="Times New Roman" panose="02020603050405020304" pitchFamily="18" charset="0"/>
                <a:cs typeface="Times New Roman" panose="02020603050405020304" pitchFamily="18" charset="0"/>
              </a:rPr>
              <a:t>pályázati támogatás</a:t>
            </a:r>
            <a:r>
              <a:rPr lang="hu-HU" altLang="hu-HU" sz="3200" dirty="0">
                <a:latin typeface="Times New Roman" panose="02020603050405020304" pitchFamily="18" charset="0"/>
                <a:cs typeface="Times New Roman" panose="02020603050405020304" pitchFamily="18" charset="0"/>
              </a:rPr>
              <a:t>, valamint </a:t>
            </a:r>
          </a:p>
          <a:p>
            <a:pPr marL="342900" indent="-342900" eaLnBrk="1" hangingPunct="1">
              <a:buFont typeface="Arial" panose="020B0604020202020204" pitchFamily="34" charset="0"/>
              <a:buChar char="•"/>
            </a:pPr>
            <a:r>
              <a:rPr lang="hu-HU" altLang="hu-HU" sz="3200" b="1" dirty="0">
                <a:latin typeface="Times New Roman" panose="02020603050405020304" pitchFamily="18" charset="0"/>
                <a:cs typeface="Times New Roman" panose="02020603050405020304" pitchFamily="18" charset="0"/>
              </a:rPr>
              <a:t>költségvetési előirányzat</a:t>
            </a:r>
            <a:r>
              <a:rPr lang="hu-HU" altLang="hu-HU" sz="3200" dirty="0">
                <a:latin typeface="Times New Roman" panose="02020603050405020304" pitchFamily="18" charset="0"/>
                <a:cs typeface="Times New Roman" panose="02020603050405020304" pitchFamily="18" charset="0"/>
              </a:rPr>
              <a:t> </a:t>
            </a:r>
          </a:p>
          <a:p>
            <a:pPr eaLnBrk="1" hangingPunct="1"/>
            <a:r>
              <a:rPr lang="hu-HU" altLang="hu-HU" sz="3200" dirty="0">
                <a:latin typeface="Times New Roman" panose="02020603050405020304" pitchFamily="18" charset="0"/>
                <a:cs typeface="Times New Roman" panose="02020603050405020304" pitchFamily="18" charset="0"/>
              </a:rPr>
              <a:t>lehet. Az építési szerződésben a hitel vagy pénzkölcsön összegét hitel- vagy kölcsönszerződéssel, illetve a pályázati támogatás összegét támogatási döntéssel szükséges igazolni.</a:t>
            </a:r>
          </a:p>
        </p:txBody>
      </p:sp>
      <p:sp>
        <p:nvSpPr>
          <p:cNvPr id="19460" name="Rectangle 4"/>
          <p:cNvSpPr>
            <a:spLocks noChangeArrowheads="1"/>
          </p:cNvSpPr>
          <p:nvPr/>
        </p:nvSpPr>
        <p:spPr bwMode="auto">
          <a:xfrm>
            <a:off x="0" y="14129"/>
            <a:ext cx="9144000" cy="707886"/>
          </a:xfrm>
          <a:prstGeom prst="rect">
            <a:avLst/>
          </a:prstGeom>
          <a:solidFill>
            <a:schemeClr val="bg2">
              <a:lumMod val="75000"/>
            </a:schemeClr>
          </a:solidFill>
          <a:ln>
            <a:noFill/>
          </a:ln>
        </p:spPr>
        <p:txBody>
          <a:bodyPr wrap="square" anchor="ct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hu-HU" altLang="hu-HU" sz="4000" b="1" dirty="0">
                <a:latin typeface="Times New Roman" panose="02020603050405020304" pitchFamily="18" charset="0"/>
                <a:cs typeface="Times New Roman" panose="02020603050405020304" pitchFamily="18" charset="0"/>
              </a:rPr>
              <a:t>A fedezet</a:t>
            </a:r>
          </a:p>
        </p:txBody>
      </p:sp>
    </p:spTree>
    <p:extLst>
      <p:ext uri="{BB962C8B-B14F-4D97-AF65-F5344CB8AC3E}">
        <p14:creationId xmlns:p14="http://schemas.microsoft.com/office/powerpoint/2010/main" val="2079123866"/>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églalap 1">
            <a:extLst>
              <a:ext uri="{FF2B5EF4-FFF2-40B4-BE49-F238E27FC236}">
                <a16:creationId xmlns:a16="http://schemas.microsoft.com/office/drawing/2014/main" id="{0C231723-CCAF-477E-BDDB-B0DB1A6E50F8}"/>
              </a:ext>
            </a:extLst>
          </p:cNvPr>
          <p:cNvSpPr/>
          <p:nvPr/>
        </p:nvSpPr>
        <p:spPr>
          <a:xfrm>
            <a:off x="0" y="1556792"/>
            <a:ext cx="9036496" cy="4832092"/>
          </a:xfrm>
          <a:prstGeom prst="rect">
            <a:avLst/>
          </a:prstGeom>
          <a:noFill/>
        </p:spPr>
        <p:txBody>
          <a:bodyPr wrap="square">
            <a:spAutoFit/>
          </a:bodyPr>
          <a:lstStyle/>
          <a:p>
            <a:pPr marL="457200" indent="-457200">
              <a:buFont typeface="+mj-lt"/>
              <a:buAutoNum type="alphaLcParenR"/>
            </a:pPr>
            <a:r>
              <a:rPr lang="hu-HU" sz="2800" dirty="0">
                <a:latin typeface="Times New Roman" panose="02020603050405020304" pitchFamily="18" charset="0"/>
                <a:cs typeface="Times New Roman" panose="02020603050405020304" pitchFamily="18" charset="0"/>
              </a:rPr>
              <a:t>az EU tagállama által kibocsátott, garantált </a:t>
            </a:r>
            <a:r>
              <a:rPr lang="hu-HU" sz="2800" u="sng" dirty="0">
                <a:latin typeface="Times New Roman" panose="02020603050405020304" pitchFamily="18" charset="0"/>
                <a:cs typeface="Times New Roman" panose="02020603050405020304" pitchFamily="18" charset="0"/>
              </a:rPr>
              <a:t>állampapír</a:t>
            </a:r>
            <a:r>
              <a:rPr lang="hu-HU" sz="2800" dirty="0">
                <a:latin typeface="Times New Roman" panose="02020603050405020304" pitchFamily="18" charset="0"/>
                <a:cs typeface="Times New Roman" panose="02020603050405020304" pitchFamily="18" charset="0"/>
              </a:rPr>
              <a:t>,</a:t>
            </a:r>
          </a:p>
          <a:p>
            <a:pPr marL="457200" indent="-457200">
              <a:buFont typeface="+mj-lt"/>
              <a:buAutoNum type="alphaLcParenR"/>
            </a:pPr>
            <a:r>
              <a:rPr lang="hu-HU" sz="2800" dirty="0">
                <a:latin typeface="Times New Roman" panose="02020603050405020304" pitchFamily="18" charset="0"/>
                <a:cs typeface="Times New Roman" panose="02020603050405020304" pitchFamily="18" charset="0"/>
              </a:rPr>
              <a:t>a tőke és hozamgarantált átruházható </a:t>
            </a:r>
            <a:r>
              <a:rPr lang="hu-HU" sz="2800" u="sng" dirty="0">
                <a:latin typeface="Times New Roman" panose="02020603050405020304" pitchFamily="18" charset="0"/>
                <a:cs typeface="Times New Roman" panose="02020603050405020304" pitchFamily="18" charset="0"/>
              </a:rPr>
              <a:t>értékpapír</a:t>
            </a:r>
            <a:r>
              <a:rPr lang="hu-HU" sz="2800" dirty="0">
                <a:latin typeface="Times New Roman" panose="02020603050405020304" pitchFamily="18" charset="0"/>
                <a:cs typeface="Times New Roman" panose="02020603050405020304" pitchFamily="18" charset="0"/>
              </a:rPr>
              <a:t>,</a:t>
            </a:r>
          </a:p>
          <a:p>
            <a:pPr marL="457200" indent="-457200">
              <a:buFont typeface="+mj-lt"/>
              <a:buAutoNum type="alphaLcParenR"/>
            </a:pPr>
            <a:r>
              <a:rPr lang="hu-HU" sz="2800" dirty="0">
                <a:latin typeface="Times New Roman" panose="02020603050405020304" pitchFamily="18" charset="0"/>
                <a:cs typeface="Times New Roman" panose="02020603050405020304" pitchFamily="18" charset="0"/>
              </a:rPr>
              <a:t>olyan pénzügyi eszköz, amelynél a </a:t>
            </a:r>
            <a:r>
              <a:rPr lang="hu-HU" sz="2800" u="sng" dirty="0">
                <a:latin typeface="Times New Roman" panose="02020603050405020304" pitchFamily="18" charset="0"/>
                <a:cs typeface="Times New Roman" panose="02020603050405020304" pitchFamily="18" charset="0"/>
              </a:rPr>
              <a:t>kockázati súly 0%,</a:t>
            </a:r>
          </a:p>
          <a:p>
            <a:pPr marL="457200" indent="-457200">
              <a:buFont typeface="+mj-lt"/>
              <a:buAutoNum type="alphaLcParenR"/>
            </a:pPr>
            <a:r>
              <a:rPr lang="hu-HU" sz="2800" u="sng" dirty="0">
                <a:latin typeface="Times New Roman" panose="02020603050405020304" pitchFamily="18" charset="0"/>
                <a:cs typeface="Times New Roman" panose="02020603050405020304" pitchFamily="18" charset="0"/>
              </a:rPr>
              <a:t>költségvetési előirányzat</a:t>
            </a:r>
            <a:r>
              <a:rPr lang="hu-HU" sz="2800" dirty="0">
                <a:latin typeface="Times New Roman" panose="02020603050405020304" pitchFamily="18" charset="0"/>
                <a:cs typeface="Times New Roman" panose="02020603050405020304" pitchFamily="18" charset="0"/>
              </a:rPr>
              <a:t>,</a:t>
            </a:r>
          </a:p>
          <a:p>
            <a:pPr marL="457200" indent="-457200">
              <a:buFont typeface="+mj-lt"/>
              <a:buAutoNum type="alphaLcParenR"/>
            </a:pPr>
            <a:r>
              <a:rPr lang="hu-HU" sz="2800" u="sng" dirty="0">
                <a:latin typeface="Times New Roman" panose="02020603050405020304" pitchFamily="18" charset="0"/>
                <a:cs typeface="Times New Roman" panose="02020603050405020304" pitchFamily="18" charset="0"/>
              </a:rPr>
              <a:t>pályázati támogatási szerződés</a:t>
            </a:r>
            <a:r>
              <a:rPr lang="hu-HU" sz="2800" dirty="0">
                <a:latin typeface="Times New Roman" panose="02020603050405020304" pitchFamily="18" charset="0"/>
                <a:cs typeface="Times New Roman" panose="02020603050405020304" pitchFamily="18" charset="0"/>
              </a:rPr>
              <a:t>,</a:t>
            </a:r>
          </a:p>
          <a:p>
            <a:pPr marL="457200" indent="-457200">
              <a:buFont typeface="+mj-lt"/>
              <a:buAutoNum type="alphaLcParenR"/>
            </a:pPr>
            <a:r>
              <a:rPr lang="hu-HU" sz="2800" dirty="0">
                <a:latin typeface="Times New Roman" panose="02020603050405020304" pitchFamily="18" charset="0"/>
                <a:cs typeface="Times New Roman" panose="02020603050405020304" pitchFamily="18" charset="0"/>
              </a:rPr>
              <a:t>hitel- vagy kölcsönszerződés alapján adott, kivitelezési szakaszra meghatározott, </a:t>
            </a:r>
            <a:r>
              <a:rPr lang="hu-HU" sz="2800" u="sng" dirty="0">
                <a:latin typeface="Times New Roman" panose="02020603050405020304" pitchFamily="18" charset="0"/>
                <a:cs typeface="Times New Roman" panose="02020603050405020304" pitchFamily="18" charset="0"/>
              </a:rPr>
              <a:t>visszavonhatatlan folyósítást biztosító hitel- vagy kölcsönösszeg</a:t>
            </a:r>
          </a:p>
          <a:p>
            <a:pPr marL="457200" indent="-457200">
              <a:buFont typeface="+mj-lt"/>
              <a:buAutoNum type="alphaLcParenR"/>
            </a:pPr>
            <a:r>
              <a:rPr lang="hu-HU" sz="2800" dirty="0">
                <a:latin typeface="Times New Roman" panose="02020603050405020304" pitchFamily="18" charset="0"/>
                <a:cs typeface="Times New Roman" panose="02020603050405020304" pitchFamily="18" charset="0"/>
              </a:rPr>
              <a:t>hitelintézet által nyújtott </a:t>
            </a:r>
            <a:r>
              <a:rPr lang="hu-HU" sz="2800" u="sng" dirty="0">
                <a:latin typeface="Times New Roman" panose="02020603050405020304" pitchFamily="18" charset="0"/>
                <a:cs typeface="Times New Roman" panose="02020603050405020304" pitchFamily="18" charset="0"/>
              </a:rPr>
              <a:t>garancia, </a:t>
            </a:r>
            <a:r>
              <a:rPr lang="hu-HU" sz="2800" dirty="0">
                <a:latin typeface="Times New Roman" panose="02020603050405020304" pitchFamily="18" charset="0"/>
                <a:cs typeface="Times New Roman" panose="02020603050405020304" pitchFamily="18" charset="0"/>
              </a:rPr>
              <a:t>vagy</a:t>
            </a:r>
          </a:p>
          <a:p>
            <a:pPr marL="457200" indent="-457200">
              <a:buFont typeface="+mj-lt"/>
              <a:buAutoNum type="alphaLcParenR"/>
            </a:pPr>
            <a:r>
              <a:rPr lang="hu-HU" sz="2800" dirty="0">
                <a:latin typeface="Times New Roman" panose="02020603050405020304" pitchFamily="18" charset="0"/>
                <a:cs typeface="Times New Roman" panose="02020603050405020304" pitchFamily="18" charset="0"/>
              </a:rPr>
              <a:t>biztosítási szerződés alapján kiállított – </a:t>
            </a:r>
            <a:r>
              <a:rPr lang="hu-HU" sz="2800" u="sng" dirty="0">
                <a:latin typeface="Times New Roman" panose="02020603050405020304" pitchFamily="18" charset="0"/>
                <a:cs typeface="Times New Roman" panose="02020603050405020304" pitchFamily="18" charset="0"/>
              </a:rPr>
              <a:t>készfizető kezességvállalást tartalmazó – kötelezvény</a:t>
            </a:r>
          </a:p>
        </p:txBody>
      </p:sp>
      <p:sp>
        <p:nvSpPr>
          <p:cNvPr id="3" name="Szövegdoboz 2">
            <a:extLst>
              <a:ext uri="{FF2B5EF4-FFF2-40B4-BE49-F238E27FC236}">
                <a16:creationId xmlns:a16="http://schemas.microsoft.com/office/drawing/2014/main" id="{F8753619-740C-46CE-83B5-6FECD4E40174}"/>
              </a:ext>
            </a:extLst>
          </p:cNvPr>
          <p:cNvSpPr txBox="1"/>
          <p:nvPr/>
        </p:nvSpPr>
        <p:spPr>
          <a:xfrm>
            <a:off x="4265" y="0"/>
            <a:ext cx="9139735" cy="1323439"/>
          </a:xfrm>
          <a:prstGeom prst="rect">
            <a:avLst/>
          </a:prstGeom>
          <a:solidFill>
            <a:schemeClr val="bg2">
              <a:lumMod val="75000"/>
            </a:schemeClr>
          </a:solidFill>
        </p:spPr>
        <p:txBody>
          <a:bodyPr wrap="square" rtlCol="0">
            <a:spAutoFit/>
          </a:bodyPr>
          <a:lstStyle/>
          <a:p>
            <a:pPr algn="ctr"/>
            <a:r>
              <a:rPr lang="hu-HU" sz="4000" b="1" dirty="0">
                <a:latin typeface="Times New Roman" panose="02020603050405020304" pitchFamily="18" charset="0"/>
                <a:cs typeface="Times New Roman" panose="02020603050405020304" pitchFamily="18" charset="0"/>
              </a:rPr>
              <a:t>A kifizethetőséget biztosító </a:t>
            </a:r>
          </a:p>
          <a:p>
            <a:pPr algn="ctr"/>
            <a:r>
              <a:rPr lang="hu-HU" sz="4000" b="1" dirty="0">
                <a:latin typeface="Times New Roman" panose="02020603050405020304" pitchFamily="18" charset="0"/>
                <a:cs typeface="Times New Roman" panose="02020603050405020304" pitchFamily="18" charset="0"/>
              </a:rPr>
              <a:t>pénzügyi eszköz </a:t>
            </a:r>
          </a:p>
        </p:txBody>
      </p:sp>
    </p:spTree>
    <p:extLst>
      <p:ext uri="{BB962C8B-B14F-4D97-AF65-F5344CB8AC3E}">
        <p14:creationId xmlns:p14="http://schemas.microsoft.com/office/powerpoint/2010/main" val="962220497"/>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a:extLst>
              <a:ext uri="{FF2B5EF4-FFF2-40B4-BE49-F238E27FC236}">
                <a16:creationId xmlns:a16="http://schemas.microsoft.com/office/drawing/2014/main" id="{4907C7EA-6F78-497E-B514-DF3F9D2BB641}"/>
              </a:ext>
            </a:extLst>
          </p:cNvPr>
          <p:cNvSpPr>
            <a:spLocks noGrp="1"/>
          </p:cNvSpPr>
          <p:nvPr>
            <p:ph idx="1"/>
          </p:nvPr>
        </p:nvSpPr>
        <p:spPr>
          <a:xfrm>
            <a:off x="179512" y="1052736"/>
            <a:ext cx="8964488" cy="5688632"/>
          </a:xfrm>
        </p:spPr>
        <p:txBody>
          <a:bodyPr>
            <a:noAutofit/>
          </a:bodyPr>
          <a:lstStyle/>
          <a:p>
            <a:r>
              <a:rPr lang="hu-HU" sz="3000" b="1" dirty="0">
                <a:latin typeface="Times New Roman" panose="02020603050405020304" pitchFamily="18" charset="0"/>
                <a:cs typeface="Times New Roman" panose="02020603050405020304" pitchFamily="18" charset="0"/>
              </a:rPr>
              <a:t>vezeti/kezeli </a:t>
            </a:r>
            <a:r>
              <a:rPr lang="hu-HU" sz="3000" dirty="0">
                <a:latin typeface="Times New Roman" panose="02020603050405020304" pitchFamily="18" charset="0"/>
                <a:cs typeface="Times New Roman" panose="02020603050405020304" pitchFamily="18" charset="0"/>
              </a:rPr>
              <a:t>a fedezetkezelői számlát, </a:t>
            </a:r>
          </a:p>
          <a:p>
            <a:r>
              <a:rPr lang="hu-HU" sz="3000" b="1" dirty="0">
                <a:latin typeface="Times New Roman" panose="02020603050405020304" pitchFamily="18" charset="0"/>
                <a:cs typeface="Times New Roman" panose="02020603050405020304" pitchFamily="18" charset="0"/>
              </a:rPr>
              <a:t>tájékoztatja</a:t>
            </a:r>
            <a:r>
              <a:rPr lang="hu-HU" sz="3000" dirty="0">
                <a:latin typeface="Times New Roman" panose="02020603050405020304" pitchFamily="18" charset="0"/>
                <a:cs typeface="Times New Roman" panose="02020603050405020304" pitchFamily="18" charset="0"/>
              </a:rPr>
              <a:t> az építtetőt és a fővállalkozó kivitelezőt a fedezetkezelői szerződés alapján rendelkezése alá helyezett </a:t>
            </a:r>
            <a:r>
              <a:rPr lang="hu-HU" sz="3000" u="sng" dirty="0">
                <a:latin typeface="Times New Roman" panose="02020603050405020304" pitchFamily="18" charset="0"/>
                <a:cs typeface="Times New Roman" panose="02020603050405020304" pitchFamily="18" charset="0"/>
              </a:rPr>
              <a:t>fedezet mértékének változásáról</a:t>
            </a:r>
            <a:r>
              <a:rPr lang="hu-HU" sz="3000" dirty="0">
                <a:latin typeface="Times New Roman" panose="02020603050405020304" pitchFamily="18" charset="0"/>
                <a:cs typeface="Times New Roman" panose="02020603050405020304" pitchFamily="18" charset="0"/>
              </a:rPr>
              <a:t>.</a:t>
            </a:r>
          </a:p>
          <a:p>
            <a:r>
              <a:rPr lang="hu-HU" sz="3000" dirty="0">
                <a:latin typeface="Times New Roman" panose="02020603050405020304" pitchFamily="18" charset="0"/>
                <a:cs typeface="Times New Roman" panose="02020603050405020304" pitchFamily="18" charset="0"/>
              </a:rPr>
              <a:t>a teljesítésigazolásban megjelölt összegről kiállított számla alapján, az </a:t>
            </a:r>
            <a:r>
              <a:rPr lang="hu-HU" sz="3000" b="1" dirty="0">
                <a:latin typeface="Times New Roman" panose="02020603050405020304" pitchFamily="18" charset="0"/>
                <a:cs typeface="Times New Roman" panose="02020603050405020304" pitchFamily="18" charset="0"/>
              </a:rPr>
              <a:t>elismert ellenértéket </a:t>
            </a:r>
            <a:r>
              <a:rPr lang="hu-HU" sz="3000" dirty="0">
                <a:latin typeface="Times New Roman" panose="02020603050405020304" pitchFamily="18" charset="0"/>
                <a:cs typeface="Times New Roman" panose="02020603050405020304" pitchFamily="18" charset="0"/>
              </a:rPr>
              <a:t>a fedezetből a fővállalkozó kivitelező részére </a:t>
            </a:r>
            <a:r>
              <a:rPr lang="hu-HU" sz="3000" b="1" dirty="0">
                <a:latin typeface="Times New Roman" panose="02020603050405020304" pitchFamily="18" charset="0"/>
                <a:cs typeface="Times New Roman" panose="02020603050405020304" pitchFamily="18" charset="0"/>
              </a:rPr>
              <a:t>kifizeti</a:t>
            </a:r>
            <a:r>
              <a:rPr lang="hu-HU" sz="3000" dirty="0">
                <a:latin typeface="Times New Roman" panose="02020603050405020304" pitchFamily="18" charset="0"/>
                <a:cs typeface="Times New Roman" panose="02020603050405020304" pitchFamily="18" charset="0"/>
              </a:rPr>
              <a:t>.</a:t>
            </a:r>
          </a:p>
          <a:p>
            <a:r>
              <a:rPr lang="hu-HU" sz="3000" dirty="0">
                <a:latin typeface="Times New Roman" panose="02020603050405020304" pitchFamily="18" charset="0"/>
                <a:cs typeface="Times New Roman" panose="02020603050405020304" pitchFamily="18" charset="0"/>
              </a:rPr>
              <a:t>a kivitelezési tevékenység fedezetével az építtető és a fővállalkozó kivitelező felé a kivitelezési tevékenység befejezéseként benyújtott </a:t>
            </a:r>
            <a:r>
              <a:rPr lang="hu-HU" sz="3000" b="1" dirty="0">
                <a:latin typeface="Times New Roman" panose="02020603050405020304" pitchFamily="18" charset="0"/>
                <a:cs typeface="Times New Roman" panose="02020603050405020304" pitchFamily="18" charset="0"/>
              </a:rPr>
              <a:t>végszámla kiegyenlítését követő öt munkanapon belül számol el</a:t>
            </a:r>
            <a:r>
              <a:rPr lang="hu-HU" sz="3000" dirty="0">
                <a:latin typeface="Times New Roman" panose="02020603050405020304" pitchFamily="18" charset="0"/>
                <a:cs typeface="Times New Roman" panose="02020603050405020304" pitchFamily="18" charset="0"/>
              </a:rPr>
              <a:t>.</a:t>
            </a:r>
          </a:p>
        </p:txBody>
      </p:sp>
      <p:sp>
        <p:nvSpPr>
          <p:cNvPr id="2" name="Szövegdoboz 1">
            <a:extLst>
              <a:ext uri="{FF2B5EF4-FFF2-40B4-BE49-F238E27FC236}">
                <a16:creationId xmlns:a16="http://schemas.microsoft.com/office/drawing/2014/main" id="{D40D2B7D-350B-490F-A716-616C65FCC4B2}"/>
              </a:ext>
            </a:extLst>
          </p:cNvPr>
          <p:cNvSpPr txBox="1"/>
          <p:nvPr/>
        </p:nvSpPr>
        <p:spPr>
          <a:xfrm flipH="1">
            <a:off x="-1" y="14270"/>
            <a:ext cx="9144001" cy="707886"/>
          </a:xfrm>
          <a:prstGeom prst="rect">
            <a:avLst/>
          </a:prstGeom>
          <a:solidFill>
            <a:schemeClr val="bg2">
              <a:lumMod val="75000"/>
            </a:schemeClr>
          </a:solidFill>
        </p:spPr>
        <p:txBody>
          <a:bodyPr wrap="square" rtlCol="0">
            <a:spAutoFit/>
          </a:bodyPr>
          <a:lstStyle/>
          <a:p>
            <a:pPr algn="ctr"/>
            <a:r>
              <a:rPr lang="hu-HU" sz="4000" b="1" dirty="0">
                <a:latin typeface="Times New Roman" panose="02020603050405020304" pitchFamily="18" charset="0"/>
                <a:cs typeface="Times New Roman" panose="02020603050405020304" pitchFamily="18" charset="0"/>
              </a:rPr>
              <a:t>Az</a:t>
            </a:r>
            <a:r>
              <a:rPr lang="hu-HU" sz="4000" dirty="0">
                <a:latin typeface="Times New Roman" panose="02020603050405020304" pitchFamily="18" charset="0"/>
                <a:cs typeface="Times New Roman" panose="02020603050405020304" pitchFamily="18" charset="0"/>
              </a:rPr>
              <a:t> </a:t>
            </a:r>
            <a:r>
              <a:rPr lang="hu-HU" sz="4000" b="1" dirty="0">
                <a:latin typeface="Times New Roman" panose="02020603050405020304" pitchFamily="18" charset="0"/>
                <a:cs typeface="Times New Roman" panose="02020603050405020304" pitchFamily="18" charset="0"/>
              </a:rPr>
              <a:t>építtetői fedezetkezelő feladata</a:t>
            </a:r>
            <a:endParaRPr lang="hu-HU"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19831415"/>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artalom helye 4">
            <a:extLst>
              <a:ext uri="{FF2B5EF4-FFF2-40B4-BE49-F238E27FC236}">
                <a16:creationId xmlns:a16="http://schemas.microsoft.com/office/drawing/2014/main" id="{78E79CBE-5D5D-4CB7-BD49-9BCAAE5D8314}"/>
              </a:ext>
            </a:extLst>
          </p:cNvPr>
          <p:cNvSpPr>
            <a:spLocks noGrp="1"/>
          </p:cNvSpPr>
          <p:nvPr>
            <p:ph idx="1"/>
          </p:nvPr>
        </p:nvSpPr>
        <p:spPr>
          <a:xfrm>
            <a:off x="107504" y="188640"/>
            <a:ext cx="9036496" cy="6669360"/>
          </a:xfrm>
        </p:spPr>
        <p:txBody>
          <a:bodyPr>
            <a:normAutofit lnSpcReduction="10000"/>
          </a:bodyPr>
          <a:lstStyle/>
          <a:p>
            <a:r>
              <a:rPr lang="hu-HU" dirty="0">
                <a:latin typeface="Times New Roman" panose="02020603050405020304" pitchFamily="18" charset="0"/>
                <a:cs typeface="Times New Roman" panose="02020603050405020304" pitchFamily="18" charset="0"/>
              </a:rPr>
              <a:t>a fővállalkozó kivitelező </a:t>
            </a:r>
            <a:r>
              <a:rPr lang="hu-HU" b="1" dirty="0">
                <a:latin typeface="Times New Roman" panose="02020603050405020304" pitchFamily="18" charset="0"/>
                <a:cs typeface="Times New Roman" panose="02020603050405020304" pitchFamily="18" charset="0"/>
              </a:rPr>
              <a:t>teljesítési biztosítékát </a:t>
            </a:r>
            <a:r>
              <a:rPr lang="hu-HU" dirty="0">
                <a:latin typeface="Times New Roman" panose="02020603050405020304" pitchFamily="18" charset="0"/>
                <a:cs typeface="Times New Roman" panose="02020603050405020304" pitchFamily="18" charset="0"/>
              </a:rPr>
              <a:t>a kötelezettség nem teljesítése esetén, az építtető kezdeményezésére és az építési műszaki ellenőr igazolása alapján </a:t>
            </a:r>
            <a:r>
              <a:rPr lang="hu-HU" u="sng" dirty="0">
                <a:latin typeface="Times New Roman" panose="02020603050405020304" pitchFamily="18" charset="0"/>
                <a:cs typeface="Times New Roman" panose="02020603050405020304" pitchFamily="18" charset="0"/>
              </a:rPr>
              <a:t>az építési szerződésben meghatározott kiadások kiegyenlítésére használja fel</a:t>
            </a:r>
            <a:r>
              <a:rPr lang="hu-HU" dirty="0">
                <a:latin typeface="Times New Roman" panose="02020603050405020304" pitchFamily="18" charset="0"/>
                <a:cs typeface="Times New Roman" panose="02020603050405020304" pitchFamily="18" charset="0"/>
              </a:rPr>
              <a:t>. </a:t>
            </a:r>
          </a:p>
          <a:p>
            <a:r>
              <a:rPr lang="hu-HU" b="1" dirty="0">
                <a:latin typeface="Times New Roman" panose="02020603050405020304" pitchFamily="18" charset="0"/>
                <a:cs typeface="Times New Roman" panose="02020603050405020304" pitchFamily="18" charset="0"/>
              </a:rPr>
              <a:t>nem teljesítheti a teljesítési biztosíték</a:t>
            </a:r>
            <a:r>
              <a:rPr lang="hu-HU" dirty="0">
                <a:latin typeface="Times New Roman" panose="02020603050405020304" pitchFamily="18" charset="0"/>
                <a:cs typeface="Times New Roman" panose="02020603050405020304" pitchFamily="18" charset="0"/>
              </a:rPr>
              <a:t> </a:t>
            </a:r>
            <a:r>
              <a:rPr lang="hu-HU" b="1" dirty="0">
                <a:latin typeface="Times New Roman" panose="02020603050405020304" pitchFamily="18" charset="0"/>
                <a:cs typeface="Times New Roman" panose="02020603050405020304" pitchFamily="18" charset="0"/>
              </a:rPr>
              <a:t>kifizetést </a:t>
            </a:r>
            <a:r>
              <a:rPr lang="hu-HU" dirty="0">
                <a:latin typeface="Times New Roman" panose="02020603050405020304" pitchFamily="18" charset="0"/>
                <a:cs typeface="Times New Roman" panose="02020603050405020304" pitchFamily="18" charset="0"/>
              </a:rPr>
              <a:t>az építtető részére </a:t>
            </a:r>
          </a:p>
          <a:p>
            <a:pPr lvl="1">
              <a:buFontTx/>
              <a:buChar char="-"/>
            </a:pPr>
            <a:r>
              <a:rPr lang="hu-HU" dirty="0">
                <a:latin typeface="Times New Roman" panose="02020603050405020304" pitchFamily="18" charset="0"/>
                <a:cs typeface="Times New Roman" panose="02020603050405020304" pitchFamily="18" charset="0"/>
              </a:rPr>
              <a:t>ha az építtető a szerződéses feltételek hiányában kezdeményezi a fővállalkozó kivitelező teljesítési biztosítékának felhasználását, vagy </a:t>
            </a:r>
          </a:p>
          <a:p>
            <a:pPr lvl="1">
              <a:buFontTx/>
              <a:buChar char="-"/>
            </a:pPr>
            <a:r>
              <a:rPr lang="hu-HU" dirty="0">
                <a:latin typeface="Times New Roman" panose="02020603050405020304" pitchFamily="18" charset="0"/>
                <a:cs typeface="Times New Roman" panose="02020603050405020304" pitchFamily="18" charset="0"/>
              </a:rPr>
              <a:t>az építtető által lehívott teljesítési biztosíték kivitelezési szerződésben meghatározott célra történő felhasználásához az építési műszaki ellenőr nem adja ki az igazolást.</a:t>
            </a:r>
          </a:p>
        </p:txBody>
      </p:sp>
    </p:spTree>
    <p:extLst>
      <p:ext uri="{BB962C8B-B14F-4D97-AF65-F5344CB8AC3E}">
        <p14:creationId xmlns:p14="http://schemas.microsoft.com/office/powerpoint/2010/main" val="993894984"/>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a:extLst>
              <a:ext uri="{FF2B5EF4-FFF2-40B4-BE49-F238E27FC236}">
                <a16:creationId xmlns:a16="http://schemas.microsoft.com/office/drawing/2014/main" id="{81DC5170-B1E0-420C-B887-1E89DA349692}"/>
              </a:ext>
            </a:extLst>
          </p:cNvPr>
          <p:cNvSpPr>
            <a:spLocks noGrp="1"/>
          </p:cNvSpPr>
          <p:nvPr>
            <p:ph idx="1"/>
          </p:nvPr>
        </p:nvSpPr>
        <p:spPr>
          <a:xfrm>
            <a:off x="179512" y="404664"/>
            <a:ext cx="8712968" cy="6453336"/>
          </a:xfrm>
        </p:spPr>
        <p:txBody>
          <a:bodyPr>
            <a:normAutofit/>
          </a:bodyPr>
          <a:lstStyle/>
          <a:p>
            <a:r>
              <a:rPr lang="hu-HU" dirty="0">
                <a:latin typeface="Times New Roman" panose="02020603050405020304" pitchFamily="18" charset="0"/>
                <a:cs typeface="Times New Roman" panose="02020603050405020304" pitchFamily="18" charset="0"/>
              </a:rPr>
              <a:t>az </a:t>
            </a:r>
            <a:r>
              <a:rPr lang="hu-HU" u="sng" dirty="0">
                <a:latin typeface="Times New Roman" panose="02020603050405020304" pitchFamily="18" charset="0"/>
                <a:cs typeface="Times New Roman" panose="02020603050405020304" pitchFamily="18" charset="0"/>
              </a:rPr>
              <a:t>alvállalkozói teljesítések kifizetésének vizsgálata nélkül </a:t>
            </a:r>
            <a:r>
              <a:rPr lang="hu-HU" dirty="0">
                <a:latin typeface="Times New Roman" panose="02020603050405020304" pitchFamily="18" charset="0"/>
                <a:cs typeface="Times New Roman" panose="02020603050405020304" pitchFamily="18" charset="0"/>
              </a:rPr>
              <a:t>köteles a fővállalkozó kivitelező által az </a:t>
            </a:r>
            <a:r>
              <a:rPr lang="hu-HU" b="1" dirty="0">
                <a:latin typeface="Times New Roman" panose="02020603050405020304" pitchFamily="18" charset="0"/>
                <a:cs typeface="Times New Roman" panose="02020603050405020304" pitchFamily="18" charset="0"/>
              </a:rPr>
              <a:t>első kivitelezési szakasz teljesítéséről </a:t>
            </a:r>
            <a:r>
              <a:rPr lang="hu-HU" dirty="0">
                <a:latin typeface="Times New Roman" panose="02020603050405020304" pitchFamily="18" charset="0"/>
                <a:cs typeface="Times New Roman" panose="02020603050405020304" pitchFamily="18" charset="0"/>
              </a:rPr>
              <a:t>benyújtott </a:t>
            </a:r>
          </a:p>
          <a:p>
            <a:pPr marL="400050" lvl="1" indent="0">
              <a:buNone/>
            </a:pPr>
            <a:r>
              <a:rPr lang="hu-HU" sz="3200" dirty="0">
                <a:latin typeface="Times New Roman" panose="02020603050405020304" pitchFamily="18" charset="0"/>
                <a:cs typeface="Times New Roman" panose="02020603050405020304" pitchFamily="18" charset="0"/>
              </a:rPr>
              <a:t>– a teljesítésigazolásnak megfelelő és a teljes kivitelezési tevékenység vállalkozói díjának 15%-át meg nem haladó – </a:t>
            </a:r>
          </a:p>
          <a:p>
            <a:pPr marL="0" indent="0">
              <a:buNone/>
            </a:pPr>
            <a:r>
              <a:rPr lang="hu-HU" b="1" dirty="0">
                <a:latin typeface="Times New Roman" panose="02020603050405020304" pitchFamily="18" charset="0"/>
                <a:cs typeface="Times New Roman" panose="02020603050405020304" pitchFamily="18" charset="0"/>
              </a:rPr>
              <a:t>számla ellenértékét teljes mértékben kiegyenlíteni.</a:t>
            </a:r>
            <a:endParaRPr lang="hu-HU" dirty="0"/>
          </a:p>
        </p:txBody>
      </p:sp>
    </p:spTree>
    <p:extLst>
      <p:ext uri="{BB962C8B-B14F-4D97-AF65-F5344CB8AC3E}">
        <p14:creationId xmlns:p14="http://schemas.microsoft.com/office/powerpoint/2010/main" val="3926791061"/>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 Box 4"/>
          <p:cNvSpPr txBox="1">
            <a:spLocks noChangeArrowheads="1"/>
          </p:cNvSpPr>
          <p:nvPr/>
        </p:nvSpPr>
        <p:spPr bwMode="auto">
          <a:xfrm>
            <a:off x="251520" y="1728516"/>
            <a:ext cx="8208912" cy="4524315"/>
          </a:xfrm>
          <a:prstGeom prst="rect">
            <a:avLst/>
          </a:prstGeom>
          <a:noFill/>
          <a:ln w="9525">
            <a:noFill/>
            <a:miter lim="800000"/>
            <a:headEnd/>
            <a:tailEnd/>
          </a:ln>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endParaRPr lang="hu-HU" altLang="hu-HU" sz="3200" b="1" dirty="0">
              <a:latin typeface="Times New Roman" panose="02020603050405020304" pitchFamily="18" charset="0"/>
              <a:cs typeface="Times New Roman" panose="02020603050405020304" pitchFamily="18" charset="0"/>
            </a:endParaRPr>
          </a:p>
          <a:p>
            <a:pPr marL="457200" indent="-457200" eaLnBrk="1" hangingPunct="1">
              <a:buFont typeface="Arial" panose="020B0604020202020204" pitchFamily="34" charset="0"/>
              <a:buChar char="•"/>
            </a:pPr>
            <a:r>
              <a:rPr lang="hu-HU" altLang="hu-HU" sz="3200" b="1" dirty="0">
                <a:latin typeface="Times New Roman" panose="02020603050405020304" pitchFamily="18" charset="0"/>
                <a:cs typeface="Times New Roman" panose="02020603050405020304" pitchFamily="18" charset="0"/>
              </a:rPr>
              <a:t>az építési szerződés hatálybalépésétől </a:t>
            </a:r>
          </a:p>
          <a:p>
            <a:pPr marL="457200" indent="-457200" eaLnBrk="1" hangingPunct="1">
              <a:buFont typeface="Arial" panose="020B0604020202020204" pitchFamily="34" charset="0"/>
              <a:buChar char="•"/>
            </a:pPr>
            <a:endParaRPr lang="hu-HU" altLang="hu-HU" sz="3200" b="1" dirty="0">
              <a:latin typeface="Times New Roman" panose="02020603050405020304" pitchFamily="18" charset="0"/>
              <a:cs typeface="Times New Roman" panose="02020603050405020304" pitchFamily="18" charset="0"/>
            </a:endParaRPr>
          </a:p>
          <a:p>
            <a:pPr lvl="1" eaLnBrk="1" hangingPunct="1"/>
            <a:r>
              <a:rPr lang="hu-HU" altLang="hu-HU" sz="3200" b="1" dirty="0">
                <a:latin typeface="Times New Roman" panose="02020603050405020304" pitchFamily="18" charset="0"/>
                <a:cs typeface="Times New Roman" panose="02020603050405020304" pitchFamily="18" charset="0"/>
              </a:rPr>
              <a:t>– </a:t>
            </a:r>
            <a:r>
              <a:rPr lang="hu-HU" altLang="hu-HU" sz="3200" dirty="0">
                <a:latin typeface="Times New Roman" panose="02020603050405020304" pitchFamily="18" charset="0"/>
                <a:cs typeface="Times New Roman" panose="02020603050405020304" pitchFamily="18" charset="0"/>
              </a:rPr>
              <a:t>az építési szerződés megszűnését és a vitarendezési eljárás lefolytatását kivéve – </a:t>
            </a:r>
          </a:p>
          <a:p>
            <a:pPr eaLnBrk="1" hangingPunct="1"/>
            <a:endParaRPr lang="hu-HU" altLang="hu-HU" sz="3200" b="1" dirty="0">
              <a:latin typeface="Times New Roman" panose="02020603050405020304" pitchFamily="18" charset="0"/>
              <a:cs typeface="Times New Roman" panose="02020603050405020304" pitchFamily="18" charset="0"/>
            </a:endParaRPr>
          </a:p>
          <a:p>
            <a:pPr marL="457200" indent="-457200" eaLnBrk="1" hangingPunct="1">
              <a:buFont typeface="Arial" panose="020B0604020202020204" pitchFamily="34" charset="0"/>
              <a:buChar char="•"/>
            </a:pPr>
            <a:r>
              <a:rPr lang="hu-HU" altLang="hu-HU" sz="3200" b="1" dirty="0">
                <a:latin typeface="Times New Roman" panose="02020603050405020304" pitchFamily="18" charset="0"/>
                <a:cs typeface="Times New Roman" panose="02020603050405020304" pitchFamily="18" charset="0"/>
              </a:rPr>
              <a:t>Az építési helyszín (birtok) visszaadását vagy a tevékenység befejezését követő elszámolás lezárásáig terjed</a:t>
            </a:r>
            <a:r>
              <a:rPr lang="hu-HU" altLang="hu-HU" sz="2800" b="1" dirty="0">
                <a:latin typeface="Times New Roman" panose="02020603050405020304" pitchFamily="18" charset="0"/>
                <a:cs typeface="Times New Roman" panose="02020603050405020304" pitchFamily="18" charset="0"/>
              </a:rPr>
              <a:t>.</a:t>
            </a:r>
          </a:p>
        </p:txBody>
      </p:sp>
      <p:pic>
        <p:nvPicPr>
          <p:cNvPr id="14340" name="Picture 6" descr="C:\Documents and Settings\user\Local Settings\Temporary Internet Files\Content.IE5\UHO3YHY5\MCj04061440000[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40724" y="707886"/>
            <a:ext cx="1603276" cy="23042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Szövegdoboz 1">
            <a:extLst>
              <a:ext uri="{FF2B5EF4-FFF2-40B4-BE49-F238E27FC236}">
                <a16:creationId xmlns:a16="http://schemas.microsoft.com/office/drawing/2014/main" id="{1FA383FC-C112-4513-850D-1C6A9473D120}"/>
              </a:ext>
            </a:extLst>
          </p:cNvPr>
          <p:cNvSpPr txBox="1"/>
          <p:nvPr/>
        </p:nvSpPr>
        <p:spPr>
          <a:xfrm>
            <a:off x="88404" y="0"/>
            <a:ext cx="9055596" cy="707886"/>
          </a:xfrm>
          <a:prstGeom prst="rect">
            <a:avLst/>
          </a:prstGeom>
          <a:solidFill>
            <a:schemeClr val="bg2">
              <a:lumMod val="75000"/>
            </a:schemeClr>
          </a:solidFill>
        </p:spPr>
        <p:txBody>
          <a:bodyPr wrap="square" rtlCol="0">
            <a:spAutoFit/>
          </a:bodyPr>
          <a:lstStyle/>
          <a:p>
            <a:r>
              <a:rPr lang="hu-HU" sz="4000" b="1" dirty="0">
                <a:latin typeface="Times New Roman" panose="02020603050405020304" pitchFamily="18" charset="0"/>
                <a:cs typeface="Times New Roman" panose="02020603050405020304" pitchFamily="18" charset="0"/>
              </a:rPr>
              <a:t>Az </a:t>
            </a:r>
            <a:r>
              <a:rPr lang="hu-HU" altLang="hu-HU" sz="4000" b="1" dirty="0">
                <a:latin typeface="Times New Roman" panose="02020603050405020304" pitchFamily="18" charset="0"/>
                <a:cs typeface="Times New Roman" panose="02020603050405020304" pitchFamily="18" charset="0"/>
              </a:rPr>
              <a:t>építtetői fedezetkezelő ideje</a:t>
            </a:r>
            <a:endParaRPr lang="hu-HU" sz="4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49531078"/>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4"/>
          <p:cNvSpPr txBox="1">
            <a:spLocks noChangeArrowheads="1"/>
          </p:cNvSpPr>
          <p:nvPr/>
        </p:nvSpPr>
        <p:spPr bwMode="auto">
          <a:xfrm>
            <a:off x="107504" y="758300"/>
            <a:ext cx="8928992" cy="5324535"/>
          </a:xfrm>
          <a:prstGeom prst="rect">
            <a:avLst/>
          </a:prstGeom>
          <a:noFill/>
          <a:ln w="9525">
            <a:noFill/>
            <a:miter lim="800000"/>
            <a:headEnd/>
            <a:tailEnd/>
          </a:ln>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marL="457200" indent="-457200" eaLnBrk="1" hangingPunct="1">
              <a:buAutoNum type="arabicPeriod"/>
            </a:pPr>
            <a:r>
              <a:rPr lang="hu-HU" altLang="hu-HU" sz="3200" b="1" dirty="0">
                <a:latin typeface="Times New Roman" panose="02020603050405020304" pitchFamily="18" charset="0"/>
                <a:cs typeface="Times New Roman" panose="02020603050405020304" pitchFamily="18" charset="0"/>
              </a:rPr>
              <a:t>Építési szerződés </a:t>
            </a:r>
          </a:p>
          <a:p>
            <a:pPr eaLnBrk="1" hangingPunct="1"/>
            <a:r>
              <a:rPr lang="hu-HU" altLang="hu-HU" sz="2800" u="sng" dirty="0">
                <a:latin typeface="Times New Roman" panose="02020603050405020304" pitchFamily="18" charset="0"/>
                <a:cs typeface="Times New Roman" panose="02020603050405020304" pitchFamily="18" charset="0"/>
              </a:rPr>
              <a:t>az építtető és fővállalkozó kivitelező között </a:t>
            </a:r>
            <a:r>
              <a:rPr lang="hu-HU" sz="2800" dirty="0">
                <a:latin typeface="Times New Roman" panose="02020603050405020304" pitchFamily="18" charset="0"/>
                <a:cs typeface="Times New Roman" panose="02020603050405020304" pitchFamily="18" charset="0"/>
              </a:rPr>
              <a:t>tartalmazza</a:t>
            </a:r>
          </a:p>
          <a:p>
            <a:pPr marL="285750" indent="-285750">
              <a:buFont typeface="Arial" panose="020B0604020202020204" pitchFamily="34" charset="0"/>
              <a:buChar char="•"/>
            </a:pPr>
            <a:r>
              <a:rPr lang="hu-HU" sz="2800" dirty="0">
                <a:latin typeface="Times New Roman" panose="02020603050405020304" pitchFamily="18" charset="0"/>
                <a:cs typeface="Times New Roman" panose="02020603050405020304" pitchFamily="18" charset="0"/>
              </a:rPr>
              <a:t>a fedezetkezelő adatait,</a:t>
            </a:r>
          </a:p>
          <a:p>
            <a:pPr marL="285750" indent="-285750">
              <a:buFont typeface="Arial" panose="020B0604020202020204" pitchFamily="34" charset="0"/>
              <a:buChar char="•"/>
            </a:pPr>
            <a:r>
              <a:rPr lang="hu-HU" sz="2800" dirty="0">
                <a:latin typeface="Times New Roman" panose="02020603050405020304" pitchFamily="18" charset="0"/>
                <a:cs typeface="Times New Roman" panose="02020603050405020304" pitchFamily="18" charset="0"/>
              </a:rPr>
              <a:t>a fedezetkezelői számlák adatait,</a:t>
            </a:r>
          </a:p>
          <a:p>
            <a:pPr marL="285750" indent="-285750">
              <a:buFont typeface="Arial" panose="020B0604020202020204" pitchFamily="34" charset="0"/>
              <a:buChar char="•"/>
            </a:pPr>
            <a:r>
              <a:rPr lang="hu-HU" sz="2800" dirty="0">
                <a:latin typeface="Times New Roman" panose="02020603050405020304" pitchFamily="18" charset="0"/>
                <a:cs typeface="Times New Roman" panose="02020603050405020304" pitchFamily="18" charset="0"/>
              </a:rPr>
              <a:t>az építtető igazolását, hogy a fedezetkezelői számla felett kizárólagos rendelkezési jogot biztosít a fedezetkezelő részére,</a:t>
            </a:r>
          </a:p>
          <a:p>
            <a:pPr marL="285750" indent="-285750">
              <a:buFont typeface="Arial" panose="020B0604020202020204" pitchFamily="34" charset="0"/>
              <a:buChar char="•"/>
            </a:pPr>
            <a:r>
              <a:rPr lang="hu-HU" sz="2800" dirty="0">
                <a:latin typeface="Times New Roman" panose="02020603050405020304" pitchFamily="18" charset="0"/>
                <a:cs typeface="Times New Roman" panose="02020603050405020304" pitchFamily="18" charset="0"/>
              </a:rPr>
              <a:t>a kivitelezési tevékenység teljes fedezetének igazolt forrását, az építtetői fedezetkezelő rendelkezése alá helyezésének ütemezését, felhasználásának módját, ideértve az építtető által a fővállalkozó kivitelezőnek nyújtott, saját vagy egyéb forrásból származó előleget is,</a:t>
            </a:r>
          </a:p>
        </p:txBody>
      </p:sp>
      <p:sp>
        <p:nvSpPr>
          <p:cNvPr id="16389" name="Rectangle 4"/>
          <p:cNvSpPr>
            <a:spLocks noChangeArrowheads="1"/>
          </p:cNvSpPr>
          <p:nvPr/>
        </p:nvSpPr>
        <p:spPr bwMode="auto">
          <a:xfrm>
            <a:off x="107504" y="14824"/>
            <a:ext cx="8928992" cy="707886"/>
          </a:xfrm>
          <a:prstGeom prst="rect">
            <a:avLst/>
          </a:prstGeom>
          <a:solidFill>
            <a:schemeClr val="bg2">
              <a:lumMod val="75000"/>
            </a:schemeClr>
          </a:solidFill>
          <a:ln>
            <a:noFill/>
          </a:ln>
        </p:spPr>
        <p:txBody>
          <a:bodyPr wrap="square" anchor="ct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hu-HU" altLang="hu-HU" sz="4000" b="1" dirty="0">
                <a:latin typeface="Times New Roman" panose="02020603050405020304" pitchFamily="18" charset="0"/>
                <a:cs typeface="Times New Roman" panose="02020603050405020304" pitchFamily="18" charset="0"/>
              </a:rPr>
              <a:t>Szerződéskötés</a:t>
            </a:r>
          </a:p>
        </p:txBody>
      </p:sp>
    </p:spTree>
    <p:extLst>
      <p:ext uri="{BB962C8B-B14F-4D97-AF65-F5344CB8AC3E}">
        <p14:creationId xmlns:p14="http://schemas.microsoft.com/office/powerpoint/2010/main" val="2889942870"/>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a:extLst>
              <a:ext uri="{FF2B5EF4-FFF2-40B4-BE49-F238E27FC236}">
                <a16:creationId xmlns:a16="http://schemas.microsoft.com/office/drawing/2014/main" id="{C6F54445-7DD3-46FA-AACD-561705859062}"/>
              </a:ext>
            </a:extLst>
          </p:cNvPr>
          <p:cNvSpPr>
            <a:spLocks noGrp="1"/>
          </p:cNvSpPr>
          <p:nvPr>
            <p:ph idx="1"/>
          </p:nvPr>
        </p:nvSpPr>
        <p:spPr>
          <a:xfrm>
            <a:off x="107504" y="188640"/>
            <a:ext cx="9036496" cy="6669360"/>
          </a:xfrm>
        </p:spPr>
        <p:txBody>
          <a:bodyPr>
            <a:normAutofit fontScale="85000" lnSpcReduction="10000"/>
          </a:bodyPr>
          <a:lstStyle/>
          <a:p>
            <a:pPr marL="285750" indent="-285750"/>
            <a:r>
              <a:rPr lang="hu-HU" sz="3400" dirty="0">
                <a:latin typeface="Times New Roman" panose="02020603050405020304" pitchFamily="18" charset="0"/>
                <a:cs typeface="Times New Roman" panose="02020603050405020304" pitchFamily="18" charset="0"/>
              </a:rPr>
              <a:t>a fővállalkozó kivitelező által a nem vagy nem szerződésszerű teljesítés esetére nyújtott </a:t>
            </a:r>
            <a:r>
              <a:rPr lang="hu-HU" sz="3400" b="1" dirty="0">
                <a:latin typeface="Times New Roman" panose="02020603050405020304" pitchFamily="18" charset="0"/>
                <a:cs typeface="Times New Roman" panose="02020603050405020304" pitchFamily="18" charset="0"/>
              </a:rPr>
              <a:t>teljesítési biztosíték </a:t>
            </a:r>
            <a:r>
              <a:rPr lang="hu-HU" sz="3400" dirty="0">
                <a:latin typeface="Times New Roman" panose="02020603050405020304" pitchFamily="18" charset="0"/>
                <a:cs typeface="Times New Roman" panose="02020603050405020304" pitchFamily="18" charset="0"/>
              </a:rPr>
              <a:t>összegének meghatározását, felhasználásának lehetőségét a fedezetkezelői számlán keresztül,</a:t>
            </a:r>
          </a:p>
          <a:p>
            <a:r>
              <a:rPr lang="hu-HU" sz="3400" dirty="0">
                <a:latin typeface="Times New Roman" panose="02020603050405020304" pitchFamily="18" charset="0"/>
                <a:cs typeface="Times New Roman" panose="02020603050405020304" pitchFamily="18" charset="0"/>
              </a:rPr>
              <a:t>mellékletként a kivitelezési szerződés </a:t>
            </a:r>
            <a:r>
              <a:rPr lang="hu-HU" sz="3400" u="sng" dirty="0">
                <a:latin typeface="Times New Roman" panose="02020603050405020304" pitchFamily="18" charset="0"/>
                <a:cs typeface="Times New Roman" panose="02020603050405020304" pitchFamily="18" charset="0"/>
              </a:rPr>
              <a:t>elektronikus alvállalkozói nyilvántartásban</a:t>
            </a:r>
            <a:r>
              <a:rPr lang="hu-HU" sz="3400" dirty="0">
                <a:latin typeface="Times New Roman" panose="02020603050405020304" pitchFamily="18" charset="0"/>
                <a:cs typeface="Times New Roman" panose="02020603050405020304" pitchFamily="18" charset="0"/>
              </a:rPr>
              <a:t> rögzített részletes adatait kinyomtatva.</a:t>
            </a:r>
          </a:p>
          <a:p>
            <a:endParaRPr lang="hu-HU" sz="3400" b="1" dirty="0">
              <a:latin typeface="Times New Roman" panose="02020603050405020304" pitchFamily="18" charset="0"/>
              <a:cs typeface="Times New Roman" panose="02020603050405020304" pitchFamily="18" charset="0"/>
            </a:endParaRPr>
          </a:p>
          <a:p>
            <a:pPr marL="0" indent="0">
              <a:buNone/>
            </a:pPr>
            <a:r>
              <a:rPr lang="hu-HU" sz="3400" u="sng" dirty="0">
                <a:latin typeface="Times New Roman" panose="02020603050405020304" pitchFamily="18" charset="0"/>
                <a:cs typeface="Times New Roman" panose="02020603050405020304" pitchFamily="18" charset="0"/>
              </a:rPr>
              <a:t>A fő- vagy megrendelő vállalkozó és az alvállalkozó között </a:t>
            </a:r>
            <a:r>
              <a:rPr lang="hu-HU" sz="3400" dirty="0">
                <a:latin typeface="Times New Roman" panose="02020603050405020304" pitchFamily="18" charset="0"/>
                <a:cs typeface="Times New Roman" panose="02020603050405020304" pitchFamily="18" charset="0"/>
              </a:rPr>
              <a:t>tartalmazza</a:t>
            </a:r>
          </a:p>
          <a:p>
            <a:r>
              <a:rPr lang="hu-HU" sz="3400" dirty="0">
                <a:latin typeface="Times New Roman" panose="02020603050405020304" pitchFamily="18" charset="0"/>
                <a:cs typeface="Times New Roman" panose="02020603050405020304" pitchFamily="18" charset="0"/>
              </a:rPr>
              <a:t>az építtetői fedezetkezelő adatait </a:t>
            </a:r>
          </a:p>
          <a:p>
            <a:r>
              <a:rPr lang="hu-HU" sz="3400" dirty="0">
                <a:latin typeface="Times New Roman" panose="02020603050405020304" pitchFamily="18" charset="0"/>
                <a:cs typeface="Times New Roman" panose="02020603050405020304" pitchFamily="18" charset="0"/>
              </a:rPr>
              <a:t>a fedezetkezelői számla adatait.</a:t>
            </a:r>
          </a:p>
          <a:p>
            <a:r>
              <a:rPr lang="hu-HU" sz="3400" dirty="0">
                <a:latin typeface="Times New Roman" panose="02020603050405020304" pitchFamily="18" charset="0"/>
                <a:cs typeface="Times New Roman" panose="02020603050405020304" pitchFamily="18" charset="0"/>
              </a:rPr>
              <a:t>mellékletként a kivitelezési szerződés elektronikus alvállalkozói nyilvántartásban rögzített részletes adatait kinyomtatva.</a:t>
            </a:r>
          </a:p>
          <a:p>
            <a:endParaRPr lang="hu-HU" dirty="0"/>
          </a:p>
        </p:txBody>
      </p:sp>
    </p:spTree>
    <p:extLst>
      <p:ext uri="{BB962C8B-B14F-4D97-AF65-F5344CB8AC3E}">
        <p14:creationId xmlns:p14="http://schemas.microsoft.com/office/powerpoint/2010/main" val="22583369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0" y="0"/>
            <a:ext cx="9144000" cy="692696"/>
          </a:xfrm>
          <a:solidFill>
            <a:schemeClr val="bg2">
              <a:lumMod val="75000"/>
            </a:schemeClr>
          </a:solidFill>
        </p:spPr>
        <p:txBody>
          <a:bodyPr>
            <a:noAutofit/>
          </a:bodyPr>
          <a:lstStyle/>
          <a:p>
            <a:r>
              <a:rPr lang="hu-HU" sz="4000" b="1" dirty="0">
                <a:latin typeface="Times New Roman" panose="02020603050405020304" pitchFamily="18" charset="0"/>
                <a:cs typeface="Times New Roman" panose="02020603050405020304" pitchFamily="18" charset="0"/>
              </a:rPr>
              <a:t>Építési beruházás definíciói</a:t>
            </a:r>
            <a:endParaRPr lang="hu-HU" sz="4000" dirty="0"/>
          </a:p>
        </p:txBody>
      </p:sp>
      <p:sp>
        <p:nvSpPr>
          <p:cNvPr id="3" name="Tartalom helye 2"/>
          <p:cNvSpPr>
            <a:spLocks noGrp="1"/>
          </p:cNvSpPr>
          <p:nvPr>
            <p:ph idx="1"/>
          </p:nvPr>
        </p:nvSpPr>
        <p:spPr>
          <a:xfrm>
            <a:off x="179512" y="764704"/>
            <a:ext cx="8964488" cy="6120680"/>
          </a:xfrm>
        </p:spPr>
        <p:txBody>
          <a:bodyPr>
            <a:normAutofit fontScale="92500" lnSpcReduction="10000"/>
          </a:bodyPr>
          <a:lstStyle/>
          <a:p>
            <a:pPr marL="0" indent="0">
              <a:buNone/>
            </a:pPr>
            <a:r>
              <a:rPr lang="hu-HU" sz="3500" b="1" dirty="0">
                <a:solidFill>
                  <a:srgbClr val="00B0F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210/2014. (VIII. 27.) Korm. rendelet </a:t>
            </a:r>
            <a:r>
              <a:rPr lang="hu-HU" sz="3500" b="1" dirty="0">
                <a:latin typeface="Times New Roman" panose="02020603050405020304" pitchFamily="18" charset="0"/>
                <a:cs typeface="Times New Roman" panose="02020603050405020304" pitchFamily="18" charset="0"/>
              </a:rPr>
              <a:t>a beruházás ösztönzési célelőirányzat felhasználásáról</a:t>
            </a:r>
            <a:endParaRPr lang="hu-HU" sz="3500" dirty="0">
              <a:latin typeface="Times New Roman" panose="02020603050405020304" pitchFamily="18" charset="0"/>
              <a:cs typeface="Times New Roman" panose="02020603050405020304" pitchFamily="18" charset="0"/>
            </a:endParaRPr>
          </a:p>
          <a:p>
            <a:pPr marL="0" indent="0">
              <a:buNone/>
            </a:pPr>
            <a:r>
              <a:rPr lang="hu-HU" sz="3300" b="1" i="1" dirty="0">
                <a:solidFill>
                  <a:srgbClr val="FF0000"/>
                </a:solidFill>
                <a:latin typeface="Times New Roman" panose="02020603050405020304" pitchFamily="18" charset="0"/>
                <a:cs typeface="Times New Roman" panose="02020603050405020304" pitchFamily="18" charset="0"/>
              </a:rPr>
              <a:t>nagyberuházás</a:t>
            </a:r>
            <a:r>
              <a:rPr lang="hu-HU" sz="3300" i="1" dirty="0">
                <a:latin typeface="Times New Roman" panose="02020603050405020304" pitchFamily="18" charset="0"/>
                <a:cs typeface="Times New Roman" panose="02020603050405020304" pitchFamily="18" charset="0"/>
              </a:rPr>
              <a:t>: </a:t>
            </a:r>
            <a:r>
              <a:rPr lang="hu-HU" sz="3300" dirty="0">
                <a:latin typeface="Times New Roman" panose="02020603050405020304" pitchFamily="18" charset="0"/>
                <a:cs typeface="Times New Roman" panose="02020603050405020304" pitchFamily="18" charset="0"/>
              </a:rPr>
              <a:t>induló vagy új gazdasági tevékenység végzésére irányuló induló beruházás, </a:t>
            </a:r>
            <a:r>
              <a:rPr lang="hu-HU" sz="3300" u="sng" dirty="0">
                <a:latin typeface="Times New Roman" panose="02020603050405020304" pitchFamily="18" charset="0"/>
                <a:cs typeface="Times New Roman" panose="02020603050405020304" pitchFamily="18" charset="0"/>
              </a:rPr>
              <a:t>amelyhez kapcsolódóan az elszámolható költség jelenértéken meghaladja az 50 millió eurónak megfelelő forintösszeget;</a:t>
            </a:r>
          </a:p>
          <a:p>
            <a:pPr marL="400050" lvl="1" indent="0">
              <a:buNone/>
            </a:pPr>
            <a:r>
              <a:rPr lang="hu-HU" sz="2900" i="1" dirty="0">
                <a:latin typeface="Times New Roman" panose="02020603050405020304" pitchFamily="18" charset="0"/>
                <a:cs typeface="Times New Roman" panose="02020603050405020304" pitchFamily="18" charset="0"/>
              </a:rPr>
              <a:t>kiszámításakor egyetlen beruházásnak kell tekinteni </a:t>
            </a:r>
          </a:p>
          <a:p>
            <a:pPr marL="857250" lvl="1" indent="-457200"/>
            <a:r>
              <a:rPr lang="hu-HU" sz="2900" i="1" dirty="0">
                <a:latin typeface="Times New Roman" panose="02020603050405020304" pitchFamily="18" charset="0"/>
                <a:cs typeface="Times New Roman" panose="02020603050405020304" pitchFamily="18" charset="0"/>
              </a:rPr>
              <a:t>a támogatási kérelemben szereplő beruházást és </a:t>
            </a:r>
          </a:p>
          <a:p>
            <a:pPr marL="857250" lvl="1" indent="-457200"/>
            <a:r>
              <a:rPr lang="hu-HU" sz="2900" i="1" dirty="0">
                <a:latin typeface="Times New Roman" panose="02020603050405020304" pitchFamily="18" charset="0"/>
                <a:cs typeface="Times New Roman" panose="02020603050405020304" pitchFamily="18" charset="0"/>
              </a:rPr>
              <a:t>a beruházó, vagy beruházók által egy háromszor háromszázhatvanöt napos időszakon belül a támogatási kérelemben szereplő beruházással azonos megyében megkezdett állami támogatásban részesülő beruházásokat</a:t>
            </a:r>
            <a:r>
              <a:rPr lang="hu-HU" sz="2900" dirty="0">
                <a:latin typeface="Times New Roman" panose="02020603050405020304" pitchFamily="18" charset="0"/>
                <a:cs typeface="Times New Roman" panose="02020603050405020304" pitchFamily="18" charset="0"/>
              </a:rPr>
              <a:t>;</a:t>
            </a:r>
          </a:p>
          <a:p>
            <a:pPr marL="0" indent="0">
              <a:buNone/>
            </a:pPr>
            <a:endParaRPr lang="hu-HU" dirty="0"/>
          </a:p>
        </p:txBody>
      </p:sp>
    </p:spTree>
    <p:extLst>
      <p:ext uri="{BB962C8B-B14F-4D97-AF65-F5344CB8AC3E}">
        <p14:creationId xmlns:p14="http://schemas.microsoft.com/office/powerpoint/2010/main" val="3033468546"/>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a:extLst>
              <a:ext uri="{FF2B5EF4-FFF2-40B4-BE49-F238E27FC236}">
                <a16:creationId xmlns:a16="http://schemas.microsoft.com/office/drawing/2014/main" id="{EABF3B57-9253-4605-9493-1C35362E5D2D}"/>
              </a:ext>
            </a:extLst>
          </p:cNvPr>
          <p:cNvSpPr>
            <a:spLocks noGrp="1"/>
          </p:cNvSpPr>
          <p:nvPr>
            <p:ph idx="1"/>
          </p:nvPr>
        </p:nvSpPr>
        <p:spPr>
          <a:xfrm>
            <a:off x="0" y="116632"/>
            <a:ext cx="9144000" cy="6741368"/>
          </a:xfrm>
        </p:spPr>
        <p:txBody>
          <a:bodyPr>
            <a:normAutofit fontScale="70000" lnSpcReduction="20000"/>
          </a:bodyPr>
          <a:lstStyle/>
          <a:p>
            <a:pPr marL="0" indent="0">
              <a:buNone/>
            </a:pPr>
            <a:r>
              <a:rPr lang="hu-HU" altLang="hu-HU" sz="4600" dirty="0">
                <a:latin typeface="Times New Roman" panose="02020603050405020304" pitchFamily="18" charset="0"/>
                <a:cs typeface="Times New Roman" panose="02020603050405020304" pitchFamily="18" charset="0"/>
              </a:rPr>
              <a:t>2. Az építtető és fővállalkozó kivitelező </a:t>
            </a:r>
            <a:r>
              <a:rPr lang="hu-HU" altLang="hu-HU" sz="4600" b="1" dirty="0">
                <a:latin typeface="Times New Roman" panose="02020603050405020304" pitchFamily="18" charset="0"/>
                <a:cs typeface="Times New Roman" panose="02020603050405020304" pitchFamily="18" charset="0"/>
              </a:rPr>
              <a:t>kiválasztja a fedezetkezelőt</a:t>
            </a:r>
          </a:p>
          <a:p>
            <a:pPr marL="0" indent="0">
              <a:buNone/>
            </a:pPr>
            <a:r>
              <a:rPr lang="hu-HU" altLang="hu-HU" sz="4600" b="1" dirty="0">
                <a:latin typeface="Times New Roman" panose="02020603050405020304" pitchFamily="18" charset="0"/>
                <a:cs typeface="Times New Roman" panose="02020603050405020304" pitchFamily="18" charset="0"/>
              </a:rPr>
              <a:t>3. Fedezetkezelői szerződés </a:t>
            </a:r>
            <a:r>
              <a:rPr lang="hu-HU" altLang="hu-HU" sz="4600" dirty="0">
                <a:latin typeface="Times New Roman" panose="02020603050405020304" pitchFamily="18" charset="0"/>
                <a:cs typeface="Times New Roman" panose="02020603050405020304" pitchFamily="18" charset="0"/>
              </a:rPr>
              <a:t>az építtető és a fedezetkezelő közöt</a:t>
            </a:r>
            <a:r>
              <a:rPr lang="hu-HU" altLang="hu-HU" sz="4600" dirty="0"/>
              <a:t>t</a:t>
            </a:r>
          </a:p>
          <a:p>
            <a:pPr marL="0" indent="0">
              <a:buNone/>
            </a:pPr>
            <a:r>
              <a:rPr lang="hu-HU" altLang="hu-HU" sz="3400" dirty="0">
                <a:latin typeface="Times New Roman" panose="02020603050405020304" pitchFamily="18" charset="0"/>
                <a:cs typeface="Times New Roman" panose="02020603050405020304" pitchFamily="18" charset="0"/>
              </a:rPr>
              <a:t>Jellemzően  tartalmazza</a:t>
            </a:r>
          </a:p>
          <a:p>
            <a:pPr lvl="0"/>
            <a:r>
              <a:rPr lang="hu-HU" sz="3400" dirty="0">
                <a:latin typeface="Times New Roman" panose="02020603050405020304" pitchFamily="18" charset="0"/>
                <a:cs typeface="Times New Roman" panose="02020603050405020304" pitchFamily="18" charset="0"/>
              </a:rPr>
              <a:t>a beruházás kezdő és befejezési időpontját és ellenértékét, a </a:t>
            </a:r>
            <a:r>
              <a:rPr lang="hu-HU" sz="3400" b="1" dirty="0">
                <a:latin typeface="Times New Roman" panose="02020603050405020304" pitchFamily="18" charset="0"/>
                <a:cs typeface="Times New Roman" panose="02020603050405020304" pitchFamily="18" charset="0"/>
              </a:rPr>
              <a:t>kivitelezési szakaszok meghatározásá</a:t>
            </a:r>
            <a:r>
              <a:rPr lang="hu-HU" sz="3400" dirty="0">
                <a:latin typeface="Times New Roman" panose="02020603050405020304" pitchFamily="18" charset="0"/>
                <a:cs typeface="Times New Roman" panose="02020603050405020304" pitchFamily="18" charset="0"/>
              </a:rPr>
              <a:t>t, kezdő és befejezési időpontját és ellenértékét,</a:t>
            </a:r>
          </a:p>
          <a:p>
            <a:pPr lvl="0"/>
            <a:r>
              <a:rPr lang="hu-HU" sz="3400" dirty="0">
                <a:latin typeface="Times New Roman" panose="02020603050405020304" pitchFamily="18" charset="0"/>
                <a:cs typeface="Times New Roman" panose="02020603050405020304" pitchFamily="18" charset="0"/>
              </a:rPr>
              <a:t>az építtető igazolását, hogy a fedezetkezelői számla felett biztosította az építtetői fedezetkezelő rendelkezési jogát,</a:t>
            </a:r>
          </a:p>
          <a:p>
            <a:pPr lvl="0"/>
            <a:r>
              <a:rPr lang="hu-HU" sz="3400" dirty="0">
                <a:latin typeface="Times New Roman" panose="02020603050405020304" pitchFamily="18" charset="0"/>
                <a:cs typeface="Times New Roman" panose="02020603050405020304" pitchFamily="18" charset="0"/>
              </a:rPr>
              <a:t>a fővállalkozó kivitelező által nyújtott biztosítékok mértékét, felhasználási lehetőségét,</a:t>
            </a:r>
          </a:p>
          <a:p>
            <a:pPr lvl="0"/>
            <a:r>
              <a:rPr lang="hu-HU" sz="3400" dirty="0">
                <a:latin typeface="Times New Roman" panose="02020603050405020304" pitchFamily="18" charset="0"/>
                <a:cs typeface="Times New Roman" panose="02020603050405020304" pitchFamily="18" charset="0"/>
              </a:rPr>
              <a:t>az építtető nyilatkozatát, hogy elfogadja az építési műszaki ellenőr által kiadott teljesítésigazolást és az ez alapján a fővállalkozónak (alvállalkozónak) történő pénzügyi teljesítést,</a:t>
            </a:r>
          </a:p>
          <a:p>
            <a:pPr lvl="0"/>
            <a:r>
              <a:rPr lang="hu-HU" sz="3400" dirty="0">
                <a:latin typeface="Times New Roman" panose="02020603050405020304" pitchFamily="18" charset="0"/>
                <a:cs typeface="Times New Roman" panose="02020603050405020304" pitchFamily="18" charset="0"/>
              </a:rPr>
              <a:t>az építtető által biztosított </a:t>
            </a:r>
            <a:r>
              <a:rPr lang="hu-HU" sz="3400" b="1" dirty="0">
                <a:latin typeface="Times New Roman" panose="02020603050405020304" pitchFamily="18" charset="0"/>
                <a:cs typeface="Times New Roman" panose="02020603050405020304" pitchFamily="18" charset="0"/>
              </a:rPr>
              <a:t>fedezetek </a:t>
            </a:r>
            <a:r>
              <a:rPr lang="hu-HU" sz="3400" dirty="0">
                <a:latin typeface="Times New Roman" panose="02020603050405020304" pitchFamily="18" charset="0"/>
                <a:cs typeface="Times New Roman" panose="02020603050405020304" pitchFamily="18" charset="0"/>
              </a:rPr>
              <a:t>megnevezését és azok </a:t>
            </a:r>
            <a:r>
              <a:rPr lang="hu-HU" sz="3400" b="1" dirty="0">
                <a:latin typeface="Times New Roman" panose="02020603050405020304" pitchFamily="18" charset="0"/>
                <a:cs typeface="Times New Roman" panose="02020603050405020304" pitchFamily="18" charset="0"/>
              </a:rPr>
              <a:t>rendelkezésre bocsátásának ütemét,</a:t>
            </a:r>
          </a:p>
          <a:p>
            <a:pPr lvl="0"/>
            <a:r>
              <a:rPr lang="hu-HU" sz="3400" dirty="0">
                <a:latin typeface="Times New Roman" panose="02020603050405020304" pitchFamily="18" charset="0"/>
                <a:cs typeface="Times New Roman" panose="02020603050405020304" pitchFamily="18" charset="0"/>
              </a:rPr>
              <a:t>a fedezetként rendelkezésre álló mobilizálható pénzeszközök elfogadhatóságára vonatkozó szabályokat, értékét,</a:t>
            </a:r>
          </a:p>
        </p:txBody>
      </p:sp>
    </p:spTree>
    <p:extLst>
      <p:ext uri="{BB962C8B-B14F-4D97-AF65-F5344CB8AC3E}">
        <p14:creationId xmlns:p14="http://schemas.microsoft.com/office/powerpoint/2010/main" val="1474524796"/>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5"/>
          <p:cNvSpPr txBox="1">
            <a:spLocks noGrp="1" noChangeArrowheads="1"/>
          </p:cNvSpPr>
          <p:nvPr>
            <p:ph idx="1"/>
          </p:nvPr>
        </p:nvSpPr>
        <p:spPr bwMode="auto">
          <a:xfrm>
            <a:off x="395536" y="1166842"/>
            <a:ext cx="8352928" cy="4524315"/>
          </a:xfrm>
          <a:prstGeom prst="rect">
            <a:avLst/>
          </a:prstGeom>
          <a:noFill/>
          <a:ln w="9525">
            <a:noFill/>
            <a:miter lim="800000"/>
            <a:headEnd/>
            <a:tailEnd/>
          </a:ln>
        </p:spPr>
        <p:txBody>
          <a:bodyPr wrap="square">
            <a:spAutoFit/>
          </a:bodyPr>
          <a:lstStyle>
            <a:lvl1pPr marL="176213" indent="-176213"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marL="0" indent="0" eaLnBrk="1" hangingPunct="1">
              <a:spcBef>
                <a:spcPts val="0"/>
              </a:spcBef>
              <a:buNone/>
            </a:pPr>
            <a:r>
              <a:rPr lang="hu-HU" altLang="hu-HU" b="1" dirty="0">
                <a:latin typeface="Times New Roman" panose="02020603050405020304" pitchFamily="18" charset="0"/>
                <a:cs typeface="Times New Roman" panose="02020603050405020304" pitchFamily="18" charset="0"/>
              </a:rPr>
              <a:t>4. Az építési szerződés akkor </a:t>
            </a:r>
            <a:r>
              <a:rPr lang="hu-HU" altLang="hu-HU" b="1" dirty="0" err="1">
                <a:latin typeface="Times New Roman" panose="02020603050405020304" pitchFamily="18" charset="0"/>
                <a:cs typeface="Times New Roman" panose="02020603050405020304" pitchFamily="18" charset="0"/>
              </a:rPr>
              <a:t>hatályosul</a:t>
            </a:r>
            <a:r>
              <a:rPr lang="hu-HU" altLang="hu-HU" dirty="0">
                <a:latin typeface="Times New Roman" panose="02020603050405020304" pitchFamily="18" charset="0"/>
                <a:cs typeface="Times New Roman" panose="02020603050405020304" pitchFamily="18" charset="0"/>
              </a:rPr>
              <a:t>, ha a fedezetkezelői szerződés megkötését követően kiegészül az alábbiakkal:</a:t>
            </a:r>
          </a:p>
          <a:p>
            <a:pPr eaLnBrk="1" hangingPunct="1">
              <a:spcBef>
                <a:spcPts val="0"/>
              </a:spcBef>
              <a:buFontTx/>
              <a:buChar char="•"/>
            </a:pPr>
            <a:r>
              <a:rPr lang="hu-HU" altLang="hu-HU" dirty="0">
                <a:latin typeface="Times New Roman" panose="02020603050405020304" pitchFamily="18" charset="0"/>
                <a:cs typeface="Times New Roman" panose="02020603050405020304" pitchFamily="18" charset="0"/>
              </a:rPr>
              <a:t>építtetői fedezetkezelő megnevezése, fedezetkezelői számla adatai,</a:t>
            </a:r>
          </a:p>
          <a:p>
            <a:pPr eaLnBrk="1" hangingPunct="1">
              <a:spcBef>
                <a:spcPts val="0"/>
              </a:spcBef>
              <a:buFontTx/>
              <a:buChar char="•"/>
            </a:pPr>
            <a:r>
              <a:rPr lang="hu-HU" altLang="hu-HU" dirty="0">
                <a:latin typeface="Times New Roman" panose="02020603050405020304" pitchFamily="18" charset="0"/>
                <a:cs typeface="Times New Roman" panose="02020603050405020304" pitchFamily="18" charset="0"/>
              </a:rPr>
              <a:t>elektronikus alvállalkozói nyilvántartás használatát biztosító kód (</a:t>
            </a:r>
            <a:r>
              <a:rPr lang="hu-HU" altLang="hu-HU" b="1" dirty="0">
                <a:latin typeface="Times New Roman" panose="02020603050405020304" pitchFamily="18" charset="0"/>
                <a:cs typeface="Times New Roman" panose="02020603050405020304" pitchFamily="18" charset="0"/>
              </a:rPr>
              <a:t>NÜJ</a:t>
            </a:r>
            <a:r>
              <a:rPr lang="hu-HU" altLang="hu-HU" dirty="0">
                <a:latin typeface="Times New Roman" panose="02020603050405020304" pitchFamily="18" charset="0"/>
                <a:cs typeface="Times New Roman" panose="02020603050405020304" pitchFamily="18" charset="0"/>
              </a:rPr>
              <a:t>) a fővállalkozó kivitelező részére az alvállalkozói kivitelezési szerződés megkötéséhez.</a:t>
            </a:r>
          </a:p>
        </p:txBody>
      </p:sp>
    </p:spTree>
    <p:extLst>
      <p:ext uri="{BB962C8B-B14F-4D97-AF65-F5344CB8AC3E}">
        <p14:creationId xmlns:p14="http://schemas.microsoft.com/office/powerpoint/2010/main" val="1246009170"/>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a:extLst>
              <a:ext uri="{FF2B5EF4-FFF2-40B4-BE49-F238E27FC236}">
                <a16:creationId xmlns:a16="http://schemas.microsoft.com/office/drawing/2014/main" id="{2AEAD906-22A9-429C-B8B2-93C446979077}"/>
              </a:ext>
            </a:extLst>
          </p:cNvPr>
          <p:cNvSpPr>
            <a:spLocks noGrp="1"/>
          </p:cNvSpPr>
          <p:nvPr>
            <p:ph idx="1"/>
          </p:nvPr>
        </p:nvSpPr>
        <p:spPr>
          <a:xfrm>
            <a:off x="107504" y="0"/>
            <a:ext cx="9036496" cy="6858000"/>
          </a:xfrm>
        </p:spPr>
        <p:txBody>
          <a:bodyPr>
            <a:normAutofit/>
          </a:bodyPr>
          <a:lstStyle/>
          <a:p>
            <a:pPr marL="0" indent="0">
              <a:buNone/>
            </a:pPr>
            <a:r>
              <a:rPr lang="hu-HU" dirty="0"/>
              <a:t> </a:t>
            </a:r>
            <a:r>
              <a:rPr lang="hu-HU" b="1" dirty="0">
                <a:latin typeface="Times New Roman" panose="02020603050405020304" pitchFamily="18" charset="0"/>
                <a:cs typeface="Times New Roman" panose="02020603050405020304" pitchFamily="18" charset="0"/>
              </a:rPr>
              <a:t>A fedezetkezelői szerződés megszűnik:</a:t>
            </a:r>
          </a:p>
          <a:p>
            <a:r>
              <a:rPr lang="hu-HU" dirty="0">
                <a:latin typeface="Times New Roman" panose="02020603050405020304" pitchFamily="18" charset="0"/>
                <a:cs typeface="Times New Roman" panose="02020603050405020304" pitchFamily="18" charset="0"/>
              </a:rPr>
              <a:t>ha a fővállalkozó kivitelező vagy az építtető a kivitelezésre vonatkozó </a:t>
            </a:r>
            <a:r>
              <a:rPr lang="hu-HU" b="1" dirty="0">
                <a:latin typeface="Times New Roman" panose="02020603050405020304" pitchFamily="18" charset="0"/>
                <a:cs typeface="Times New Roman" panose="02020603050405020304" pitchFamily="18" charset="0"/>
              </a:rPr>
              <a:t>szerződést felmondja</a:t>
            </a:r>
            <a:r>
              <a:rPr lang="hu-HU" dirty="0">
                <a:latin typeface="Times New Roman" panose="02020603050405020304" pitchFamily="18" charset="0"/>
                <a:cs typeface="Times New Roman" panose="02020603050405020304" pitchFamily="18" charset="0"/>
              </a:rPr>
              <a:t>,</a:t>
            </a:r>
          </a:p>
          <a:p>
            <a:r>
              <a:rPr lang="hu-HU" dirty="0">
                <a:latin typeface="Times New Roman" panose="02020603050405020304" pitchFamily="18" charset="0"/>
                <a:cs typeface="Times New Roman" panose="02020603050405020304" pitchFamily="18" charset="0"/>
              </a:rPr>
              <a:t>ha a </a:t>
            </a:r>
            <a:r>
              <a:rPr lang="hu-HU" b="1" dirty="0">
                <a:latin typeface="Times New Roman" panose="02020603050405020304" pitchFamily="18" charset="0"/>
                <a:cs typeface="Times New Roman" panose="02020603050405020304" pitchFamily="18" charset="0"/>
              </a:rPr>
              <a:t>fedezetkezelő </a:t>
            </a:r>
            <a:r>
              <a:rPr lang="hu-HU" dirty="0">
                <a:latin typeface="Times New Roman" panose="02020603050405020304" pitchFamily="18" charset="0"/>
                <a:cs typeface="Times New Roman" panose="02020603050405020304" pitchFamily="18" charset="0"/>
              </a:rPr>
              <a:t>a 60 napon túl lejárt követelése miatt vagy a fedezet időn túli rendelkezése alá helyezésének hiánya miatt </a:t>
            </a:r>
            <a:r>
              <a:rPr lang="hu-HU" b="1" dirty="0">
                <a:latin typeface="Times New Roman" panose="02020603050405020304" pitchFamily="18" charset="0"/>
                <a:cs typeface="Times New Roman" panose="02020603050405020304" pitchFamily="18" charset="0"/>
              </a:rPr>
              <a:t>felmondja </a:t>
            </a:r>
            <a:r>
              <a:rPr lang="hu-HU" dirty="0">
                <a:latin typeface="Times New Roman" panose="02020603050405020304" pitchFamily="18" charset="0"/>
                <a:cs typeface="Times New Roman" panose="02020603050405020304" pitchFamily="18" charset="0"/>
              </a:rPr>
              <a:t>a szerződést,</a:t>
            </a:r>
          </a:p>
          <a:p>
            <a:r>
              <a:rPr lang="hu-HU" dirty="0">
                <a:latin typeface="Times New Roman" panose="02020603050405020304" pitchFamily="18" charset="0"/>
                <a:cs typeface="Times New Roman" panose="02020603050405020304" pitchFamily="18" charset="0"/>
              </a:rPr>
              <a:t>az építtetői fedezetkezelő a számlázott kivitelezési tevékenység ellenértékét – legfeljebb a fedezetkezelői számlán rendelkezésre álló összeg erejéig – </a:t>
            </a:r>
            <a:r>
              <a:rPr lang="hu-HU" b="1" dirty="0">
                <a:latin typeface="Times New Roman" panose="02020603050405020304" pitchFamily="18" charset="0"/>
                <a:cs typeface="Times New Roman" panose="02020603050405020304" pitchFamily="18" charset="0"/>
              </a:rPr>
              <a:t>kiegyenlítette</a:t>
            </a:r>
            <a:r>
              <a:rPr lang="hu-HU" dirty="0">
                <a:latin typeface="Times New Roman" panose="02020603050405020304" pitchFamily="18" charset="0"/>
                <a:cs typeface="Times New Roman" panose="02020603050405020304" pitchFamily="18" charset="0"/>
              </a:rPr>
              <a:t> és</a:t>
            </a:r>
          </a:p>
          <a:p>
            <a:r>
              <a:rPr lang="hu-HU" dirty="0">
                <a:latin typeface="Times New Roman" panose="02020603050405020304" pitchFamily="18" charset="0"/>
                <a:cs typeface="Times New Roman" panose="02020603050405020304" pitchFamily="18" charset="0"/>
              </a:rPr>
              <a:t>az építtetői fedezetkezelő a rendelkezése alá helyezett pénzügyi eszközökkel az építtető és a fővállalkozó kivitelező felé </a:t>
            </a:r>
            <a:r>
              <a:rPr lang="hu-HU" b="1" dirty="0">
                <a:latin typeface="Times New Roman" panose="02020603050405020304" pitchFamily="18" charset="0"/>
                <a:cs typeface="Times New Roman" panose="02020603050405020304" pitchFamily="18" charset="0"/>
              </a:rPr>
              <a:t>elszámolt.</a:t>
            </a:r>
            <a:endParaRPr lang="hu-H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92753862"/>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a:extLst>
              <a:ext uri="{FF2B5EF4-FFF2-40B4-BE49-F238E27FC236}">
                <a16:creationId xmlns:a16="http://schemas.microsoft.com/office/drawing/2014/main" id="{0003A762-DBD6-4D1C-BDEC-3FA1BB348E9F}"/>
              </a:ext>
            </a:extLst>
          </p:cNvPr>
          <p:cNvSpPr>
            <a:spLocks noGrp="1"/>
          </p:cNvSpPr>
          <p:nvPr>
            <p:ph idx="1"/>
          </p:nvPr>
        </p:nvSpPr>
        <p:spPr>
          <a:xfrm>
            <a:off x="251520" y="58994"/>
            <a:ext cx="8892480" cy="6799006"/>
          </a:xfrm>
        </p:spPr>
        <p:txBody>
          <a:bodyPr>
            <a:normAutofit fontScale="92500"/>
          </a:bodyPr>
          <a:lstStyle/>
          <a:p>
            <a:pPr marL="0" indent="0">
              <a:buNone/>
            </a:pPr>
            <a:r>
              <a:rPr lang="hu-HU" altLang="hu-HU" sz="3500" dirty="0">
                <a:latin typeface="Times New Roman" panose="02020603050405020304" pitchFamily="18" charset="0"/>
                <a:cs typeface="Times New Roman" panose="02020603050405020304" pitchFamily="18" charset="0"/>
              </a:rPr>
              <a:t>Ha </a:t>
            </a:r>
            <a:r>
              <a:rPr lang="hu-HU" altLang="hu-HU" sz="3500" b="1" dirty="0">
                <a:latin typeface="Times New Roman" panose="02020603050405020304" pitchFamily="18" charset="0"/>
                <a:cs typeface="Times New Roman" panose="02020603050405020304" pitchFamily="18" charset="0"/>
              </a:rPr>
              <a:t>az építtető nem helyezi határidőre</a:t>
            </a:r>
            <a:r>
              <a:rPr lang="hu-HU" altLang="hu-HU" sz="3500" dirty="0">
                <a:latin typeface="Times New Roman" panose="02020603050405020304" pitchFamily="18" charset="0"/>
                <a:cs typeface="Times New Roman" panose="02020603050405020304" pitchFamily="18" charset="0"/>
              </a:rPr>
              <a:t> a fővállalkozó kivitelező teljesítésének </a:t>
            </a:r>
            <a:r>
              <a:rPr lang="hu-HU" altLang="hu-HU" sz="3500" b="1" dirty="0">
                <a:latin typeface="Times New Roman" panose="02020603050405020304" pitchFamily="18" charset="0"/>
                <a:cs typeface="Times New Roman" panose="02020603050405020304" pitchFamily="18" charset="0"/>
              </a:rPr>
              <a:t>fedezetét</a:t>
            </a:r>
            <a:r>
              <a:rPr lang="hu-HU" altLang="hu-HU" sz="3500" dirty="0">
                <a:latin typeface="Times New Roman" panose="02020603050405020304" pitchFamily="18" charset="0"/>
                <a:cs typeface="Times New Roman" panose="02020603050405020304" pitchFamily="18" charset="0"/>
              </a:rPr>
              <a:t> a fedezetkezelő rendelkezése alá, </a:t>
            </a:r>
          </a:p>
          <a:p>
            <a:r>
              <a:rPr lang="hu-HU" altLang="hu-HU" sz="3500" dirty="0">
                <a:latin typeface="Times New Roman" panose="02020603050405020304" pitchFamily="18" charset="0"/>
                <a:cs typeface="Times New Roman" panose="02020603050405020304" pitchFamily="18" charset="0"/>
              </a:rPr>
              <a:t>a </a:t>
            </a:r>
            <a:r>
              <a:rPr lang="hu-HU" altLang="hu-HU" sz="3500" b="1" dirty="0">
                <a:latin typeface="Times New Roman" panose="02020603050405020304" pitchFamily="18" charset="0"/>
                <a:cs typeface="Times New Roman" panose="02020603050405020304" pitchFamily="18" charset="0"/>
              </a:rPr>
              <a:t>fővállalkozó kivitelező</a:t>
            </a:r>
            <a:r>
              <a:rPr lang="hu-HU" altLang="hu-HU" sz="3500" dirty="0">
                <a:latin typeface="Times New Roman" panose="02020603050405020304" pitchFamily="18" charset="0"/>
                <a:cs typeface="Times New Roman" panose="02020603050405020304" pitchFamily="18" charset="0"/>
              </a:rPr>
              <a:t> </a:t>
            </a:r>
            <a:r>
              <a:rPr lang="hu-HU" altLang="hu-HU" sz="3500" b="1" dirty="0">
                <a:latin typeface="Times New Roman" panose="02020603050405020304" pitchFamily="18" charset="0"/>
                <a:cs typeface="Times New Roman" panose="02020603050405020304" pitchFamily="18" charset="0"/>
              </a:rPr>
              <a:t>jogosult</a:t>
            </a:r>
            <a:r>
              <a:rPr lang="hu-HU" altLang="hu-HU" sz="3500" dirty="0">
                <a:latin typeface="Times New Roman" panose="02020603050405020304" pitchFamily="18" charset="0"/>
                <a:cs typeface="Times New Roman" panose="02020603050405020304" pitchFamily="18" charset="0"/>
              </a:rPr>
              <a:t> a kivitelezési tevékenységet </a:t>
            </a:r>
            <a:r>
              <a:rPr lang="hu-HU" altLang="hu-HU" sz="3500" b="1" dirty="0">
                <a:latin typeface="Times New Roman" panose="02020603050405020304" pitchFamily="18" charset="0"/>
                <a:cs typeface="Times New Roman" panose="02020603050405020304" pitchFamily="18" charset="0"/>
              </a:rPr>
              <a:t>30 napra felfüggeszteni</a:t>
            </a:r>
            <a:r>
              <a:rPr lang="hu-HU" altLang="hu-HU" sz="3500" dirty="0">
                <a:latin typeface="Times New Roman" panose="02020603050405020304" pitchFamily="18" charset="0"/>
                <a:cs typeface="Times New Roman" panose="02020603050405020304" pitchFamily="18" charset="0"/>
              </a:rPr>
              <a:t>. </a:t>
            </a:r>
          </a:p>
          <a:p>
            <a:r>
              <a:rPr lang="hu-HU" altLang="hu-HU" sz="3500" dirty="0">
                <a:latin typeface="Times New Roman" panose="02020603050405020304" pitchFamily="18" charset="0"/>
                <a:cs typeface="Times New Roman" panose="02020603050405020304" pitchFamily="18" charset="0"/>
              </a:rPr>
              <a:t>ha az építtető a felfüggesztés időtartama leteltéig sem biztosítja a soron következő kivitelezői teljesítés fedezetét, a </a:t>
            </a:r>
            <a:r>
              <a:rPr lang="hu-HU" altLang="hu-HU" sz="3500" b="1" dirty="0">
                <a:latin typeface="Times New Roman" panose="02020603050405020304" pitchFamily="18" charset="0"/>
                <a:cs typeface="Times New Roman" panose="02020603050405020304" pitchFamily="18" charset="0"/>
              </a:rPr>
              <a:t>fővállalkozó kivitelező jogosult </a:t>
            </a:r>
          </a:p>
          <a:p>
            <a:pPr marL="400050" lvl="1" indent="0">
              <a:buNone/>
            </a:pPr>
            <a:r>
              <a:rPr lang="hu-HU" altLang="hu-HU" sz="3100" b="1" dirty="0">
                <a:latin typeface="Times New Roman" panose="02020603050405020304" pitchFamily="18" charset="0"/>
                <a:cs typeface="Times New Roman" panose="02020603050405020304" pitchFamily="18" charset="0"/>
              </a:rPr>
              <a:t>- az építési szerződést felmondani, </a:t>
            </a:r>
            <a:r>
              <a:rPr lang="hu-HU" sz="3100" dirty="0">
                <a:latin typeface="Times New Roman" panose="02020603050405020304" pitchFamily="18" charset="0"/>
                <a:cs typeface="Times New Roman" panose="02020603050405020304" pitchFamily="18" charset="0"/>
              </a:rPr>
              <a:t>vagy </a:t>
            </a:r>
          </a:p>
          <a:p>
            <a:pPr marL="400050" lvl="1" indent="0">
              <a:buNone/>
            </a:pPr>
            <a:r>
              <a:rPr lang="hu-HU" sz="3100" dirty="0">
                <a:latin typeface="Times New Roman" panose="02020603050405020304" pitchFamily="18" charset="0"/>
                <a:cs typeface="Times New Roman" panose="02020603050405020304" pitchFamily="18" charset="0"/>
              </a:rPr>
              <a:t>- a </a:t>
            </a:r>
            <a:r>
              <a:rPr lang="hu-HU" sz="3100" b="1" dirty="0">
                <a:latin typeface="Times New Roman" panose="02020603050405020304" pitchFamily="18" charset="0"/>
                <a:cs typeface="Times New Roman" panose="02020603050405020304" pitchFamily="18" charset="0"/>
              </a:rPr>
              <a:t>teljesítési határidőt </a:t>
            </a:r>
            <a:r>
              <a:rPr lang="hu-HU" sz="3100" dirty="0">
                <a:latin typeface="Times New Roman" panose="02020603050405020304" pitchFamily="18" charset="0"/>
                <a:cs typeface="Times New Roman" panose="02020603050405020304" pitchFamily="18" charset="0"/>
              </a:rPr>
              <a:t>a felfüggesztés időtartamával </a:t>
            </a:r>
            <a:r>
              <a:rPr lang="hu-HU" sz="3100" b="1" dirty="0">
                <a:latin typeface="Times New Roman" panose="02020603050405020304" pitchFamily="18" charset="0"/>
                <a:cs typeface="Times New Roman" panose="02020603050405020304" pitchFamily="18" charset="0"/>
              </a:rPr>
              <a:t>meghosszabbítani</a:t>
            </a:r>
            <a:r>
              <a:rPr lang="hu-HU" sz="3100" dirty="0">
                <a:latin typeface="Times New Roman" panose="02020603050405020304" pitchFamily="18" charset="0"/>
                <a:cs typeface="Times New Roman" panose="02020603050405020304" pitchFamily="18" charset="0"/>
              </a:rPr>
              <a:t> a munkavégzés felfüggesztése miatt felmerült költségeinek építtető általi megtérítése mellett.</a:t>
            </a:r>
            <a:endParaRPr lang="hu-HU" altLang="hu-HU" sz="3100" dirty="0">
              <a:latin typeface="Times New Roman" panose="02020603050405020304" pitchFamily="18" charset="0"/>
              <a:cs typeface="Times New Roman" panose="02020603050405020304" pitchFamily="18" charset="0"/>
            </a:endParaRPr>
          </a:p>
          <a:p>
            <a:endParaRPr lang="hu-HU" altLang="hu-HU" dirty="0">
              <a:latin typeface="Times New Roman" panose="02020603050405020304" pitchFamily="18" charset="0"/>
              <a:cs typeface="Times New Roman" panose="02020603050405020304" pitchFamily="18" charset="0"/>
            </a:endParaRPr>
          </a:p>
          <a:p>
            <a:endParaRPr lang="hu-HU" dirty="0"/>
          </a:p>
        </p:txBody>
      </p:sp>
    </p:spTree>
    <p:extLst>
      <p:ext uri="{BB962C8B-B14F-4D97-AF65-F5344CB8AC3E}">
        <p14:creationId xmlns:p14="http://schemas.microsoft.com/office/powerpoint/2010/main" val="1062316464"/>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25092" y="12536"/>
            <a:ext cx="9118908" cy="752168"/>
          </a:xfrm>
          <a:solidFill>
            <a:schemeClr val="bg2">
              <a:lumMod val="75000"/>
            </a:schemeClr>
          </a:solidFill>
        </p:spPr>
        <p:txBody>
          <a:bodyPr>
            <a:noAutofit/>
          </a:bodyPr>
          <a:lstStyle/>
          <a:p>
            <a:r>
              <a:rPr lang="hu-HU" sz="4000" b="1" dirty="0">
                <a:latin typeface="Times New Roman" panose="02020603050405020304" pitchFamily="18" charset="0"/>
                <a:cs typeface="Times New Roman" panose="02020603050405020304" pitchFamily="18" charset="0"/>
              </a:rPr>
              <a:t>Mit tehet a fedezetkezelő</a:t>
            </a:r>
          </a:p>
        </p:txBody>
      </p:sp>
      <p:sp>
        <p:nvSpPr>
          <p:cNvPr id="3" name="Tartalom helye 2"/>
          <p:cNvSpPr>
            <a:spLocks noGrp="1"/>
          </p:cNvSpPr>
          <p:nvPr>
            <p:ph idx="1"/>
          </p:nvPr>
        </p:nvSpPr>
        <p:spPr>
          <a:xfrm>
            <a:off x="251520" y="1124744"/>
            <a:ext cx="8568952" cy="5472608"/>
          </a:xfrm>
        </p:spPr>
        <p:txBody>
          <a:bodyPr>
            <a:normAutofit/>
          </a:bodyPr>
          <a:lstStyle/>
          <a:p>
            <a:pPr>
              <a:buNone/>
            </a:pPr>
            <a:r>
              <a:rPr lang="hu-HU" sz="3500" dirty="0">
                <a:latin typeface="Times New Roman" panose="02020603050405020304" pitchFamily="18" charset="0"/>
                <a:cs typeface="Times New Roman" panose="02020603050405020304" pitchFamily="18" charset="0"/>
              </a:rPr>
              <a:t>Az építtetői fedezetkezelő </a:t>
            </a:r>
            <a:r>
              <a:rPr lang="hu-HU" sz="3500" u="sng" dirty="0">
                <a:latin typeface="Times New Roman" panose="02020603050405020304" pitchFamily="18" charset="0"/>
                <a:cs typeface="Times New Roman" panose="02020603050405020304" pitchFamily="18" charset="0"/>
              </a:rPr>
              <a:t>hatósági intézkedés megtétele </a:t>
            </a:r>
            <a:r>
              <a:rPr lang="hu-HU" sz="3500" dirty="0">
                <a:latin typeface="Times New Roman" panose="02020603050405020304" pitchFamily="18" charset="0"/>
                <a:cs typeface="Times New Roman" panose="02020603050405020304" pitchFamily="18" charset="0"/>
              </a:rPr>
              <a:t>céljából megkeresi az építőipari kivitelezés helye szerint illetékes </a:t>
            </a:r>
            <a:r>
              <a:rPr lang="hu-HU" sz="3500" u="sng" dirty="0">
                <a:latin typeface="Times New Roman" panose="02020603050405020304" pitchFamily="18" charset="0"/>
                <a:cs typeface="Times New Roman" panose="02020603050405020304" pitchFamily="18" charset="0"/>
              </a:rPr>
              <a:t>építésfelügyeleti hatóságot</a:t>
            </a:r>
            <a:r>
              <a:rPr lang="hu-HU" sz="3500" dirty="0">
                <a:latin typeface="Times New Roman" panose="02020603050405020304" pitchFamily="18" charset="0"/>
                <a:cs typeface="Times New Roman" panose="02020603050405020304" pitchFamily="18" charset="0"/>
              </a:rPr>
              <a:t>, 	</a:t>
            </a:r>
          </a:p>
          <a:p>
            <a:pPr>
              <a:buNone/>
            </a:pPr>
            <a:r>
              <a:rPr lang="hu-HU" sz="3500" dirty="0">
                <a:latin typeface="Times New Roman" panose="02020603050405020304" pitchFamily="18" charset="0"/>
                <a:cs typeface="Times New Roman" panose="02020603050405020304" pitchFamily="18" charset="0"/>
              </a:rPr>
              <a:t>	ha az építtető a fedezetkezelési szerződésben rögzített határidőt követő 30 nap elteltével sem biztosítja részére a kivitelezési szakasz szerződés szerinti ellenértékének megfelelő fedezet feletti rendelkezési jogot. </a:t>
            </a:r>
          </a:p>
          <a:p>
            <a:endParaRPr lang="hu-HU" dirty="0"/>
          </a:p>
        </p:txBody>
      </p:sp>
    </p:spTree>
    <p:extLst>
      <p:ext uri="{BB962C8B-B14F-4D97-AF65-F5344CB8AC3E}">
        <p14:creationId xmlns:p14="http://schemas.microsoft.com/office/powerpoint/2010/main" val="3881744986"/>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4"/>
          <p:cNvSpPr>
            <a:spLocks noChangeArrowheads="1"/>
          </p:cNvSpPr>
          <p:nvPr/>
        </p:nvSpPr>
        <p:spPr bwMode="auto">
          <a:xfrm>
            <a:off x="0" y="-30778"/>
            <a:ext cx="9144000" cy="707886"/>
          </a:xfrm>
          <a:prstGeom prst="rect">
            <a:avLst/>
          </a:prstGeom>
          <a:solidFill>
            <a:schemeClr val="bg2">
              <a:lumMod val="75000"/>
            </a:schemeClr>
          </a:solidFill>
          <a:ln>
            <a:noFill/>
          </a:ln>
        </p:spPr>
        <p:txBody>
          <a:bodyPr wrap="square" anchor="ct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hu-HU" altLang="hu-HU" sz="4000" b="1" dirty="0">
                <a:latin typeface="Times New Roman" panose="02020603050405020304" pitchFamily="18" charset="0"/>
                <a:cs typeface="Times New Roman" panose="02020603050405020304" pitchFamily="18" charset="0"/>
              </a:rPr>
              <a:t>A kivitelezés ellenértékének kiegyenlítése</a:t>
            </a:r>
          </a:p>
        </p:txBody>
      </p:sp>
      <p:sp>
        <p:nvSpPr>
          <p:cNvPr id="24579" name="Text Box 6"/>
          <p:cNvSpPr txBox="1">
            <a:spLocks noChangeArrowheads="1"/>
          </p:cNvSpPr>
          <p:nvPr/>
        </p:nvSpPr>
        <p:spPr bwMode="auto">
          <a:xfrm>
            <a:off x="215516" y="1052736"/>
            <a:ext cx="8712968" cy="5509200"/>
          </a:xfrm>
          <a:prstGeom prst="rect">
            <a:avLst/>
          </a:prstGeom>
          <a:noFill/>
          <a:ln w="9525">
            <a:noFill/>
            <a:miter lim="800000"/>
            <a:headEnd/>
            <a:tailEnd/>
          </a:ln>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marL="457200" indent="-457200" algn="just" eaLnBrk="1" hangingPunct="1">
              <a:buFont typeface="Arial" panose="020B0604020202020204" pitchFamily="34" charset="0"/>
              <a:buChar char="•"/>
            </a:pPr>
            <a:r>
              <a:rPr lang="hu-HU" altLang="hu-HU" sz="3200" b="1" dirty="0">
                <a:latin typeface="Times New Roman" panose="02020603050405020304" pitchFamily="18" charset="0"/>
                <a:cs typeface="Times New Roman" panose="02020603050405020304" pitchFamily="18" charset="0"/>
              </a:rPr>
              <a:t>A fővállalkozó kivitelező </a:t>
            </a:r>
            <a:r>
              <a:rPr lang="hu-HU" altLang="hu-HU" sz="3200" dirty="0">
                <a:latin typeface="Times New Roman" panose="02020603050405020304" pitchFamily="18" charset="0"/>
                <a:cs typeface="Times New Roman" panose="02020603050405020304" pitchFamily="18" charset="0"/>
              </a:rPr>
              <a:t>a </a:t>
            </a:r>
            <a:r>
              <a:rPr lang="hu-HU" altLang="hu-HU" sz="3200" b="1" dirty="0">
                <a:latin typeface="Times New Roman" panose="02020603050405020304" pitchFamily="18" charset="0"/>
                <a:cs typeface="Times New Roman" panose="02020603050405020304" pitchFamily="18" charset="0"/>
              </a:rPr>
              <a:t>kivitelezési szakasz teljesítését jelzi</a:t>
            </a:r>
            <a:r>
              <a:rPr lang="hu-HU" altLang="hu-HU" sz="3200" dirty="0">
                <a:latin typeface="Times New Roman" panose="02020603050405020304" pitchFamily="18" charset="0"/>
                <a:cs typeface="Times New Roman" panose="02020603050405020304" pitchFamily="18" charset="0"/>
              </a:rPr>
              <a:t> az </a:t>
            </a:r>
            <a:r>
              <a:rPr lang="hu-HU" altLang="hu-HU" sz="3200" b="1" dirty="0">
                <a:latin typeface="Times New Roman" panose="02020603050405020304" pitchFamily="18" charset="0"/>
                <a:cs typeface="Times New Roman" panose="02020603050405020304" pitchFamily="18" charset="0"/>
              </a:rPr>
              <a:t>építési műszaki ellenőrnek. </a:t>
            </a:r>
          </a:p>
          <a:p>
            <a:pPr marL="457200" indent="-457200" algn="just" eaLnBrk="1" hangingPunct="1">
              <a:buFont typeface="Arial" panose="020B0604020202020204" pitchFamily="34" charset="0"/>
              <a:buChar char="•"/>
            </a:pPr>
            <a:r>
              <a:rPr lang="hu-HU" altLang="hu-HU" sz="3200" dirty="0">
                <a:latin typeface="Times New Roman" panose="02020603050405020304" pitchFamily="18" charset="0"/>
                <a:cs typeface="Times New Roman" panose="02020603050405020304" pitchFamily="18" charset="0"/>
              </a:rPr>
              <a:t>Az </a:t>
            </a:r>
            <a:r>
              <a:rPr lang="hu-HU" altLang="hu-HU" sz="3200" b="1" dirty="0">
                <a:latin typeface="Times New Roman" panose="02020603050405020304" pitchFamily="18" charset="0"/>
                <a:cs typeface="Times New Roman" panose="02020603050405020304" pitchFamily="18" charset="0"/>
              </a:rPr>
              <a:t>építési műszaki ellenőr</a:t>
            </a:r>
            <a:r>
              <a:rPr lang="hu-HU" altLang="hu-HU" sz="3200" dirty="0">
                <a:latin typeface="Times New Roman" panose="02020603050405020304" pitchFamily="18" charset="0"/>
                <a:cs typeface="Times New Roman" panose="02020603050405020304" pitchFamily="18" charset="0"/>
              </a:rPr>
              <a:t> </a:t>
            </a:r>
            <a:r>
              <a:rPr lang="hu-HU" altLang="hu-HU" sz="3200" b="1" dirty="0">
                <a:latin typeface="Times New Roman" panose="02020603050405020304" pitchFamily="18" charset="0"/>
                <a:cs typeface="Times New Roman" panose="02020603050405020304" pitchFamily="18" charset="0"/>
              </a:rPr>
              <a:t>teljesítésigazolást állít ki</a:t>
            </a:r>
            <a:r>
              <a:rPr lang="hu-HU" altLang="hu-HU" sz="3200" dirty="0">
                <a:latin typeface="Times New Roman" panose="02020603050405020304" pitchFamily="18" charset="0"/>
                <a:cs typeface="Times New Roman" panose="02020603050405020304" pitchFamily="18" charset="0"/>
              </a:rPr>
              <a:t> a számlázható ellenértékről, amit az alvállalkozói nyilvántartásban is rögzít. </a:t>
            </a:r>
          </a:p>
          <a:p>
            <a:pPr marL="457200" indent="-457200" algn="just" eaLnBrk="1" hangingPunct="1">
              <a:buFont typeface="Arial" panose="020B0604020202020204" pitchFamily="34" charset="0"/>
              <a:buChar char="•"/>
            </a:pPr>
            <a:r>
              <a:rPr lang="hu-HU" sz="3200" b="1" dirty="0">
                <a:latin typeface="Times New Roman" panose="02020603050405020304" pitchFamily="18" charset="0"/>
                <a:cs typeface="Times New Roman" panose="02020603050405020304" pitchFamily="18" charset="0"/>
              </a:rPr>
              <a:t>A fővállalkozó a </a:t>
            </a:r>
            <a:r>
              <a:rPr lang="hu-HU" sz="3200" dirty="0">
                <a:latin typeface="Times New Roman" panose="02020603050405020304" pitchFamily="18" charset="0"/>
                <a:cs typeface="Times New Roman" panose="02020603050405020304" pitchFamily="18" charset="0"/>
              </a:rPr>
              <a:t>kiadott teljesítésigazolás alapján </a:t>
            </a:r>
            <a:r>
              <a:rPr lang="hu-HU" sz="3200" b="1" dirty="0">
                <a:latin typeface="Times New Roman" panose="02020603050405020304" pitchFamily="18" charset="0"/>
                <a:cs typeface="Times New Roman" panose="02020603050405020304" pitchFamily="18" charset="0"/>
              </a:rPr>
              <a:t>kiállított számlát az építtetői fedezetkezelő részére eljuttatja.</a:t>
            </a:r>
            <a:endParaRPr lang="hu-HU" altLang="hu-HU" sz="3200" dirty="0">
              <a:latin typeface="Times New Roman" panose="02020603050405020304" pitchFamily="18" charset="0"/>
              <a:cs typeface="Times New Roman" panose="02020603050405020304" pitchFamily="18" charset="0"/>
            </a:endParaRPr>
          </a:p>
          <a:p>
            <a:pPr marL="457200" indent="-457200" algn="just" eaLnBrk="1" hangingPunct="1">
              <a:buFont typeface="Arial" panose="020B0604020202020204" pitchFamily="34" charset="0"/>
              <a:buChar char="•"/>
            </a:pPr>
            <a:r>
              <a:rPr lang="hu-HU" altLang="hu-HU" sz="3200" dirty="0">
                <a:latin typeface="Times New Roman" panose="02020603050405020304" pitchFamily="18" charset="0"/>
                <a:cs typeface="Times New Roman" panose="02020603050405020304" pitchFamily="18" charset="0"/>
              </a:rPr>
              <a:t>A</a:t>
            </a:r>
            <a:r>
              <a:rPr lang="hu-HU" altLang="hu-HU" sz="3200" b="1" dirty="0">
                <a:latin typeface="Times New Roman" panose="02020603050405020304" pitchFamily="18" charset="0"/>
                <a:cs typeface="Times New Roman" panose="02020603050405020304" pitchFamily="18" charset="0"/>
              </a:rPr>
              <a:t> fedezetkezelő</a:t>
            </a:r>
            <a:r>
              <a:rPr lang="hu-HU" altLang="hu-HU" sz="3200" dirty="0">
                <a:latin typeface="Times New Roman" panose="02020603050405020304" pitchFamily="18" charset="0"/>
                <a:cs typeface="Times New Roman" panose="02020603050405020304" pitchFamily="18" charset="0"/>
              </a:rPr>
              <a:t> a teljesítésigazolásban megjelölt számlázott összeget a rendelkezése alá helyezett </a:t>
            </a:r>
            <a:r>
              <a:rPr lang="hu-HU" altLang="hu-HU" sz="3200" b="1" dirty="0">
                <a:latin typeface="Times New Roman" panose="02020603050405020304" pitchFamily="18" charset="0"/>
                <a:cs typeface="Times New Roman" panose="02020603050405020304" pitchFamily="18" charset="0"/>
              </a:rPr>
              <a:t>fedezetből kifizeti a fővállalkozó kivitelezőnek</a:t>
            </a:r>
            <a:r>
              <a:rPr lang="hu-HU" altLang="hu-HU" sz="32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983461028"/>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a:xfrm>
            <a:off x="251520" y="332656"/>
            <a:ext cx="8892480" cy="6525344"/>
          </a:xfrm>
        </p:spPr>
        <p:txBody>
          <a:bodyPr>
            <a:normAutofit/>
          </a:bodyPr>
          <a:lstStyle/>
          <a:p>
            <a:pPr marL="0" indent="0">
              <a:buNone/>
            </a:pPr>
            <a:r>
              <a:rPr lang="hu-HU" dirty="0">
                <a:latin typeface="Times New Roman" panose="02020603050405020304" pitchFamily="18" charset="0"/>
                <a:cs typeface="Times New Roman" panose="02020603050405020304" pitchFamily="18" charset="0"/>
              </a:rPr>
              <a:t>Építtetői fedezetkezelői közreműködés esetén a teljesítésigazolást </a:t>
            </a:r>
            <a:r>
              <a:rPr lang="hu-HU" b="1" dirty="0">
                <a:solidFill>
                  <a:srgbClr val="FF0000"/>
                </a:solidFill>
                <a:latin typeface="Times New Roman" panose="02020603050405020304" pitchFamily="18" charset="0"/>
                <a:cs typeface="Times New Roman" panose="02020603050405020304" pitchFamily="18" charset="0"/>
              </a:rPr>
              <a:t>nulla ellenértékkel </a:t>
            </a:r>
            <a:r>
              <a:rPr lang="hu-HU" b="1" dirty="0">
                <a:latin typeface="Times New Roman" panose="02020603050405020304" pitchFamily="18" charset="0"/>
                <a:cs typeface="Times New Roman" panose="02020603050405020304" pitchFamily="18" charset="0"/>
              </a:rPr>
              <a:t>kiadottnak kell tekinteni,</a:t>
            </a:r>
            <a:r>
              <a:rPr lang="hu-HU" dirty="0">
                <a:latin typeface="Times New Roman" panose="02020603050405020304" pitchFamily="18" charset="0"/>
                <a:cs typeface="Times New Roman" panose="02020603050405020304" pitchFamily="18" charset="0"/>
              </a:rPr>
              <a:t> ha a teljesítésigazolást</a:t>
            </a:r>
          </a:p>
          <a:p>
            <a:r>
              <a:rPr lang="hu-HU" dirty="0">
                <a:latin typeface="Times New Roman" panose="02020603050405020304" pitchFamily="18" charset="0"/>
                <a:cs typeface="Times New Roman" panose="02020603050405020304" pitchFamily="18" charset="0"/>
              </a:rPr>
              <a:t>az építési műszaki ellenőr a meghatározott </a:t>
            </a:r>
            <a:r>
              <a:rPr lang="hu-HU" u="sng" dirty="0">
                <a:latin typeface="Times New Roman" panose="02020603050405020304" pitchFamily="18" charset="0"/>
                <a:cs typeface="Times New Roman" panose="02020603050405020304" pitchFamily="18" charset="0"/>
              </a:rPr>
              <a:t>határidőben nem küldi meg </a:t>
            </a:r>
            <a:r>
              <a:rPr lang="hu-HU" dirty="0">
                <a:latin typeface="Times New Roman" panose="02020603050405020304" pitchFamily="18" charset="0"/>
                <a:cs typeface="Times New Roman" panose="02020603050405020304" pitchFamily="18" charset="0"/>
              </a:rPr>
              <a:t>a fővállalkozó kivitelezőnek,</a:t>
            </a:r>
          </a:p>
          <a:p>
            <a:r>
              <a:rPr lang="hu-HU" dirty="0">
                <a:latin typeface="Times New Roman" panose="02020603050405020304" pitchFamily="18" charset="0"/>
                <a:cs typeface="Times New Roman" panose="02020603050405020304" pitchFamily="18" charset="0"/>
              </a:rPr>
              <a:t>az építtető a meghatározott határidőben nem küldi meg a fővállalkozó kivitelezőnek, vagy</a:t>
            </a:r>
          </a:p>
          <a:p>
            <a:r>
              <a:rPr lang="hu-HU" dirty="0">
                <a:latin typeface="Times New Roman" panose="02020603050405020304" pitchFamily="18" charset="0"/>
                <a:cs typeface="Times New Roman" panose="02020603050405020304" pitchFamily="18" charset="0"/>
              </a:rPr>
              <a:t>a felelős műszaki vezető a meghatározott határidőben nem küldi meg az alvállalkozó kivitelezőnek.</a:t>
            </a:r>
          </a:p>
        </p:txBody>
      </p:sp>
    </p:spTree>
    <p:extLst>
      <p:ext uri="{BB962C8B-B14F-4D97-AF65-F5344CB8AC3E}">
        <p14:creationId xmlns:p14="http://schemas.microsoft.com/office/powerpoint/2010/main" val="3914460375"/>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4"/>
          <p:cNvSpPr>
            <a:spLocks noChangeArrowheads="1"/>
          </p:cNvSpPr>
          <p:nvPr/>
        </p:nvSpPr>
        <p:spPr bwMode="auto">
          <a:xfrm>
            <a:off x="0" y="0"/>
            <a:ext cx="9144000" cy="707886"/>
          </a:xfrm>
          <a:prstGeom prst="rect">
            <a:avLst/>
          </a:prstGeom>
          <a:solidFill>
            <a:schemeClr val="bg2">
              <a:lumMod val="75000"/>
            </a:schemeClr>
          </a:solidFill>
          <a:ln>
            <a:noFill/>
          </a:ln>
        </p:spPr>
        <p:txBody>
          <a:bodyPr wrap="square" anchor="ct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hu-HU" altLang="hu-HU" sz="4000" b="1" dirty="0">
                <a:latin typeface="Times New Roman" panose="02020603050405020304" pitchFamily="18" charset="0"/>
                <a:cs typeface="Times New Roman" panose="02020603050405020304" pitchFamily="18" charset="0"/>
              </a:rPr>
              <a:t>Kifizetésből történő visszatartás</a:t>
            </a:r>
          </a:p>
        </p:txBody>
      </p:sp>
      <p:sp>
        <p:nvSpPr>
          <p:cNvPr id="28675" name="Text Box 7"/>
          <p:cNvSpPr txBox="1">
            <a:spLocks noChangeArrowheads="1"/>
          </p:cNvSpPr>
          <p:nvPr/>
        </p:nvSpPr>
        <p:spPr bwMode="auto">
          <a:xfrm>
            <a:off x="179512" y="980728"/>
            <a:ext cx="8856984" cy="5877272"/>
          </a:xfrm>
          <a:prstGeom prst="rect">
            <a:avLst/>
          </a:prstGeom>
          <a:noFill/>
          <a:ln w="9525">
            <a:noFill/>
            <a:miter lim="800000"/>
            <a:headEnd/>
            <a:tailEnd/>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just" eaLnBrk="1" hangingPunct="1"/>
            <a:r>
              <a:rPr lang="hu-HU" altLang="hu-HU" sz="2800" u="sng" dirty="0">
                <a:solidFill>
                  <a:srgbClr val="FF0000"/>
                </a:solidFill>
                <a:latin typeface="Times New Roman" panose="02020603050405020304" pitchFamily="18" charset="0"/>
                <a:cs typeface="Times New Roman" panose="02020603050405020304" pitchFamily="18" charset="0"/>
              </a:rPr>
              <a:t>Az </a:t>
            </a:r>
            <a:r>
              <a:rPr lang="hu-HU" altLang="hu-HU" sz="2800" b="1" u="sng" dirty="0">
                <a:solidFill>
                  <a:srgbClr val="FF0000"/>
                </a:solidFill>
                <a:latin typeface="Times New Roman" panose="02020603050405020304" pitchFamily="18" charset="0"/>
                <a:cs typeface="Times New Roman" panose="02020603050405020304" pitchFamily="18" charset="0"/>
              </a:rPr>
              <a:t>építtetői fedezetkezelő</a:t>
            </a:r>
            <a:r>
              <a:rPr lang="hu-HU" altLang="hu-HU" sz="2800" u="sng" dirty="0">
                <a:solidFill>
                  <a:srgbClr val="FF0000"/>
                </a:solidFill>
                <a:latin typeface="Times New Roman" panose="02020603050405020304" pitchFamily="18" charset="0"/>
                <a:cs typeface="Times New Roman" panose="02020603050405020304" pitchFamily="18" charset="0"/>
              </a:rPr>
              <a:t> </a:t>
            </a:r>
            <a:r>
              <a:rPr lang="hu-HU" altLang="hu-HU" sz="2800" dirty="0">
                <a:latin typeface="Times New Roman" panose="02020603050405020304" pitchFamily="18" charset="0"/>
                <a:cs typeface="Times New Roman" panose="02020603050405020304" pitchFamily="18" charset="0"/>
              </a:rPr>
              <a:t>– az alvállalkozói nyilvántartás adatai alapján - a fővállalkozó kivitelező esedékes számlája kiegyenlítéséből </a:t>
            </a:r>
            <a:r>
              <a:rPr lang="hu-HU" altLang="hu-HU" sz="2800" b="1" dirty="0">
                <a:latin typeface="Times New Roman" panose="02020603050405020304" pitchFamily="18" charset="0"/>
                <a:cs typeface="Times New Roman" panose="02020603050405020304" pitchFamily="18" charset="0"/>
              </a:rPr>
              <a:t>köteles </a:t>
            </a:r>
            <a:endParaRPr lang="hu-HU" altLang="hu-HU" sz="2800" dirty="0">
              <a:latin typeface="Times New Roman" panose="02020603050405020304" pitchFamily="18" charset="0"/>
              <a:cs typeface="Times New Roman" panose="02020603050405020304" pitchFamily="18" charset="0"/>
            </a:endParaRPr>
          </a:p>
          <a:p>
            <a:pPr marL="457200" indent="-457200" algn="just" eaLnBrk="1" hangingPunct="1">
              <a:buFont typeface="+mj-lt"/>
              <a:buAutoNum type="alphaLcParenR"/>
            </a:pPr>
            <a:r>
              <a:rPr lang="hu-HU" altLang="hu-HU" sz="2800" b="1" dirty="0">
                <a:latin typeface="Times New Roman" panose="02020603050405020304" pitchFamily="18" charset="0"/>
                <a:cs typeface="Times New Roman" panose="02020603050405020304" pitchFamily="18" charset="0"/>
              </a:rPr>
              <a:t>visszatartani </a:t>
            </a:r>
            <a:r>
              <a:rPr lang="hu-HU" altLang="hu-HU" sz="2800" dirty="0">
                <a:latin typeface="Times New Roman" panose="02020603050405020304" pitchFamily="18" charset="0"/>
                <a:cs typeface="Times New Roman" panose="02020603050405020304" pitchFamily="18" charset="0"/>
              </a:rPr>
              <a:t>az alvállalkozó által </a:t>
            </a:r>
            <a:r>
              <a:rPr lang="hu-HU" altLang="hu-HU" sz="2800" b="1" dirty="0">
                <a:latin typeface="Times New Roman" panose="02020603050405020304" pitchFamily="18" charset="0"/>
                <a:cs typeface="Times New Roman" panose="02020603050405020304" pitchFamily="18" charset="0"/>
              </a:rPr>
              <a:t>teljesítésigazolás alapján számlázott</a:t>
            </a:r>
            <a:r>
              <a:rPr lang="hu-HU" altLang="hu-HU" sz="2800" dirty="0">
                <a:latin typeface="Times New Roman" panose="02020603050405020304" pitchFamily="18" charset="0"/>
                <a:cs typeface="Times New Roman" panose="02020603050405020304" pitchFamily="18" charset="0"/>
              </a:rPr>
              <a:t>, </a:t>
            </a:r>
            <a:r>
              <a:rPr lang="hu-HU" altLang="hu-HU" sz="2800" b="1" dirty="0">
                <a:latin typeface="Times New Roman" panose="02020603050405020304" pitchFamily="18" charset="0"/>
                <a:cs typeface="Times New Roman" panose="02020603050405020304" pitchFamily="18" charset="0"/>
              </a:rPr>
              <a:t>de</a:t>
            </a:r>
            <a:r>
              <a:rPr lang="hu-HU" altLang="hu-HU" sz="2800" dirty="0">
                <a:latin typeface="Times New Roman" panose="02020603050405020304" pitchFamily="18" charset="0"/>
                <a:cs typeface="Times New Roman" panose="02020603050405020304" pitchFamily="18" charset="0"/>
              </a:rPr>
              <a:t> </a:t>
            </a:r>
            <a:r>
              <a:rPr lang="hu-HU" altLang="hu-HU" sz="2800" b="1" dirty="0">
                <a:latin typeface="Times New Roman" panose="02020603050405020304" pitchFamily="18" charset="0"/>
                <a:cs typeface="Times New Roman" panose="02020603050405020304" pitchFamily="18" charset="0"/>
              </a:rPr>
              <a:t>ki nem egyenlített ellenértéknek megfelelő összeg kifizetését,</a:t>
            </a:r>
            <a:endParaRPr lang="hu-HU" altLang="hu-HU" sz="2800" dirty="0">
              <a:latin typeface="Times New Roman" panose="02020603050405020304" pitchFamily="18" charset="0"/>
              <a:cs typeface="Times New Roman" panose="02020603050405020304" pitchFamily="18" charset="0"/>
            </a:endParaRPr>
          </a:p>
          <a:p>
            <a:pPr marL="457200" indent="-457200" algn="just" eaLnBrk="1" hangingPunct="1">
              <a:buFont typeface="+mj-lt"/>
              <a:buAutoNum type="alphaLcParenR"/>
            </a:pPr>
            <a:r>
              <a:rPr lang="hu-HU" altLang="hu-HU" sz="2800" b="1" dirty="0">
                <a:latin typeface="Times New Roman" panose="02020603050405020304" pitchFamily="18" charset="0"/>
                <a:cs typeface="Times New Roman" panose="02020603050405020304" pitchFamily="18" charset="0"/>
              </a:rPr>
              <a:t>30 napra felfüggeszteni</a:t>
            </a:r>
            <a:r>
              <a:rPr lang="hu-HU" altLang="hu-HU" sz="2800" dirty="0">
                <a:latin typeface="Times New Roman" panose="02020603050405020304" pitchFamily="18" charset="0"/>
                <a:cs typeface="Times New Roman" panose="02020603050405020304" pitchFamily="18" charset="0"/>
              </a:rPr>
              <a:t> - ha a teljesítésigazolás kézhez vételétől számított 8 munkanapon belül az alvállalkozói nyilvántartásban jelezve </a:t>
            </a:r>
            <a:r>
              <a:rPr lang="hu-HU" altLang="hu-HU" sz="2800" u="sng" dirty="0">
                <a:latin typeface="Times New Roman" panose="02020603050405020304" pitchFamily="18" charset="0"/>
                <a:cs typeface="Times New Roman" panose="02020603050405020304" pitchFamily="18" charset="0"/>
              </a:rPr>
              <a:t>vitatja</a:t>
            </a:r>
            <a:r>
              <a:rPr lang="hu-HU" altLang="hu-HU" sz="2800" dirty="0">
                <a:latin typeface="Times New Roman" panose="02020603050405020304" pitchFamily="18" charset="0"/>
                <a:cs typeface="Times New Roman" panose="02020603050405020304" pitchFamily="18" charset="0"/>
              </a:rPr>
              <a:t> a felelős műszaki vezető által </a:t>
            </a:r>
            <a:r>
              <a:rPr lang="hu-HU" altLang="hu-HU" sz="2800" u="sng" dirty="0">
                <a:latin typeface="Times New Roman" panose="02020603050405020304" pitchFamily="18" charset="0"/>
                <a:cs typeface="Times New Roman" panose="02020603050405020304" pitchFamily="18" charset="0"/>
              </a:rPr>
              <a:t>kiadott teljesítésigazolás tartalmát </a:t>
            </a:r>
            <a:r>
              <a:rPr lang="hu-HU" altLang="hu-HU" sz="2800" dirty="0">
                <a:latin typeface="Times New Roman" panose="02020603050405020304" pitchFamily="18" charset="0"/>
                <a:cs typeface="Times New Roman" panose="02020603050405020304" pitchFamily="18" charset="0"/>
              </a:rPr>
              <a:t>- legfeljebb a szerződésben rögzített ellenérték és a teljesítésigazolásban jóváhagyott összeg közti </a:t>
            </a:r>
            <a:r>
              <a:rPr lang="hu-HU" altLang="hu-HU" sz="2800" b="1" dirty="0">
                <a:latin typeface="Times New Roman" panose="02020603050405020304" pitchFamily="18" charset="0"/>
                <a:cs typeface="Times New Roman" panose="02020603050405020304" pitchFamily="18" charset="0"/>
              </a:rPr>
              <a:t>különbözet</a:t>
            </a:r>
            <a:r>
              <a:rPr lang="hu-HU" altLang="hu-HU" sz="2800" dirty="0">
                <a:latin typeface="Times New Roman" panose="02020603050405020304" pitchFamily="18" charset="0"/>
                <a:cs typeface="Times New Roman" panose="02020603050405020304" pitchFamily="18" charset="0"/>
              </a:rPr>
              <a:t>nek megfelelő </a:t>
            </a:r>
            <a:r>
              <a:rPr lang="hu-HU" altLang="hu-HU" sz="2800" b="1" dirty="0">
                <a:latin typeface="Times New Roman" panose="02020603050405020304" pitchFamily="18" charset="0"/>
                <a:cs typeface="Times New Roman" panose="02020603050405020304" pitchFamily="18" charset="0"/>
              </a:rPr>
              <a:t>összeg kifizetését</a:t>
            </a:r>
            <a:r>
              <a:rPr lang="hu-HU" altLang="hu-HU" sz="2400" b="1"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193791414"/>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églalap 1">
            <a:extLst>
              <a:ext uri="{FF2B5EF4-FFF2-40B4-BE49-F238E27FC236}">
                <a16:creationId xmlns:a16="http://schemas.microsoft.com/office/drawing/2014/main" id="{E944EC7E-55E7-46DB-8971-16873E5C5C96}"/>
              </a:ext>
            </a:extLst>
          </p:cNvPr>
          <p:cNvSpPr/>
          <p:nvPr/>
        </p:nvSpPr>
        <p:spPr>
          <a:xfrm>
            <a:off x="215516" y="151179"/>
            <a:ext cx="8712968" cy="2677656"/>
          </a:xfrm>
          <a:prstGeom prst="rect">
            <a:avLst/>
          </a:prstGeom>
        </p:spPr>
        <p:txBody>
          <a:bodyPr wrap="square">
            <a:spAutoFit/>
          </a:bodyPr>
          <a:lstStyle/>
          <a:p>
            <a:r>
              <a:rPr lang="hu-HU" sz="2800" b="1" dirty="0">
                <a:latin typeface="Times New Roman" panose="02020603050405020304" pitchFamily="18" charset="0"/>
                <a:cs typeface="Times New Roman" panose="02020603050405020304" pitchFamily="18" charset="0"/>
              </a:rPr>
              <a:t>A vállalkozó (fővállalkozó) </a:t>
            </a:r>
            <a:r>
              <a:rPr lang="hu-HU" sz="2800" dirty="0">
                <a:latin typeface="Times New Roman" panose="02020603050405020304" pitchFamily="18" charset="0"/>
                <a:cs typeface="Times New Roman" panose="02020603050405020304" pitchFamily="18" charset="0"/>
              </a:rPr>
              <a:t>a vele szerződéses viszonyban álló alvállalkozó esedékes számlája kiegyenlítéséből </a:t>
            </a:r>
            <a:r>
              <a:rPr lang="hu-HU" sz="2800" b="1" dirty="0">
                <a:latin typeface="Times New Roman" panose="02020603050405020304" pitchFamily="18" charset="0"/>
                <a:cs typeface="Times New Roman" panose="02020603050405020304" pitchFamily="18" charset="0"/>
              </a:rPr>
              <a:t>köteles visszatartani </a:t>
            </a:r>
            <a:r>
              <a:rPr lang="hu-HU" sz="2800" dirty="0">
                <a:latin typeface="Times New Roman" panose="02020603050405020304" pitchFamily="18" charset="0"/>
                <a:cs typeface="Times New Roman" panose="02020603050405020304" pitchFamily="18" charset="0"/>
              </a:rPr>
              <a:t>az alvállalkozó teljesítésében részt vevő </a:t>
            </a:r>
            <a:r>
              <a:rPr lang="hu-HU" sz="2800" i="1" dirty="0">
                <a:latin typeface="Times New Roman" panose="02020603050405020304" pitchFamily="18" charset="0"/>
                <a:cs typeface="Times New Roman" panose="02020603050405020304" pitchFamily="18" charset="0"/>
              </a:rPr>
              <a:t> </a:t>
            </a:r>
            <a:r>
              <a:rPr lang="hu-HU" sz="2800" b="1" dirty="0">
                <a:latin typeface="Times New Roman" panose="02020603050405020304" pitchFamily="18" charset="0"/>
                <a:cs typeface="Times New Roman" panose="02020603050405020304" pitchFamily="18" charset="0"/>
              </a:rPr>
              <a:t>további alvállalkozó </a:t>
            </a:r>
            <a:r>
              <a:rPr lang="hu-HU" sz="2800" dirty="0">
                <a:latin typeface="Times New Roman" panose="02020603050405020304" pitchFamily="18" charset="0"/>
                <a:cs typeface="Times New Roman" panose="02020603050405020304" pitchFamily="18" charset="0"/>
              </a:rPr>
              <a:t>által  </a:t>
            </a:r>
          </a:p>
          <a:p>
            <a:r>
              <a:rPr lang="hu-HU" sz="2800" i="1" dirty="0">
                <a:latin typeface="Times New Roman" panose="02020603050405020304" pitchFamily="18" charset="0"/>
                <a:cs typeface="Times New Roman" panose="02020603050405020304" pitchFamily="18" charset="0"/>
              </a:rPr>
              <a:t>a) </a:t>
            </a:r>
            <a:r>
              <a:rPr lang="hu-HU" sz="2800" dirty="0">
                <a:latin typeface="Times New Roman" panose="02020603050405020304" pitchFamily="18" charset="0"/>
                <a:cs typeface="Times New Roman" panose="02020603050405020304" pitchFamily="18" charset="0"/>
              </a:rPr>
              <a:t>– a teljesítésigazolás alapján – számlázott, de részére </a:t>
            </a:r>
            <a:r>
              <a:rPr lang="hu-HU" sz="2800" u="sng" dirty="0">
                <a:latin typeface="Times New Roman" panose="02020603050405020304" pitchFamily="18" charset="0"/>
                <a:cs typeface="Times New Roman" panose="02020603050405020304" pitchFamily="18" charset="0"/>
              </a:rPr>
              <a:t>ki nem egyenlített követelésnek megfelelő összeget</a:t>
            </a:r>
            <a:r>
              <a:rPr lang="hu-HU" sz="2800" dirty="0">
                <a:latin typeface="Times New Roman" panose="02020603050405020304" pitchFamily="18" charset="0"/>
                <a:cs typeface="Times New Roman" panose="02020603050405020304" pitchFamily="18" charset="0"/>
              </a:rPr>
              <a:t>,</a:t>
            </a:r>
          </a:p>
        </p:txBody>
      </p:sp>
      <p:sp>
        <p:nvSpPr>
          <p:cNvPr id="6" name="Szövegdoboz 5">
            <a:extLst>
              <a:ext uri="{FF2B5EF4-FFF2-40B4-BE49-F238E27FC236}">
                <a16:creationId xmlns:a16="http://schemas.microsoft.com/office/drawing/2014/main" id="{ECC2A0C8-16E4-41CA-9FDD-8DC3E303468D}"/>
              </a:ext>
            </a:extLst>
          </p:cNvPr>
          <p:cNvSpPr txBox="1"/>
          <p:nvPr/>
        </p:nvSpPr>
        <p:spPr>
          <a:xfrm>
            <a:off x="209378" y="2837036"/>
            <a:ext cx="1773242" cy="461665"/>
          </a:xfrm>
          <a:prstGeom prst="rect">
            <a:avLst/>
          </a:prstGeom>
          <a:noFill/>
          <a:ln>
            <a:solidFill>
              <a:schemeClr val="tx1"/>
            </a:solidFill>
          </a:ln>
        </p:spPr>
        <p:txBody>
          <a:bodyPr wrap="none" rtlCol="0">
            <a:spAutoFit/>
          </a:bodyPr>
          <a:lstStyle/>
          <a:p>
            <a:r>
              <a:rPr lang="hu-HU" sz="2400" b="1" dirty="0">
                <a:latin typeface="Times New Roman" panose="02020603050405020304" pitchFamily="18" charset="0"/>
                <a:cs typeface="Times New Roman" panose="02020603050405020304" pitchFamily="18" charset="0"/>
              </a:rPr>
              <a:t>fővállalkozó</a:t>
            </a:r>
          </a:p>
        </p:txBody>
      </p:sp>
      <p:sp>
        <p:nvSpPr>
          <p:cNvPr id="7" name="Szövegdoboz 6">
            <a:extLst>
              <a:ext uri="{FF2B5EF4-FFF2-40B4-BE49-F238E27FC236}">
                <a16:creationId xmlns:a16="http://schemas.microsoft.com/office/drawing/2014/main" id="{4B842978-FA4A-41D4-B39D-8BE3A14DA739}"/>
              </a:ext>
            </a:extLst>
          </p:cNvPr>
          <p:cNvSpPr txBox="1"/>
          <p:nvPr/>
        </p:nvSpPr>
        <p:spPr>
          <a:xfrm>
            <a:off x="3859262" y="4450460"/>
            <a:ext cx="1755609" cy="461665"/>
          </a:xfrm>
          <a:prstGeom prst="rect">
            <a:avLst/>
          </a:prstGeom>
          <a:noFill/>
          <a:ln>
            <a:solidFill>
              <a:schemeClr val="tx1"/>
            </a:solidFill>
          </a:ln>
        </p:spPr>
        <p:txBody>
          <a:bodyPr wrap="none" rtlCol="0">
            <a:spAutoFit/>
          </a:bodyPr>
          <a:lstStyle/>
          <a:p>
            <a:r>
              <a:rPr lang="hu-HU" sz="2400" b="1" dirty="0">
                <a:latin typeface="Times New Roman" panose="02020603050405020304" pitchFamily="18" charset="0"/>
                <a:cs typeface="Times New Roman" panose="02020603050405020304" pitchFamily="18" charset="0"/>
              </a:rPr>
              <a:t>alvállalkozó</a:t>
            </a:r>
          </a:p>
        </p:txBody>
      </p:sp>
      <p:sp>
        <p:nvSpPr>
          <p:cNvPr id="8" name="Szövegdoboz 7">
            <a:extLst>
              <a:ext uri="{FF2B5EF4-FFF2-40B4-BE49-F238E27FC236}">
                <a16:creationId xmlns:a16="http://schemas.microsoft.com/office/drawing/2014/main" id="{1591A571-F6D1-4993-8CF9-FBBC8D6F0C13}"/>
              </a:ext>
            </a:extLst>
          </p:cNvPr>
          <p:cNvSpPr txBox="1"/>
          <p:nvPr/>
        </p:nvSpPr>
        <p:spPr>
          <a:xfrm>
            <a:off x="7172875" y="6093296"/>
            <a:ext cx="1755609" cy="461665"/>
          </a:xfrm>
          <a:prstGeom prst="rect">
            <a:avLst/>
          </a:prstGeom>
          <a:noFill/>
          <a:ln>
            <a:solidFill>
              <a:schemeClr val="tx1"/>
            </a:solidFill>
          </a:ln>
        </p:spPr>
        <p:txBody>
          <a:bodyPr wrap="none" rtlCol="0">
            <a:spAutoFit/>
          </a:bodyPr>
          <a:lstStyle/>
          <a:p>
            <a:r>
              <a:rPr lang="hu-HU" sz="2400" b="1" dirty="0">
                <a:latin typeface="Times New Roman" panose="02020603050405020304" pitchFamily="18" charset="0"/>
                <a:cs typeface="Times New Roman" panose="02020603050405020304" pitchFamily="18" charset="0"/>
              </a:rPr>
              <a:t>alvállalkozó</a:t>
            </a:r>
          </a:p>
        </p:txBody>
      </p:sp>
      <p:sp>
        <p:nvSpPr>
          <p:cNvPr id="9" name="Szövegdoboz 8">
            <a:extLst>
              <a:ext uri="{FF2B5EF4-FFF2-40B4-BE49-F238E27FC236}">
                <a16:creationId xmlns:a16="http://schemas.microsoft.com/office/drawing/2014/main" id="{A9574375-D309-408E-9736-C26E5DC64765}"/>
              </a:ext>
            </a:extLst>
          </p:cNvPr>
          <p:cNvSpPr txBox="1"/>
          <p:nvPr/>
        </p:nvSpPr>
        <p:spPr>
          <a:xfrm>
            <a:off x="4785533" y="5163579"/>
            <a:ext cx="1658676" cy="461665"/>
          </a:xfrm>
          <a:prstGeom prst="rect">
            <a:avLst/>
          </a:prstGeom>
          <a:noFill/>
          <a:ln>
            <a:solidFill>
              <a:schemeClr val="tx1"/>
            </a:solidFill>
          </a:ln>
        </p:spPr>
        <p:txBody>
          <a:bodyPr wrap="square" rtlCol="0">
            <a:spAutoFit/>
          </a:bodyPr>
          <a:lstStyle/>
          <a:p>
            <a:r>
              <a:rPr lang="hu-HU" sz="2400" b="1" dirty="0">
                <a:solidFill>
                  <a:srgbClr val="00B050"/>
                </a:solidFill>
                <a:latin typeface="Times New Roman" panose="02020603050405020304" pitchFamily="18" charset="0"/>
                <a:cs typeface="Times New Roman" panose="02020603050405020304" pitchFamily="18" charset="0"/>
              </a:rPr>
              <a:t>Jár 100 Ft</a:t>
            </a:r>
          </a:p>
        </p:txBody>
      </p:sp>
      <p:sp>
        <p:nvSpPr>
          <p:cNvPr id="10" name="Szövegdoboz 9">
            <a:extLst>
              <a:ext uri="{FF2B5EF4-FFF2-40B4-BE49-F238E27FC236}">
                <a16:creationId xmlns:a16="http://schemas.microsoft.com/office/drawing/2014/main" id="{BBD5FBC7-06A8-4A1E-9DCE-EF5A42C15895}"/>
              </a:ext>
            </a:extLst>
          </p:cNvPr>
          <p:cNvSpPr txBox="1"/>
          <p:nvPr/>
        </p:nvSpPr>
        <p:spPr>
          <a:xfrm>
            <a:off x="6444209" y="5157192"/>
            <a:ext cx="1944215" cy="461665"/>
          </a:xfrm>
          <a:prstGeom prst="rect">
            <a:avLst/>
          </a:prstGeom>
          <a:noFill/>
          <a:ln>
            <a:solidFill>
              <a:schemeClr val="tx1"/>
            </a:solidFill>
          </a:ln>
        </p:spPr>
        <p:txBody>
          <a:bodyPr wrap="square" rtlCol="0">
            <a:spAutoFit/>
          </a:bodyPr>
          <a:lstStyle/>
          <a:p>
            <a:r>
              <a:rPr lang="hu-HU" sz="2400" b="1" dirty="0">
                <a:solidFill>
                  <a:srgbClr val="FF0000"/>
                </a:solidFill>
                <a:latin typeface="Times New Roman" panose="02020603050405020304" pitchFamily="18" charset="0"/>
                <a:cs typeface="Times New Roman" panose="02020603050405020304" pitchFamily="18" charset="0"/>
              </a:rPr>
              <a:t>Fizet 50Ft-ot</a:t>
            </a:r>
          </a:p>
        </p:txBody>
      </p:sp>
      <p:sp>
        <p:nvSpPr>
          <p:cNvPr id="11" name="Nyíl: felfelé kanyarodó 10">
            <a:extLst>
              <a:ext uri="{FF2B5EF4-FFF2-40B4-BE49-F238E27FC236}">
                <a16:creationId xmlns:a16="http://schemas.microsoft.com/office/drawing/2014/main" id="{73824C83-417B-4199-9785-2448DAB9B1FB}"/>
              </a:ext>
            </a:extLst>
          </p:cNvPr>
          <p:cNvSpPr/>
          <p:nvPr/>
        </p:nvSpPr>
        <p:spPr>
          <a:xfrm flipV="1">
            <a:off x="5703536" y="4572178"/>
            <a:ext cx="1755609" cy="550156"/>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12" name="Nyíl: jobbra mutató 11">
            <a:extLst>
              <a:ext uri="{FF2B5EF4-FFF2-40B4-BE49-F238E27FC236}">
                <a16:creationId xmlns:a16="http://schemas.microsoft.com/office/drawing/2014/main" id="{85EF9F64-A96A-4985-A9F7-1F08C2DD2580}"/>
              </a:ext>
            </a:extLst>
          </p:cNvPr>
          <p:cNvSpPr/>
          <p:nvPr/>
        </p:nvSpPr>
        <p:spPr>
          <a:xfrm rot="5400000">
            <a:off x="7256782" y="5613760"/>
            <a:ext cx="404726"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13" name="Szövegdoboz 12">
            <a:extLst>
              <a:ext uri="{FF2B5EF4-FFF2-40B4-BE49-F238E27FC236}">
                <a16:creationId xmlns:a16="http://schemas.microsoft.com/office/drawing/2014/main" id="{569018C8-25FC-408F-9F2A-5C8B65DA4F91}"/>
              </a:ext>
            </a:extLst>
          </p:cNvPr>
          <p:cNvSpPr txBox="1"/>
          <p:nvPr/>
        </p:nvSpPr>
        <p:spPr>
          <a:xfrm>
            <a:off x="1397792" y="3495884"/>
            <a:ext cx="1451872" cy="461665"/>
          </a:xfrm>
          <a:prstGeom prst="rect">
            <a:avLst/>
          </a:prstGeom>
          <a:noFill/>
          <a:ln>
            <a:solidFill>
              <a:schemeClr val="tx1"/>
            </a:solidFill>
          </a:ln>
        </p:spPr>
        <p:txBody>
          <a:bodyPr wrap="none" rtlCol="0">
            <a:spAutoFit/>
          </a:bodyPr>
          <a:lstStyle/>
          <a:p>
            <a:r>
              <a:rPr lang="hu-HU" sz="2400" b="1" dirty="0">
                <a:solidFill>
                  <a:srgbClr val="00B050"/>
                </a:solidFill>
                <a:latin typeface="Times New Roman" panose="02020603050405020304" pitchFamily="18" charset="0"/>
                <a:cs typeface="Times New Roman" panose="02020603050405020304" pitchFamily="18" charset="0"/>
              </a:rPr>
              <a:t>Jár 200Ft</a:t>
            </a:r>
          </a:p>
        </p:txBody>
      </p:sp>
      <p:sp>
        <p:nvSpPr>
          <p:cNvPr id="14" name="Szövegdoboz 13">
            <a:extLst>
              <a:ext uri="{FF2B5EF4-FFF2-40B4-BE49-F238E27FC236}">
                <a16:creationId xmlns:a16="http://schemas.microsoft.com/office/drawing/2014/main" id="{B78DE9C8-DC41-4206-A7FD-51DE21175FF2}"/>
              </a:ext>
            </a:extLst>
          </p:cNvPr>
          <p:cNvSpPr txBox="1"/>
          <p:nvPr/>
        </p:nvSpPr>
        <p:spPr>
          <a:xfrm>
            <a:off x="2823824" y="3495884"/>
            <a:ext cx="4472699" cy="461665"/>
          </a:xfrm>
          <a:prstGeom prst="rect">
            <a:avLst/>
          </a:prstGeom>
          <a:noFill/>
          <a:ln>
            <a:solidFill>
              <a:schemeClr val="tx1"/>
            </a:solidFill>
          </a:ln>
        </p:spPr>
        <p:txBody>
          <a:bodyPr wrap="none" rtlCol="0">
            <a:spAutoFit/>
          </a:bodyPr>
          <a:lstStyle/>
          <a:p>
            <a:r>
              <a:rPr lang="hu-HU" sz="2400" b="1" dirty="0">
                <a:solidFill>
                  <a:srgbClr val="FF0000"/>
                </a:solidFill>
                <a:latin typeface="Times New Roman" panose="02020603050405020304" pitchFamily="18" charset="0"/>
                <a:cs typeface="Times New Roman" panose="02020603050405020304" pitchFamily="18" charset="0"/>
              </a:rPr>
              <a:t>Fizet 150Ft-ot</a:t>
            </a:r>
            <a:r>
              <a:rPr lang="hu-HU" sz="2400" b="1" dirty="0">
                <a:latin typeface="Times New Roman" panose="02020603050405020304" pitchFamily="18" charset="0"/>
                <a:cs typeface="Times New Roman" panose="02020603050405020304" pitchFamily="18" charset="0"/>
              </a:rPr>
              <a:t>, </a:t>
            </a:r>
            <a:r>
              <a:rPr lang="hu-HU" sz="2400" b="1" dirty="0">
                <a:solidFill>
                  <a:srgbClr val="FFC000"/>
                </a:solidFill>
                <a:latin typeface="Times New Roman" panose="02020603050405020304" pitchFamily="18" charset="0"/>
                <a:cs typeface="Times New Roman" panose="02020603050405020304" pitchFamily="18" charset="0"/>
              </a:rPr>
              <a:t>visszatart 50Ft-ot</a:t>
            </a:r>
          </a:p>
        </p:txBody>
      </p:sp>
      <p:sp>
        <p:nvSpPr>
          <p:cNvPr id="15" name="Nyíl: felfelé kanyarodó 14">
            <a:extLst>
              <a:ext uri="{FF2B5EF4-FFF2-40B4-BE49-F238E27FC236}">
                <a16:creationId xmlns:a16="http://schemas.microsoft.com/office/drawing/2014/main" id="{3C2BE676-8A5F-4DAB-B466-69CB8BA6C696}"/>
              </a:ext>
            </a:extLst>
          </p:cNvPr>
          <p:cNvSpPr/>
          <p:nvPr/>
        </p:nvSpPr>
        <p:spPr>
          <a:xfrm flipV="1">
            <a:off x="2123728" y="2981736"/>
            <a:ext cx="2088232" cy="514148"/>
          </a:xfrm>
          <a:prstGeom prst="bentUpArrow">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16" name="Nyíl: jobbra mutató 15">
            <a:extLst>
              <a:ext uri="{FF2B5EF4-FFF2-40B4-BE49-F238E27FC236}">
                <a16:creationId xmlns:a16="http://schemas.microsoft.com/office/drawing/2014/main" id="{86953FA2-5113-4838-83F3-B84BA723DDCA}"/>
              </a:ext>
            </a:extLst>
          </p:cNvPr>
          <p:cNvSpPr/>
          <p:nvPr/>
        </p:nvSpPr>
        <p:spPr>
          <a:xfrm rot="5400000">
            <a:off x="3899215" y="3948842"/>
            <a:ext cx="404726" cy="484632"/>
          </a:xfrm>
          <a:prstGeom prst="rightArrow">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Tree>
    <p:extLst>
      <p:ext uri="{BB962C8B-B14F-4D97-AF65-F5344CB8AC3E}">
        <p14:creationId xmlns:p14="http://schemas.microsoft.com/office/powerpoint/2010/main" val="1579560529"/>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a:extLst>
              <a:ext uri="{FF2B5EF4-FFF2-40B4-BE49-F238E27FC236}">
                <a16:creationId xmlns:a16="http://schemas.microsoft.com/office/drawing/2014/main" id="{3EBFEAB3-775E-4FBF-B19A-41DE25DC2043}"/>
              </a:ext>
            </a:extLst>
          </p:cNvPr>
          <p:cNvSpPr>
            <a:spLocks noGrp="1"/>
          </p:cNvSpPr>
          <p:nvPr>
            <p:ph idx="1"/>
          </p:nvPr>
        </p:nvSpPr>
        <p:spPr>
          <a:xfrm>
            <a:off x="251520" y="332656"/>
            <a:ext cx="8784976" cy="5793507"/>
          </a:xfrm>
        </p:spPr>
        <p:txBody>
          <a:bodyPr>
            <a:normAutofit/>
          </a:bodyPr>
          <a:lstStyle/>
          <a:p>
            <a:pPr marL="0" indent="0">
              <a:buNone/>
            </a:pPr>
            <a:r>
              <a:rPr lang="hu-HU" b="1" dirty="0">
                <a:latin typeface="Times New Roman" panose="02020603050405020304" pitchFamily="18" charset="0"/>
                <a:cs typeface="Times New Roman" panose="02020603050405020304" pitchFamily="18" charset="0"/>
              </a:rPr>
              <a:t>A visszatartás mértéke </a:t>
            </a:r>
          </a:p>
          <a:p>
            <a:pPr marL="0" indent="0">
              <a:buNone/>
            </a:pPr>
            <a:r>
              <a:rPr lang="hu-HU" dirty="0">
                <a:latin typeface="Times New Roman" panose="02020603050405020304" pitchFamily="18" charset="0"/>
                <a:cs typeface="Times New Roman" panose="02020603050405020304" pitchFamily="18" charset="0"/>
              </a:rPr>
              <a:t>legfeljebb a megrendelő vállalkozói teljesítés –szakaszolás esetén a részteljesítés – ellenértékének összegéig terjed. </a:t>
            </a:r>
          </a:p>
          <a:p>
            <a:pPr marL="0" indent="0">
              <a:buNone/>
            </a:pPr>
            <a:endParaRPr lang="hu-HU" dirty="0">
              <a:latin typeface="Times New Roman" panose="02020603050405020304" pitchFamily="18" charset="0"/>
              <a:cs typeface="Times New Roman" panose="02020603050405020304" pitchFamily="18" charset="0"/>
            </a:endParaRPr>
          </a:p>
          <a:p>
            <a:pPr marL="0" indent="0">
              <a:buNone/>
            </a:pPr>
            <a:r>
              <a:rPr lang="hu-HU" dirty="0">
                <a:latin typeface="Times New Roman" panose="02020603050405020304" pitchFamily="18" charset="0"/>
                <a:cs typeface="Times New Roman" panose="02020603050405020304" pitchFamily="18" charset="0"/>
              </a:rPr>
              <a:t>Ha a megrendelő vállalkozó teljesítésének szerződés szerinti ellenértékét a teljesítésben részt vevő vele szerződött alvállalkozók követelése meghaladja, részükre az alvállalkozói nyilvántartás </a:t>
            </a:r>
            <a:r>
              <a:rPr lang="hu-HU" b="1" dirty="0">
                <a:latin typeface="Times New Roman" panose="02020603050405020304" pitchFamily="18" charset="0"/>
                <a:cs typeface="Times New Roman" panose="02020603050405020304" pitchFamily="18" charset="0"/>
              </a:rPr>
              <a:t>automatikusan jelzi </a:t>
            </a:r>
            <a:r>
              <a:rPr lang="hu-HU" dirty="0">
                <a:latin typeface="Times New Roman" panose="02020603050405020304" pitchFamily="18" charset="0"/>
                <a:cs typeface="Times New Roman" panose="02020603050405020304" pitchFamily="18" charset="0"/>
              </a:rPr>
              <a:t>a túllépés tényét és összegét.</a:t>
            </a:r>
          </a:p>
          <a:p>
            <a:pPr marL="0" indent="0">
              <a:buNone/>
            </a:pPr>
            <a:endParaRPr lang="hu-HU" dirty="0"/>
          </a:p>
          <a:p>
            <a:endParaRPr lang="hu-HU" dirty="0"/>
          </a:p>
        </p:txBody>
      </p:sp>
    </p:spTree>
    <p:extLst>
      <p:ext uri="{BB962C8B-B14F-4D97-AF65-F5344CB8AC3E}">
        <p14:creationId xmlns:p14="http://schemas.microsoft.com/office/powerpoint/2010/main" val="38948358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0" y="0"/>
            <a:ext cx="9072500" cy="836712"/>
          </a:xfrm>
          <a:solidFill>
            <a:schemeClr val="bg2">
              <a:lumMod val="75000"/>
            </a:schemeClr>
          </a:solidFill>
        </p:spPr>
        <p:txBody>
          <a:bodyPr>
            <a:normAutofit/>
          </a:bodyPr>
          <a:lstStyle/>
          <a:p>
            <a:r>
              <a:rPr lang="hu-HU" sz="4000" b="1" dirty="0">
                <a:latin typeface="Times New Roman" panose="02020603050405020304" pitchFamily="18" charset="0"/>
                <a:cs typeface="Times New Roman" panose="02020603050405020304" pitchFamily="18" charset="0"/>
              </a:rPr>
              <a:t>Építési beruházás definíciói</a:t>
            </a:r>
            <a:endParaRPr lang="hu-HU" sz="4000" dirty="0"/>
          </a:p>
        </p:txBody>
      </p:sp>
      <p:sp>
        <p:nvSpPr>
          <p:cNvPr id="3" name="Tartalom helye 2"/>
          <p:cNvSpPr>
            <a:spLocks noGrp="1"/>
          </p:cNvSpPr>
          <p:nvPr>
            <p:ph idx="1"/>
          </p:nvPr>
        </p:nvSpPr>
        <p:spPr>
          <a:xfrm>
            <a:off x="323528" y="1124744"/>
            <a:ext cx="8748972" cy="5733256"/>
          </a:xfrm>
        </p:spPr>
        <p:txBody>
          <a:bodyPr>
            <a:normAutofit/>
          </a:bodyPr>
          <a:lstStyle/>
          <a:p>
            <a:pPr marL="0" indent="0">
              <a:buNone/>
            </a:pPr>
            <a:r>
              <a:rPr lang="hu-HU" b="1" dirty="0">
                <a:solidFill>
                  <a:schemeClr val="accent5">
                    <a:lumMod val="7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2013. évi XXXIV. törvény </a:t>
            </a:r>
            <a:r>
              <a:rPr lang="hu-HU" b="1" dirty="0">
                <a:latin typeface="Times New Roman" panose="02020603050405020304" pitchFamily="18" charset="0"/>
                <a:cs typeface="Times New Roman" panose="02020603050405020304" pitchFamily="18" charset="0"/>
              </a:rPr>
              <a:t>az építmények tervezésével és kivitelezésével kapcsolatos egyes viták rendezésében közreműködő szervezetről, és egyes törvényeknek az építésügyi lánctartozások megakadályozásával, valamint a késedelmes fizetésekkel összefüggő módosításáról</a:t>
            </a:r>
            <a:endParaRPr lang="hu-HU" dirty="0">
              <a:latin typeface="Times New Roman" panose="02020603050405020304" pitchFamily="18" charset="0"/>
              <a:cs typeface="Times New Roman" panose="02020603050405020304" pitchFamily="18" charset="0"/>
            </a:endParaRPr>
          </a:p>
          <a:p>
            <a:pPr marL="0" indent="0">
              <a:buNone/>
            </a:pPr>
            <a:r>
              <a:rPr lang="hu-HU" sz="2800" b="1" dirty="0">
                <a:solidFill>
                  <a:srgbClr val="FF0000"/>
                </a:solidFill>
                <a:latin typeface="Times New Roman" panose="02020603050405020304" pitchFamily="18" charset="0"/>
                <a:cs typeface="Times New Roman" panose="02020603050405020304" pitchFamily="18" charset="0"/>
              </a:rPr>
              <a:t>Építési beruházás </a:t>
            </a:r>
            <a:r>
              <a:rPr lang="hu-HU" sz="2800" dirty="0">
                <a:latin typeface="Times New Roman" panose="02020603050405020304" pitchFamily="18" charset="0"/>
                <a:cs typeface="Times New Roman" panose="02020603050405020304" pitchFamily="18" charset="0"/>
              </a:rPr>
              <a:t>alatt az épített környezet alakításáról és védelméről szóló 1997. évi LXXVIII. törvény (</a:t>
            </a:r>
            <a:r>
              <a:rPr lang="hu-HU" sz="2800" dirty="0" err="1">
                <a:latin typeface="Times New Roman" panose="02020603050405020304" pitchFamily="18" charset="0"/>
                <a:cs typeface="Times New Roman" panose="02020603050405020304" pitchFamily="18" charset="0"/>
              </a:rPr>
              <a:t>Étv</a:t>
            </a:r>
            <a:r>
              <a:rPr lang="hu-HU" sz="2800" dirty="0">
                <a:latin typeface="Times New Roman" panose="02020603050405020304" pitchFamily="18" charset="0"/>
                <a:cs typeface="Times New Roman" panose="02020603050405020304" pitchFamily="18" charset="0"/>
              </a:rPr>
              <a:t>.) 2. § 30. pontjában foglalt tevékenységek összessége értendő.</a:t>
            </a:r>
          </a:p>
          <a:p>
            <a:pPr marL="0" indent="0">
              <a:buNone/>
            </a:pPr>
            <a:endParaRPr lang="hu-HU" dirty="0"/>
          </a:p>
        </p:txBody>
      </p:sp>
    </p:spTree>
    <p:extLst>
      <p:ext uri="{BB962C8B-B14F-4D97-AF65-F5344CB8AC3E}">
        <p14:creationId xmlns:p14="http://schemas.microsoft.com/office/powerpoint/2010/main" val="1416856571"/>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ext Box 8"/>
          <p:cNvSpPr txBox="1">
            <a:spLocks noChangeArrowheads="1"/>
          </p:cNvSpPr>
          <p:nvPr/>
        </p:nvSpPr>
        <p:spPr bwMode="auto">
          <a:xfrm>
            <a:off x="251520" y="332656"/>
            <a:ext cx="8640959" cy="6192688"/>
          </a:xfrm>
          <a:prstGeom prst="rect">
            <a:avLst/>
          </a:prstGeom>
          <a:noFill/>
          <a:ln w="9525">
            <a:noFill/>
            <a:miter lim="800000"/>
            <a:headEnd/>
            <a:tailEnd/>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hu-HU" altLang="hu-HU" sz="3600" b="1" dirty="0">
                <a:latin typeface="Times New Roman" panose="02020603050405020304" pitchFamily="18" charset="0"/>
                <a:cs typeface="Times New Roman" panose="02020603050405020304" pitchFamily="18" charset="0"/>
              </a:rPr>
              <a:t>A visszatartott összeg sorsa</a:t>
            </a:r>
          </a:p>
          <a:p>
            <a:pPr algn="just" eaLnBrk="1" hangingPunct="1"/>
            <a:endParaRPr lang="hu-HU" altLang="hu-HU" sz="1000" dirty="0">
              <a:latin typeface="Times New Roman" panose="02020603050405020304" pitchFamily="18" charset="0"/>
              <a:cs typeface="Times New Roman" panose="02020603050405020304" pitchFamily="18" charset="0"/>
            </a:endParaRPr>
          </a:p>
          <a:p>
            <a:pPr algn="just" eaLnBrk="1" hangingPunct="1"/>
            <a:r>
              <a:rPr lang="hu-HU" altLang="hu-HU" sz="2800" dirty="0">
                <a:latin typeface="Times New Roman" panose="02020603050405020304" pitchFamily="18" charset="0"/>
                <a:cs typeface="Times New Roman" panose="02020603050405020304" pitchFamily="18" charset="0"/>
              </a:rPr>
              <a:t>A</a:t>
            </a:r>
            <a:r>
              <a:rPr lang="hu-HU" altLang="hu-HU" sz="2800" b="1" dirty="0">
                <a:latin typeface="Times New Roman" panose="02020603050405020304" pitchFamily="18" charset="0"/>
                <a:cs typeface="Times New Roman" panose="02020603050405020304" pitchFamily="18" charset="0"/>
              </a:rPr>
              <a:t> fedezetkezelő </a:t>
            </a:r>
          </a:p>
          <a:p>
            <a:pPr marL="514350" indent="-514350" algn="just" eaLnBrk="1" hangingPunct="1">
              <a:buFont typeface="+mj-lt"/>
              <a:buAutoNum type="alphaLcParenR"/>
            </a:pPr>
            <a:r>
              <a:rPr lang="hu-HU" altLang="hu-HU" sz="2800" dirty="0">
                <a:latin typeface="Times New Roman" panose="02020603050405020304" pitchFamily="18" charset="0"/>
                <a:cs typeface="Times New Roman" panose="02020603050405020304" pitchFamily="18" charset="0"/>
              </a:rPr>
              <a:t>a teljesítésigazolásban </a:t>
            </a:r>
            <a:r>
              <a:rPr lang="hu-HU" altLang="hu-HU" sz="2800" b="1" dirty="0">
                <a:latin typeface="Times New Roman" panose="02020603050405020304" pitchFamily="18" charset="0"/>
                <a:cs typeface="Times New Roman" panose="02020603050405020304" pitchFamily="18" charset="0"/>
              </a:rPr>
              <a:t>elismert</a:t>
            </a:r>
            <a:r>
              <a:rPr lang="hu-HU" altLang="hu-HU" sz="2800" dirty="0">
                <a:latin typeface="Times New Roman" panose="02020603050405020304" pitchFamily="18" charset="0"/>
                <a:cs typeface="Times New Roman" panose="02020603050405020304" pitchFamily="18" charset="0"/>
              </a:rPr>
              <a:t> de ki nem egyenlített ellenértéknek megfelelő visszatartott összeget </a:t>
            </a:r>
            <a:r>
              <a:rPr lang="hu-HU" altLang="hu-HU" sz="2800" b="1" dirty="0">
                <a:latin typeface="Times New Roman" panose="02020603050405020304" pitchFamily="18" charset="0"/>
                <a:cs typeface="Times New Roman" panose="02020603050405020304" pitchFamily="18" charset="0"/>
              </a:rPr>
              <a:t>kifizeti a követelés jogosultjának,</a:t>
            </a:r>
          </a:p>
          <a:p>
            <a:pPr marL="514350" indent="-514350" algn="just" eaLnBrk="1" hangingPunct="1">
              <a:buFont typeface="+mj-lt"/>
              <a:buAutoNum type="alphaLcParenR"/>
            </a:pPr>
            <a:r>
              <a:rPr lang="hu-HU" altLang="hu-HU" sz="2800" dirty="0">
                <a:latin typeface="Times New Roman" panose="02020603050405020304" pitchFamily="18" charset="0"/>
                <a:cs typeface="Times New Roman" panose="02020603050405020304" pitchFamily="18" charset="0"/>
              </a:rPr>
              <a:t>a teljesítésigazolás </a:t>
            </a:r>
            <a:r>
              <a:rPr lang="hu-HU" altLang="hu-HU" sz="2800" b="1" dirty="0">
                <a:latin typeface="Times New Roman" panose="02020603050405020304" pitchFamily="18" charset="0"/>
                <a:cs typeface="Times New Roman" panose="02020603050405020304" pitchFamily="18" charset="0"/>
              </a:rPr>
              <a:t>vitatása miatt </a:t>
            </a:r>
            <a:r>
              <a:rPr lang="hu-HU" altLang="hu-HU" sz="2800" dirty="0">
                <a:latin typeface="Times New Roman" panose="02020603050405020304" pitchFamily="18" charset="0"/>
                <a:cs typeface="Times New Roman" panose="02020603050405020304" pitchFamily="18" charset="0"/>
              </a:rPr>
              <a:t>visszatartott összeget, </a:t>
            </a:r>
            <a:r>
              <a:rPr lang="hu-HU" altLang="hu-HU" sz="2800" u="sng" dirty="0">
                <a:latin typeface="Times New Roman" panose="02020603050405020304" pitchFamily="18" charset="0"/>
                <a:cs typeface="Times New Roman" panose="02020603050405020304" pitchFamily="18" charset="0"/>
              </a:rPr>
              <a:t>a vitarendezési eljárás megindításának hiányában,</a:t>
            </a:r>
            <a:r>
              <a:rPr lang="hu-HU" altLang="hu-HU" sz="2800" b="1" dirty="0">
                <a:latin typeface="Times New Roman" panose="02020603050405020304" pitchFamily="18" charset="0"/>
                <a:cs typeface="Times New Roman" panose="02020603050405020304" pitchFamily="18" charset="0"/>
              </a:rPr>
              <a:t> kifizeti</a:t>
            </a:r>
            <a:r>
              <a:rPr lang="hu-HU" altLang="hu-HU" sz="2800" dirty="0">
                <a:latin typeface="Times New Roman" panose="02020603050405020304" pitchFamily="18" charset="0"/>
                <a:cs typeface="Times New Roman" panose="02020603050405020304" pitchFamily="18" charset="0"/>
              </a:rPr>
              <a:t> az</a:t>
            </a:r>
            <a:r>
              <a:rPr lang="hu-HU" altLang="hu-HU" sz="2800" b="1" dirty="0">
                <a:latin typeface="Times New Roman" panose="02020603050405020304" pitchFamily="18" charset="0"/>
                <a:cs typeface="Times New Roman" panose="02020603050405020304" pitchFamily="18" charset="0"/>
              </a:rPr>
              <a:t> </a:t>
            </a:r>
            <a:r>
              <a:rPr lang="hu-HU" altLang="hu-HU" sz="2800" dirty="0">
                <a:latin typeface="Times New Roman" panose="02020603050405020304" pitchFamily="18" charset="0"/>
                <a:cs typeface="Times New Roman" panose="02020603050405020304" pitchFamily="18" charset="0"/>
              </a:rPr>
              <a:t>alvállalkozóval szemben ellenszolgáltatásra kötelezett </a:t>
            </a:r>
            <a:r>
              <a:rPr lang="hu-HU" altLang="hu-HU" sz="2800" b="1" dirty="0">
                <a:latin typeface="Times New Roman" panose="02020603050405020304" pitchFamily="18" charset="0"/>
                <a:cs typeface="Times New Roman" panose="02020603050405020304" pitchFamily="18" charset="0"/>
              </a:rPr>
              <a:t>vállalkozó kivitelezőnek</a:t>
            </a:r>
            <a:r>
              <a:rPr lang="hu-HU" altLang="hu-HU" sz="2800" dirty="0">
                <a:latin typeface="Times New Roman" panose="02020603050405020304" pitchFamily="18" charset="0"/>
                <a:cs typeface="Times New Roman" panose="02020603050405020304" pitchFamily="18" charset="0"/>
              </a:rPr>
              <a:t>,</a:t>
            </a:r>
          </a:p>
          <a:p>
            <a:pPr marL="514350" indent="-514350" algn="just" eaLnBrk="1" hangingPunct="1">
              <a:buFont typeface="+mj-lt"/>
              <a:buAutoNum type="alphaLcParenR"/>
            </a:pPr>
            <a:r>
              <a:rPr lang="hu-HU" altLang="hu-HU" sz="2800" dirty="0">
                <a:latin typeface="Times New Roman" panose="02020603050405020304" pitchFamily="18" charset="0"/>
                <a:cs typeface="Times New Roman" panose="02020603050405020304" pitchFamily="18" charset="0"/>
              </a:rPr>
              <a:t>a teljesítésigazolás </a:t>
            </a:r>
            <a:r>
              <a:rPr lang="hu-HU" altLang="hu-HU" sz="2800" b="1" dirty="0">
                <a:latin typeface="Times New Roman" panose="02020603050405020304" pitchFamily="18" charset="0"/>
                <a:cs typeface="Times New Roman" panose="02020603050405020304" pitchFamily="18" charset="0"/>
              </a:rPr>
              <a:t>vitatása miatt </a:t>
            </a:r>
            <a:r>
              <a:rPr lang="hu-HU" altLang="hu-HU" sz="2800" dirty="0">
                <a:latin typeface="Times New Roman" panose="02020603050405020304" pitchFamily="18" charset="0"/>
                <a:cs typeface="Times New Roman" panose="02020603050405020304" pitchFamily="18" charset="0"/>
              </a:rPr>
              <a:t>visszatartott összeget, </a:t>
            </a:r>
            <a:r>
              <a:rPr lang="hu-HU" altLang="hu-HU" sz="2800" u="sng" dirty="0">
                <a:latin typeface="Times New Roman" panose="02020603050405020304" pitchFamily="18" charset="0"/>
                <a:cs typeface="Times New Roman" panose="02020603050405020304" pitchFamily="18" charset="0"/>
              </a:rPr>
              <a:t>vitarendezési eljárás megindítása esetén</a:t>
            </a:r>
            <a:r>
              <a:rPr lang="hu-HU" altLang="hu-HU" sz="2800" dirty="0">
                <a:latin typeface="Times New Roman" panose="02020603050405020304" pitchFamily="18" charset="0"/>
                <a:cs typeface="Times New Roman" panose="02020603050405020304" pitchFamily="18" charset="0"/>
              </a:rPr>
              <a:t>, </a:t>
            </a:r>
            <a:r>
              <a:rPr lang="hu-HU" altLang="hu-HU" sz="2800" b="1" dirty="0">
                <a:latin typeface="Times New Roman" panose="02020603050405020304" pitchFamily="18" charset="0"/>
                <a:cs typeface="Times New Roman" panose="02020603050405020304" pitchFamily="18" charset="0"/>
              </a:rPr>
              <a:t>döntésig visszatartja </a:t>
            </a:r>
            <a:r>
              <a:rPr lang="hu-HU" altLang="hu-HU" sz="2800" dirty="0">
                <a:latin typeface="Times New Roman" panose="02020603050405020304" pitchFamily="18" charset="0"/>
                <a:cs typeface="Times New Roman" panose="02020603050405020304" pitchFamily="18" charset="0"/>
              </a:rPr>
              <a:t>és a döntésnek vagy a közvetítői eljárásban létrejött egyezségnek megfelelően kifizeti</a:t>
            </a:r>
            <a:r>
              <a:rPr lang="hu-HU" altLang="hu-HU" sz="2000" dirty="0"/>
              <a:t>.</a:t>
            </a:r>
          </a:p>
        </p:txBody>
      </p:sp>
    </p:spTree>
    <p:extLst>
      <p:ext uri="{BB962C8B-B14F-4D97-AF65-F5344CB8AC3E}">
        <p14:creationId xmlns:p14="http://schemas.microsoft.com/office/powerpoint/2010/main" val="206338483"/>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4"/>
          <p:cNvSpPr txBox="1">
            <a:spLocks noChangeArrowheads="1"/>
          </p:cNvSpPr>
          <p:nvPr/>
        </p:nvSpPr>
        <p:spPr bwMode="auto">
          <a:xfrm>
            <a:off x="107504" y="0"/>
            <a:ext cx="8856984" cy="6858000"/>
          </a:xfrm>
          <a:prstGeom prst="rect">
            <a:avLst/>
          </a:prstGeom>
          <a:noFill/>
          <a:ln w="9525">
            <a:noFill/>
            <a:miter lim="800000"/>
            <a:headEnd/>
            <a:tailEnd/>
          </a:ln>
        </p:spPr>
        <p:txBody>
          <a:bodyPr/>
          <a:lstStyle/>
          <a:p>
            <a:pPr algn="ctr">
              <a:defRPr/>
            </a:pPr>
            <a:r>
              <a:rPr lang="hu-HU" sz="3600" b="1" dirty="0">
                <a:latin typeface="Times New Roman" panose="02020603050405020304" pitchFamily="18" charset="0"/>
                <a:cs typeface="Times New Roman" panose="02020603050405020304" pitchFamily="18" charset="0"/>
              </a:rPr>
              <a:t>Elektronikus alvállalkozói nyilvántartás</a:t>
            </a:r>
          </a:p>
          <a:p>
            <a:pPr algn="just">
              <a:defRPr/>
            </a:pPr>
            <a:endParaRPr lang="hu-HU" sz="1000" dirty="0">
              <a:latin typeface="Times New Roman" panose="02020603050405020304" pitchFamily="18" charset="0"/>
              <a:cs typeface="Times New Roman" panose="02020603050405020304" pitchFamily="18" charset="0"/>
            </a:endParaRPr>
          </a:p>
          <a:p>
            <a:pPr algn="just">
              <a:defRPr/>
            </a:pPr>
            <a:r>
              <a:rPr lang="hu-HU" sz="3200" dirty="0">
                <a:latin typeface="Times New Roman" panose="02020603050405020304" pitchFamily="18" charset="0"/>
                <a:cs typeface="Times New Roman" panose="02020603050405020304" pitchFamily="18" charset="0"/>
              </a:rPr>
              <a:t>A teljes kivitelezői láncolat, a (</a:t>
            </a:r>
            <a:r>
              <a:rPr lang="hu-HU" sz="3200" dirty="0" err="1">
                <a:latin typeface="Times New Roman" panose="02020603050405020304" pitchFamily="18" charset="0"/>
                <a:cs typeface="Times New Roman" panose="02020603050405020304" pitchFamily="18" charset="0"/>
              </a:rPr>
              <a:t>al</a:t>
            </a:r>
            <a:r>
              <a:rPr lang="hu-HU" sz="3200" dirty="0">
                <a:latin typeface="Times New Roman" panose="02020603050405020304" pitchFamily="18" charset="0"/>
                <a:cs typeface="Times New Roman" panose="02020603050405020304" pitchFamily="18" charset="0"/>
              </a:rPr>
              <a:t>)vállalkozói teljesítések kifizetése és a szerződéses adattartalom teljes áttekintését biztosítja az </a:t>
            </a:r>
            <a:r>
              <a:rPr lang="hu-HU" sz="3200" b="1" dirty="0">
                <a:latin typeface="Times New Roman" panose="02020603050405020304" pitchFamily="18" charset="0"/>
                <a:cs typeface="Times New Roman" panose="02020603050405020304" pitchFamily="18" charset="0"/>
              </a:rPr>
              <a:t>építtető, a fővállalkozó kivitelező és a fedezetkezelő számára</a:t>
            </a:r>
            <a:r>
              <a:rPr lang="hu-HU" sz="3200" dirty="0">
                <a:latin typeface="Times New Roman" panose="02020603050405020304" pitchFamily="18" charset="0"/>
                <a:cs typeface="Times New Roman" panose="02020603050405020304" pitchFamily="18" charset="0"/>
              </a:rPr>
              <a:t>,</a:t>
            </a:r>
          </a:p>
          <a:p>
            <a:pPr marL="342900" indent="-342900" algn="just">
              <a:buFont typeface="Arial" panose="020B0604020202020204" pitchFamily="34" charset="0"/>
              <a:buChar char="•"/>
              <a:defRPr/>
            </a:pPr>
            <a:r>
              <a:rPr lang="hu-HU" sz="3200" dirty="0">
                <a:latin typeface="Times New Roman" panose="02020603050405020304" pitchFamily="18" charset="0"/>
                <a:cs typeface="Times New Roman" panose="02020603050405020304" pitchFamily="18" charset="0"/>
              </a:rPr>
              <a:t>a bármely szinten elhelyezkedő </a:t>
            </a:r>
            <a:r>
              <a:rPr lang="hu-HU" sz="3200" u="sng" dirty="0">
                <a:latin typeface="Times New Roman" panose="02020603050405020304" pitchFamily="18" charset="0"/>
                <a:cs typeface="Times New Roman" panose="02020603050405020304" pitchFamily="18" charset="0"/>
              </a:rPr>
              <a:t>vállalkozó kivitelező láthatja az általa vállalt kivitelezési munkák végzésében résztvevő alvállalkozói adatait, tevékenységét</a:t>
            </a:r>
          </a:p>
          <a:p>
            <a:pPr marL="342900" indent="-342900" algn="just">
              <a:buFont typeface="Arial" panose="020B0604020202020204" pitchFamily="34" charset="0"/>
              <a:buChar char="•"/>
              <a:defRPr/>
            </a:pPr>
            <a:r>
              <a:rPr lang="hu-HU" sz="3200" dirty="0">
                <a:latin typeface="Times New Roman" panose="02020603050405020304" pitchFamily="18" charset="0"/>
                <a:cs typeface="Times New Roman" panose="02020603050405020304" pitchFamily="18" charset="0"/>
              </a:rPr>
              <a:t>közvetlen információáramlást biztosít a fedezetkezelő és az (</a:t>
            </a:r>
            <a:r>
              <a:rPr lang="hu-HU" sz="3200" dirty="0" err="1">
                <a:latin typeface="Times New Roman" panose="02020603050405020304" pitchFamily="18" charset="0"/>
                <a:cs typeface="Times New Roman" panose="02020603050405020304" pitchFamily="18" charset="0"/>
              </a:rPr>
              <a:t>al</a:t>
            </a:r>
            <a:r>
              <a:rPr lang="hu-HU" sz="3200" dirty="0">
                <a:latin typeface="Times New Roman" panose="02020603050405020304" pitchFamily="18" charset="0"/>
                <a:cs typeface="Times New Roman" panose="02020603050405020304" pitchFamily="18" charset="0"/>
              </a:rPr>
              <a:t>)vállalkozók között,</a:t>
            </a:r>
          </a:p>
          <a:p>
            <a:pPr marL="342900" indent="-342900" algn="just">
              <a:buFont typeface="Arial" panose="020B0604020202020204" pitchFamily="34" charset="0"/>
              <a:buChar char="•"/>
              <a:defRPr/>
            </a:pPr>
            <a:r>
              <a:rPr lang="hu-HU" sz="3200" u="sng" dirty="0">
                <a:latin typeface="Times New Roman" panose="02020603050405020304" pitchFamily="18" charset="0"/>
                <a:cs typeface="Times New Roman" panose="02020603050405020304" pitchFamily="18" charset="0"/>
              </a:rPr>
              <a:t>biztosítja az elfogadott (</a:t>
            </a:r>
            <a:r>
              <a:rPr lang="hu-HU" sz="3200" u="sng" dirty="0" err="1">
                <a:latin typeface="Times New Roman" panose="02020603050405020304" pitchFamily="18" charset="0"/>
                <a:cs typeface="Times New Roman" panose="02020603050405020304" pitchFamily="18" charset="0"/>
              </a:rPr>
              <a:t>al</a:t>
            </a:r>
            <a:r>
              <a:rPr lang="hu-HU" sz="3200" u="sng" dirty="0">
                <a:latin typeface="Times New Roman" panose="02020603050405020304" pitchFamily="18" charset="0"/>
                <a:cs typeface="Times New Roman" panose="02020603050405020304" pitchFamily="18" charset="0"/>
              </a:rPr>
              <a:t>)vállalkozói teljesítések kifizetését</a:t>
            </a:r>
            <a:r>
              <a:rPr lang="hu-HU" sz="32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01324792"/>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zövegdoboz 4"/>
          <p:cNvSpPr txBox="1">
            <a:spLocks noChangeArrowheads="1"/>
          </p:cNvSpPr>
          <p:nvPr/>
        </p:nvSpPr>
        <p:spPr bwMode="auto">
          <a:xfrm>
            <a:off x="3643313" y="3286125"/>
            <a:ext cx="1841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endParaRPr lang="hu-HU" altLang="hu-HU"/>
          </a:p>
        </p:txBody>
      </p:sp>
      <p:sp>
        <p:nvSpPr>
          <p:cNvPr id="32771" name="Szövegdoboz 5"/>
          <p:cNvSpPr txBox="1">
            <a:spLocks noChangeArrowheads="1"/>
          </p:cNvSpPr>
          <p:nvPr/>
        </p:nvSpPr>
        <p:spPr bwMode="auto">
          <a:xfrm>
            <a:off x="233518" y="470247"/>
            <a:ext cx="8676964" cy="6001643"/>
          </a:xfrm>
          <a:prstGeom prst="rect">
            <a:avLst/>
          </a:prstGeom>
          <a:noFill/>
          <a:ln w="9525">
            <a:noFill/>
            <a:miter lim="800000"/>
            <a:headEnd/>
            <a:tailEnd/>
          </a:ln>
        </p:spPr>
        <p:txBody>
          <a:bodyPr wrap="square">
            <a:spAutoFit/>
          </a:bodyPr>
          <a:lstStyle>
            <a:lvl1pPr marL="179388" indent="-179388"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just" eaLnBrk="1" hangingPunct="1">
              <a:buFont typeface="Arial" pitchFamily="34" charset="0"/>
              <a:buChar char="•"/>
            </a:pPr>
            <a:r>
              <a:rPr lang="hu-HU" altLang="hu-HU" sz="3200" dirty="0">
                <a:latin typeface="Times New Roman" panose="02020603050405020304" pitchFamily="18" charset="0"/>
                <a:cs typeface="Times New Roman" panose="02020603050405020304" pitchFamily="18" charset="0"/>
              </a:rPr>
              <a:t>a fedezetkezelő az építési beruházáshoz nyitja meg és működteti a kivitelezők adatait tartalmazó internetes alapú nyilvántartást,</a:t>
            </a:r>
          </a:p>
          <a:p>
            <a:pPr algn="just" eaLnBrk="1" hangingPunct="1">
              <a:buFont typeface="Arial" pitchFamily="34" charset="0"/>
              <a:buChar char="•"/>
            </a:pPr>
            <a:r>
              <a:rPr lang="hu-HU" altLang="hu-HU" sz="3200" dirty="0">
                <a:latin typeface="Times New Roman" panose="02020603050405020304" pitchFamily="18" charset="0"/>
                <a:cs typeface="Times New Roman" panose="02020603050405020304" pitchFamily="18" charset="0"/>
              </a:rPr>
              <a:t>a </a:t>
            </a:r>
            <a:r>
              <a:rPr lang="hu-HU" altLang="hu-HU" sz="3200" u="sng" dirty="0">
                <a:latin typeface="Times New Roman" panose="02020603050405020304" pitchFamily="18" charset="0"/>
                <a:cs typeface="Times New Roman" panose="02020603050405020304" pitchFamily="18" charset="0"/>
              </a:rPr>
              <a:t>fővállalkozó </a:t>
            </a:r>
            <a:r>
              <a:rPr lang="hu-HU" altLang="hu-HU" sz="3200" dirty="0">
                <a:latin typeface="Times New Roman" panose="02020603050405020304" pitchFamily="18" charset="0"/>
                <a:cs typeface="Times New Roman" panose="02020603050405020304" pitchFamily="18" charset="0"/>
              </a:rPr>
              <a:t>kivitelező építési szerződésének </a:t>
            </a:r>
            <a:r>
              <a:rPr lang="hu-HU" altLang="hu-HU" sz="3200" u="sng" dirty="0">
                <a:latin typeface="Times New Roman" panose="02020603050405020304" pitchFamily="18" charset="0"/>
                <a:cs typeface="Times New Roman" panose="02020603050405020304" pitchFamily="18" charset="0"/>
              </a:rPr>
              <a:t>adatait a fedezetkezelő viszi fel </a:t>
            </a:r>
            <a:r>
              <a:rPr lang="hu-HU" altLang="hu-HU" sz="3200" dirty="0">
                <a:latin typeface="Times New Roman" panose="02020603050405020304" pitchFamily="18" charset="0"/>
                <a:cs typeface="Times New Roman" panose="02020603050405020304" pitchFamily="18" charset="0"/>
              </a:rPr>
              <a:t>és egyúttal belépési kódot biztosít a fővállalkozó kivitelező részére,</a:t>
            </a:r>
          </a:p>
          <a:p>
            <a:pPr algn="just" eaLnBrk="1" hangingPunct="1">
              <a:buFont typeface="Arial" pitchFamily="34" charset="0"/>
              <a:buChar char="•"/>
            </a:pPr>
            <a:r>
              <a:rPr lang="hu-HU" altLang="hu-HU" sz="3200" dirty="0">
                <a:latin typeface="Times New Roman" panose="02020603050405020304" pitchFamily="18" charset="0"/>
                <a:cs typeface="Times New Roman" panose="02020603050405020304" pitchFamily="18" charset="0"/>
              </a:rPr>
              <a:t>a fővállalkozó kivitelező további belépési kódot tud generálni a vele szerződő alvállalkozók részére, </a:t>
            </a:r>
          </a:p>
          <a:p>
            <a:pPr algn="just" eaLnBrk="1" hangingPunct="1">
              <a:buFont typeface="Arial" pitchFamily="34" charset="0"/>
              <a:buChar char="•"/>
            </a:pPr>
            <a:r>
              <a:rPr lang="hu-HU" altLang="hu-HU" sz="3200" u="sng" dirty="0">
                <a:latin typeface="Times New Roman" panose="02020603050405020304" pitchFamily="18" charset="0"/>
                <a:cs typeface="Times New Roman" panose="02020603050405020304" pitchFamily="18" charset="0"/>
              </a:rPr>
              <a:t>alvállalkozó, a kapott kód alapján, köteles felvinni szerződésének adatait</a:t>
            </a:r>
            <a:r>
              <a:rPr lang="hu-HU" altLang="hu-HU" sz="32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670710395"/>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églalap 1">
            <a:extLst>
              <a:ext uri="{FF2B5EF4-FFF2-40B4-BE49-F238E27FC236}">
                <a16:creationId xmlns:a16="http://schemas.microsoft.com/office/drawing/2014/main" id="{29033A90-0FE8-443A-B7E3-684D0A454DC7}"/>
              </a:ext>
            </a:extLst>
          </p:cNvPr>
          <p:cNvSpPr/>
          <p:nvPr/>
        </p:nvSpPr>
        <p:spPr>
          <a:xfrm>
            <a:off x="287524" y="548680"/>
            <a:ext cx="8568952" cy="5509200"/>
          </a:xfrm>
          <a:prstGeom prst="rect">
            <a:avLst/>
          </a:prstGeom>
        </p:spPr>
        <p:txBody>
          <a:bodyPr wrap="square">
            <a:spAutoFit/>
          </a:bodyPr>
          <a:lstStyle/>
          <a:p>
            <a:pPr algn="just">
              <a:buFont typeface="Arial" pitchFamily="34" charset="0"/>
              <a:buChar char="•"/>
            </a:pPr>
            <a:r>
              <a:rPr lang="hu-HU" altLang="hu-HU" sz="3200" u="sng" dirty="0">
                <a:latin typeface="Times New Roman" panose="02020603050405020304" pitchFamily="18" charset="0"/>
                <a:cs typeface="Times New Roman" panose="02020603050405020304" pitchFamily="18" charset="0"/>
              </a:rPr>
              <a:t>az alvállalkozóval szemben az ellenszolgáltatásra kötelezett jeleníti meg a teljesítésigazolás adatait</a:t>
            </a:r>
            <a:r>
              <a:rPr lang="hu-HU" altLang="hu-HU" sz="3200" dirty="0">
                <a:latin typeface="Times New Roman" panose="02020603050405020304" pitchFamily="18" charset="0"/>
                <a:cs typeface="Times New Roman" panose="02020603050405020304" pitchFamily="18" charset="0"/>
              </a:rPr>
              <a:t>,</a:t>
            </a:r>
          </a:p>
          <a:p>
            <a:pPr algn="just">
              <a:buFont typeface="Arial" pitchFamily="34" charset="0"/>
              <a:buChar char="•"/>
            </a:pPr>
            <a:r>
              <a:rPr lang="hu-HU" altLang="hu-HU" sz="3200" dirty="0">
                <a:latin typeface="Times New Roman" panose="02020603050405020304" pitchFamily="18" charset="0"/>
                <a:cs typeface="Times New Roman" panose="02020603050405020304" pitchFamily="18" charset="0"/>
              </a:rPr>
              <a:t>az építtetői fedezetkezelő és a vállalkozó kivitelező az alvállalkozói nyilvántartás adatai alapján köteles a kifizetésből történő visszatartást végrehajtani,</a:t>
            </a:r>
          </a:p>
          <a:p>
            <a:pPr algn="just">
              <a:buFont typeface="Arial" pitchFamily="34" charset="0"/>
              <a:buChar char="•"/>
            </a:pPr>
            <a:r>
              <a:rPr lang="hu-HU" sz="3200" dirty="0">
                <a:solidFill>
                  <a:srgbClr val="000000"/>
                </a:solidFill>
                <a:latin typeface="Times New Roman" panose="02020603050405020304" pitchFamily="18" charset="0"/>
                <a:ea typeface="Times New Roman" pitchFamily="18" charset="0"/>
                <a:cs typeface="Times New Roman" panose="02020603050405020304" pitchFamily="18" charset="0"/>
              </a:rPr>
              <a:t>az alvállalkozó kivitelező </a:t>
            </a:r>
            <a:r>
              <a:rPr lang="hu-HU" sz="3200" b="1" dirty="0">
                <a:solidFill>
                  <a:srgbClr val="000000"/>
                </a:solidFill>
                <a:latin typeface="Times New Roman" panose="02020603050405020304" pitchFamily="18" charset="0"/>
                <a:ea typeface="Times New Roman" pitchFamily="18" charset="0"/>
                <a:cs typeface="Times New Roman" panose="02020603050405020304" pitchFamily="18" charset="0"/>
              </a:rPr>
              <a:t>tájékoztatást kap </a:t>
            </a:r>
            <a:r>
              <a:rPr lang="hu-HU" sz="3200" dirty="0">
                <a:solidFill>
                  <a:srgbClr val="000000"/>
                </a:solidFill>
                <a:latin typeface="Times New Roman" panose="02020603050405020304" pitchFamily="18" charset="0"/>
                <a:ea typeface="Times New Roman" pitchFamily="18" charset="0"/>
                <a:cs typeface="Times New Roman" panose="02020603050405020304" pitchFamily="18" charset="0"/>
              </a:rPr>
              <a:t>arról,</a:t>
            </a:r>
            <a:r>
              <a:rPr lang="hu-HU" sz="3200" b="1" dirty="0">
                <a:solidFill>
                  <a:srgbClr val="000000"/>
                </a:solidFill>
                <a:latin typeface="Times New Roman" panose="02020603050405020304" pitchFamily="18" charset="0"/>
                <a:ea typeface="Times New Roman" pitchFamily="18" charset="0"/>
                <a:cs typeface="Times New Roman" panose="02020603050405020304" pitchFamily="18" charset="0"/>
              </a:rPr>
              <a:t> ha az alvállalkozói tevékenység ellenértéke meghaladja </a:t>
            </a:r>
            <a:r>
              <a:rPr lang="hu-HU" sz="3200" dirty="0">
                <a:solidFill>
                  <a:srgbClr val="000000"/>
                </a:solidFill>
                <a:latin typeface="Times New Roman" panose="02020603050405020304" pitchFamily="18" charset="0"/>
                <a:ea typeface="Times New Roman" pitchFamily="18" charset="0"/>
                <a:cs typeface="Times New Roman" panose="02020603050405020304" pitchFamily="18" charset="0"/>
              </a:rPr>
              <a:t>az ellenszolgáltatásra kötelezett </a:t>
            </a:r>
            <a:r>
              <a:rPr lang="hu-HU" sz="3200" b="1" dirty="0">
                <a:solidFill>
                  <a:srgbClr val="000000"/>
                </a:solidFill>
                <a:latin typeface="Times New Roman" panose="02020603050405020304" pitchFamily="18" charset="0"/>
                <a:ea typeface="Times New Roman" pitchFamily="18" charset="0"/>
                <a:cs typeface="Times New Roman" panose="02020603050405020304" pitchFamily="18" charset="0"/>
              </a:rPr>
              <a:t>vállalkozó kivitelező által vállalt munkák ellenértékét</a:t>
            </a:r>
            <a:r>
              <a:rPr lang="hu-HU" sz="3200" dirty="0">
                <a:solidFill>
                  <a:srgbClr val="000000"/>
                </a:solidFill>
                <a:latin typeface="Times New Roman" panose="02020603050405020304" pitchFamily="18" charset="0"/>
                <a:ea typeface="Times New Roman" pitchFamily="18" charset="0"/>
                <a:cs typeface="Times New Roman" panose="02020603050405020304" pitchFamily="18" charset="0"/>
              </a:rPr>
              <a:t>.</a:t>
            </a:r>
          </a:p>
        </p:txBody>
      </p:sp>
    </p:spTree>
    <p:extLst>
      <p:ext uri="{BB962C8B-B14F-4D97-AF65-F5344CB8AC3E}">
        <p14:creationId xmlns:p14="http://schemas.microsoft.com/office/powerpoint/2010/main" val="3998570957"/>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4"/>
          <p:cNvSpPr>
            <a:spLocks noChangeArrowheads="1"/>
          </p:cNvSpPr>
          <p:nvPr/>
        </p:nvSpPr>
        <p:spPr bwMode="auto">
          <a:xfrm>
            <a:off x="41441" y="0"/>
            <a:ext cx="7266861" cy="707886"/>
          </a:xfrm>
          <a:prstGeom prst="rect">
            <a:avLst/>
          </a:prstGeom>
          <a:solidFill>
            <a:schemeClr val="bg2">
              <a:lumMod val="75000"/>
            </a:schemeClr>
          </a:solidFill>
          <a:ln>
            <a:noFill/>
          </a:ln>
        </p:spPr>
        <p:txBody>
          <a:bodyPr wrap="square" anchor="ct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hu-HU" altLang="hu-HU" sz="4000" b="1" dirty="0">
                <a:latin typeface="Times New Roman" panose="02020603050405020304" pitchFamily="18" charset="0"/>
                <a:cs typeface="Times New Roman" panose="02020603050405020304" pitchFamily="18" charset="0"/>
              </a:rPr>
              <a:t>Elszámolás</a:t>
            </a:r>
          </a:p>
        </p:txBody>
      </p:sp>
      <p:sp>
        <p:nvSpPr>
          <p:cNvPr id="34819" name="Text Box 5"/>
          <p:cNvSpPr txBox="1">
            <a:spLocks noChangeArrowheads="1"/>
          </p:cNvSpPr>
          <p:nvPr/>
        </p:nvSpPr>
        <p:spPr bwMode="auto">
          <a:xfrm>
            <a:off x="395536" y="1649436"/>
            <a:ext cx="8352928" cy="3247870"/>
          </a:xfrm>
          <a:prstGeom prst="rect">
            <a:avLst/>
          </a:prstGeom>
          <a:noFill/>
          <a:ln w="9525">
            <a:noFill/>
            <a:miter lim="800000"/>
            <a:headEnd/>
            <a:tailEnd/>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hu-HU" altLang="hu-HU" sz="3200" dirty="0">
                <a:latin typeface="Times New Roman" panose="02020603050405020304" pitchFamily="18" charset="0"/>
                <a:cs typeface="Times New Roman" panose="02020603050405020304" pitchFamily="18" charset="0"/>
              </a:rPr>
              <a:t>Az </a:t>
            </a:r>
            <a:r>
              <a:rPr lang="hu-HU" altLang="hu-HU" sz="3200" b="1" dirty="0">
                <a:latin typeface="Times New Roman" panose="02020603050405020304" pitchFamily="18" charset="0"/>
                <a:cs typeface="Times New Roman" panose="02020603050405020304" pitchFamily="18" charset="0"/>
              </a:rPr>
              <a:t>építtetői fedezetkezelő</a:t>
            </a:r>
            <a:r>
              <a:rPr lang="hu-HU" altLang="hu-HU" sz="3200" dirty="0">
                <a:latin typeface="Times New Roman" panose="02020603050405020304" pitchFamily="18" charset="0"/>
                <a:cs typeface="Times New Roman" panose="02020603050405020304" pitchFamily="18" charset="0"/>
              </a:rPr>
              <a:t> - megindított vitarendezési eljárás miatt visszatartott összeg kivételével –</a:t>
            </a:r>
            <a:r>
              <a:rPr lang="hu-HU" altLang="hu-HU" sz="3200" b="1" dirty="0">
                <a:latin typeface="Times New Roman" panose="02020603050405020304" pitchFamily="18" charset="0"/>
                <a:cs typeface="Times New Roman" panose="02020603050405020304" pitchFamily="18" charset="0"/>
              </a:rPr>
              <a:t>a birtokba adást </a:t>
            </a:r>
            <a:r>
              <a:rPr lang="hu-HU" altLang="hu-HU" sz="3200" dirty="0">
                <a:latin typeface="Times New Roman" panose="02020603050405020304" pitchFamily="18" charset="0"/>
                <a:cs typeface="Times New Roman" panose="02020603050405020304" pitchFamily="18" charset="0"/>
              </a:rPr>
              <a:t>(építési terület visszaadása)</a:t>
            </a:r>
            <a:r>
              <a:rPr lang="hu-HU" altLang="hu-HU" sz="3200" b="1" dirty="0">
                <a:latin typeface="Times New Roman" panose="02020603050405020304" pitchFamily="18" charset="0"/>
                <a:cs typeface="Times New Roman" panose="02020603050405020304" pitchFamily="18" charset="0"/>
              </a:rPr>
              <a:t> követő 5 munkanapon belül köteles</a:t>
            </a:r>
            <a:r>
              <a:rPr lang="hu-HU" altLang="hu-HU" sz="3200" dirty="0">
                <a:latin typeface="Times New Roman" panose="02020603050405020304" pitchFamily="18" charset="0"/>
                <a:cs typeface="Times New Roman" panose="02020603050405020304" pitchFamily="18" charset="0"/>
              </a:rPr>
              <a:t> a rendelkezése alá helyezett pénzügyi eszközökkel </a:t>
            </a:r>
            <a:r>
              <a:rPr lang="hu-HU" altLang="hu-HU" sz="3200" b="1" dirty="0">
                <a:latin typeface="Times New Roman" panose="02020603050405020304" pitchFamily="18" charset="0"/>
                <a:cs typeface="Times New Roman" panose="02020603050405020304" pitchFamily="18" charset="0"/>
              </a:rPr>
              <a:t>elszámolni</a:t>
            </a:r>
            <a:r>
              <a:rPr lang="hu-HU" altLang="hu-HU" sz="3200" dirty="0">
                <a:latin typeface="Times New Roman" panose="02020603050405020304" pitchFamily="18" charset="0"/>
                <a:cs typeface="Times New Roman" panose="02020603050405020304" pitchFamily="18" charset="0"/>
              </a:rPr>
              <a:t>.</a:t>
            </a:r>
          </a:p>
        </p:txBody>
      </p:sp>
      <p:sp>
        <p:nvSpPr>
          <p:cNvPr id="34820" name="Text Box 6"/>
          <p:cNvSpPr txBox="1">
            <a:spLocks noChangeArrowheads="1"/>
          </p:cNvSpPr>
          <p:nvPr/>
        </p:nvSpPr>
        <p:spPr bwMode="auto">
          <a:xfrm>
            <a:off x="395536" y="5434536"/>
            <a:ext cx="8352928" cy="1234823"/>
          </a:xfrm>
          <a:prstGeom prst="rect">
            <a:avLst/>
          </a:prstGeom>
          <a:noFill/>
          <a:ln w="9525">
            <a:noFill/>
            <a:miter lim="800000"/>
            <a:headEnd/>
            <a:tailEnd/>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hu-HU" altLang="hu-HU" sz="3200" b="1" dirty="0">
                <a:latin typeface="Times New Roman" panose="02020603050405020304" pitchFamily="18" charset="0"/>
                <a:cs typeface="Times New Roman" panose="02020603050405020304" pitchFamily="18" charset="0"/>
              </a:rPr>
              <a:t>Az építtetői fedezetkezelő a feladatkörében okozott kár megtérítéséért a Ptk. szerint felel</a:t>
            </a:r>
            <a:r>
              <a:rPr lang="hu-HU" altLang="hu-HU" sz="2800" b="1" dirty="0">
                <a:latin typeface="Times New Roman" panose="02020603050405020304" pitchFamily="18" charset="0"/>
                <a:cs typeface="Times New Roman" panose="02020603050405020304" pitchFamily="18" charset="0"/>
              </a:rPr>
              <a:t>.</a:t>
            </a:r>
          </a:p>
        </p:txBody>
      </p:sp>
      <p:pic>
        <p:nvPicPr>
          <p:cNvPr id="34821" name="Picture 7" descr="MCj01497310000[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308303" y="1439"/>
            <a:ext cx="1794255" cy="22754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28138976"/>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zöveg helye 2"/>
          <p:cNvSpPr>
            <a:spLocks noGrp="1"/>
          </p:cNvSpPr>
          <p:nvPr>
            <p:ph type="body" sz="half" idx="1"/>
          </p:nvPr>
        </p:nvSpPr>
        <p:spPr>
          <a:xfrm>
            <a:off x="0" y="908720"/>
            <a:ext cx="9144000" cy="5949280"/>
          </a:xfrm>
        </p:spPr>
        <p:txBody>
          <a:bodyPr/>
          <a:lstStyle/>
          <a:p>
            <a:pPr marL="0" indent="0" algn="r">
              <a:spcBef>
                <a:spcPts val="0"/>
              </a:spcBef>
              <a:buNone/>
            </a:pPr>
            <a:r>
              <a:rPr lang="hu-HU" sz="2000" b="1" dirty="0">
                <a:latin typeface="Times New Roman" panose="02020603050405020304" pitchFamily="18" charset="0"/>
                <a:cs typeface="Times New Roman" panose="02020603050405020304" pitchFamily="18" charset="0"/>
              </a:rPr>
              <a:t>2017. évi CLXXIX. tv. </a:t>
            </a:r>
          </a:p>
          <a:p>
            <a:pPr marL="0" indent="0" algn="r">
              <a:spcBef>
                <a:spcPts val="0"/>
              </a:spcBef>
              <a:buNone/>
            </a:pPr>
            <a:r>
              <a:rPr lang="hu-HU" sz="2000" dirty="0">
                <a:latin typeface="Times New Roman" panose="02020603050405020304" pitchFamily="18" charset="0"/>
                <a:cs typeface="Times New Roman" panose="02020603050405020304" pitchFamily="18" charset="0"/>
              </a:rPr>
              <a:t>a közigazgatási szabályszegések </a:t>
            </a:r>
          </a:p>
          <a:p>
            <a:pPr marL="0" indent="0" algn="r">
              <a:spcBef>
                <a:spcPts val="0"/>
              </a:spcBef>
              <a:buNone/>
            </a:pPr>
            <a:r>
              <a:rPr lang="hu-HU" sz="2000" dirty="0">
                <a:latin typeface="Times New Roman" panose="02020603050405020304" pitchFamily="18" charset="0"/>
                <a:cs typeface="Times New Roman" panose="02020603050405020304" pitchFamily="18" charset="0"/>
              </a:rPr>
              <a:t>szankcióinak átmeneti szabályairól, </a:t>
            </a:r>
          </a:p>
          <a:p>
            <a:pPr marL="0" indent="0" algn="r">
              <a:spcBef>
                <a:spcPts val="0"/>
              </a:spcBef>
              <a:buNone/>
            </a:pPr>
            <a:r>
              <a:rPr lang="hu-HU" sz="2000" dirty="0">
                <a:latin typeface="Times New Roman" panose="02020603050405020304" pitchFamily="18" charset="0"/>
                <a:cs typeface="Times New Roman" panose="02020603050405020304" pitchFamily="18" charset="0"/>
              </a:rPr>
              <a:t>valamint …….</a:t>
            </a:r>
          </a:p>
          <a:p>
            <a:pPr marL="0" indent="0">
              <a:spcBef>
                <a:spcPts val="0"/>
              </a:spcBef>
              <a:buNone/>
            </a:pPr>
            <a:endParaRPr lang="hu-HU" sz="2800" dirty="0">
              <a:latin typeface="Times New Roman" panose="02020603050405020304" pitchFamily="18" charset="0"/>
              <a:cs typeface="Times New Roman" panose="02020603050405020304" pitchFamily="18" charset="0"/>
            </a:endParaRPr>
          </a:p>
          <a:p>
            <a:pPr marL="0" indent="0">
              <a:spcBef>
                <a:spcPts val="0"/>
              </a:spcBef>
              <a:buNone/>
            </a:pPr>
            <a:r>
              <a:rPr lang="hu-HU" b="1" dirty="0">
                <a:latin typeface="Times New Roman" panose="02020603050405020304" pitchFamily="18" charset="0"/>
                <a:cs typeface="Times New Roman" panose="02020603050405020304" pitchFamily="18" charset="0"/>
              </a:rPr>
              <a:t>Általános Közigazgatási Rendtartás (ÁKR)</a:t>
            </a:r>
            <a:r>
              <a:rPr lang="hu-HU" sz="2800" dirty="0">
                <a:latin typeface="Times New Roman" panose="02020603050405020304" pitchFamily="18" charset="0"/>
                <a:cs typeface="Times New Roman" panose="02020603050405020304" pitchFamily="18" charset="0"/>
              </a:rPr>
              <a:t> szerinti szabályszegés esetén  kiszabható k</a:t>
            </a:r>
            <a:r>
              <a:rPr lang="hu-HU" sz="2800" b="1" dirty="0">
                <a:latin typeface="Times New Roman" panose="02020603050405020304" pitchFamily="18" charset="0"/>
                <a:cs typeface="Times New Roman" panose="02020603050405020304" pitchFamily="18" charset="0"/>
              </a:rPr>
              <a:t>özigazgatási szankció</a:t>
            </a:r>
          </a:p>
          <a:p>
            <a:pPr lvl="1">
              <a:spcBef>
                <a:spcPts val="0"/>
              </a:spcBef>
              <a:buFont typeface="Arial" panose="020B0604020202020204" pitchFamily="34" charset="0"/>
              <a:buChar char="•"/>
            </a:pPr>
            <a:r>
              <a:rPr lang="hu-HU" dirty="0">
                <a:latin typeface="Times New Roman" panose="02020603050405020304" pitchFamily="18" charset="0"/>
                <a:cs typeface="Times New Roman" panose="02020603050405020304" pitchFamily="18" charset="0"/>
              </a:rPr>
              <a:t>a </a:t>
            </a:r>
            <a:r>
              <a:rPr lang="hu-HU" b="1" dirty="0">
                <a:latin typeface="Times New Roman" panose="02020603050405020304" pitchFamily="18" charset="0"/>
                <a:cs typeface="Times New Roman" panose="02020603050405020304" pitchFamily="18" charset="0"/>
              </a:rPr>
              <a:t>figyelmeztetés,</a:t>
            </a:r>
          </a:p>
          <a:p>
            <a:pPr lvl="1">
              <a:spcBef>
                <a:spcPts val="0"/>
              </a:spcBef>
              <a:buFont typeface="Arial" panose="020B0604020202020204" pitchFamily="34" charset="0"/>
              <a:buChar char="•"/>
            </a:pPr>
            <a:r>
              <a:rPr lang="hu-HU" b="1" dirty="0">
                <a:latin typeface="Times New Roman" panose="02020603050405020304" pitchFamily="18" charset="0"/>
                <a:cs typeface="Times New Roman" panose="02020603050405020304" pitchFamily="18" charset="0"/>
              </a:rPr>
              <a:t>a közigazgatási bírság,</a:t>
            </a:r>
          </a:p>
          <a:p>
            <a:pPr lvl="1">
              <a:spcBef>
                <a:spcPts val="0"/>
              </a:spcBef>
              <a:buFont typeface="Arial" panose="020B0604020202020204" pitchFamily="34" charset="0"/>
              <a:buChar char="•"/>
            </a:pPr>
            <a:r>
              <a:rPr lang="hu-HU" b="1" dirty="0">
                <a:latin typeface="Times New Roman" panose="02020603050405020304" pitchFamily="18" charset="0"/>
                <a:cs typeface="Times New Roman" panose="02020603050405020304" pitchFamily="18" charset="0"/>
              </a:rPr>
              <a:t>az elkobzás és</a:t>
            </a:r>
          </a:p>
          <a:p>
            <a:pPr lvl="1">
              <a:spcBef>
                <a:spcPts val="0"/>
              </a:spcBef>
              <a:buFont typeface="Arial" panose="020B0604020202020204" pitchFamily="34" charset="0"/>
              <a:buChar char="•"/>
            </a:pPr>
            <a:r>
              <a:rPr lang="hu-HU" b="1" dirty="0">
                <a:latin typeface="Times New Roman" panose="02020603050405020304" pitchFamily="18" charset="0"/>
                <a:cs typeface="Times New Roman" panose="02020603050405020304" pitchFamily="18" charset="0"/>
              </a:rPr>
              <a:t>a jogszabályban meghatározott, egyéb szankció</a:t>
            </a:r>
            <a:r>
              <a:rPr lang="hu-HU" dirty="0">
                <a:latin typeface="Times New Roman" panose="02020603050405020304" pitchFamily="18" charset="0"/>
                <a:cs typeface="Times New Roman" panose="02020603050405020304" pitchFamily="18" charset="0"/>
              </a:rPr>
              <a:t>.</a:t>
            </a:r>
            <a:endParaRPr lang="hu-HU" sz="2800" b="1" dirty="0">
              <a:latin typeface="Times New Roman" panose="02020603050405020304" pitchFamily="18" charset="0"/>
              <a:cs typeface="Times New Roman" panose="02020603050405020304" pitchFamily="18" charset="0"/>
            </a:endParaRPr>
          </a:p>
        </p:txBody>
      </p:sp>
      <p:sp>
        <p:nvSpPr>
          <p:cNvPr id="2" name="Szövegdoboz 1"/>
          <p:cNvSpPr txBox="1"/>
          <p:nvPr/>
        </p:nvSpPr>
        <p:spPr>
          <a:xfrm>
            <a:off x="0" y="0"/>
            <a:ext cx="9144000" cy="707886"/>
          </a:xfrm>
          <a:prstGeom prst="rect">
            <a:avLst/>
          </a:prstGeom>
          <a:solidFill>
            <a:schemeClr val="bg2">
              <a:lumMod val="75000"/>
            </a:schemeClr>
          </a:solidFill>
        </p:spPr>
        <p:txBody>
          <a:bodyPr wrap="square" rtlCol="0">
            <a:spAutoFit/>
          </a:bodyPr>
          <a:lstStyle/>
          <a:p>
            <a:pPr algn="ctr"/>
            <a:r>
              <a:rPr lang="hu-HU" sz="4000" b="1" dirty="0">
                <a:latin typeface="Times New Roman" panose="02020603050405020304" pitchFamily="18" charset="0"/>
                <a:cs typeface="Times New Roman" panose="02020603050405020304" pitchFamily="18" charset="0"/>
              </a:rPr>
              <a:t>Szankció</a:t>
            </a:r>
          </a:p>
        </p:txBody>
      </p:sp>
    </p:spTree>
    <p:extLst>
      <p:ext uri="{BB962C8B-B14F-4D97-AF65-F5344CB8AC3E}">
        <p14:creationId xmlns:p14="http://schemas.microsoft.com/office/powerpoint/2010/main" val="1377570880"/>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zöveg helye 2"/>
          <p:cNvSpPr>
            <a:spLocks noGrp="1"/>
          </p:cNvSpPr>
          <p:nvPr>
            <p:ph type="body" sz="half" idx="1"/>
          </p:nvPr>
        </p:nvSpPr>
        <p:spPr>
          <a:xfrm>
            <a:off x="0" y="0"/>
            <a:ext cx="9144000" cy="6858000"/>
          </a:xfrm>
        </p:spPr>
        <p:txBody>
          <a:bodyPr/>
          <a:lstStyle/>
          <a:p>
            <a:pPr marL="0" indent="0">
              <a:spcBef>
                <a:spcPts val="0"/>
              </a:spcBef>
              <a:buNone/>
            </a:pPr>
            <a:r>
              <a:rPr lang="hu-HU" dirty="0">
                <a:latin typeface="Times New Roman" panose="02020603050405020304" pitchFamily="18" charset="0"/>
                <a:cs typeface="Times New Roman" panose="02020603050405020304" pitchFamily="18" charset="0"/>
              </a:rPr>
              <a:t>Az épített környezet alakításáról és védelméről szóló </a:t>
            </a:r>
            <a:r>
              <a:rPr lang="hu-HU" b="1" dirty="0">
                <a:latin typeface="Times New Roman" panose="02020603050405020304" pitchFamily="18" charset="0"/>
                <a:cs typeface="Times New Roman" panose="02020603050405020304" pitchFamily="18" charset="0"/>
              </a:rPr>
              <a:t>1997. évi LXXVIII. tv. </a:t>
            </a:r>
            <a:r>
              <a:rPr lang="hu-HU" dirty="0">
                <a:latin typeface="Times New Roman" panose="02020603050405020304" pitchFamily="18" charset="0"/>
                <a:cs typeface="Times New Roman" panose="02020603050405020304" pitchFamily="18" charset="0"/>
              </a:rPr>
              <a:t>(</a:t>
            </a:r>
            <a:r>
              <a:rPr lang="hu-HU" b="1" dirty="0" err="1">
                <a:latin typeface="Times New Roman" panose="02020603050405020304" pitchFamily="18" charset="0"/>
                <a:cs typeface="Times New Roman" panose="02020603050405020304" pitchFamily="18" charset="0"/>
              </a:rPr>
              <a:t>Étv</a:t>
            </a:r>
            <a:r>
              <a:rPr lang="hu-HU" b="1" dirty="0">
                <a:latin typeface="Times New Roman" panose="02020603050405020304" pitchFamily="18" charset="0"/>
                <a:cs typeface="Times New Roman" panose="02020603050405020304" pitchFamily="18" charset="0"/>
              </a:rPr>
              <a:t>.</a:t>
            </a:r>
            <a:r>
              <a:rPr lang="hu-HU" dirty="0">
                <a:latin typeface="Times New Roman" panose="02020603050405020304" pitchFamily="18" charset="0"/>
                <a:cs typeface="Times New Roman" panose="02020603050405020304" pitchFamily="18" charset="0"/>
              </a:rPr>
              <a:t>) szerinti </a:t>
            </a:r>
          </a:p>
          <a:p>
            <a:pPr marL="0" indent="0">
              <a:spcBef>
                <a:spcPts val="0"/>
              </a:spcBef>
              <a:buNone/>
            </a:pPr>
            <a:r>
              <a:rPr lang="hu-HU" dirty="0">
                <a:latin typeface="Times New Roman" panose="02020603050405020304" pitchFamily="18" charset="0"/>
                <a:cs typeface="Times New Roman" panose="02020603050405020304" pitchFamily="18" charset="0"/>
              </a:rPr>
              <a:t>s</a:t>
            </a:r>
            <a:r>
              <a:rPr lang="hu-HU" sz="2800" dirty="0">
                <a:latin typeface="Times New Roman" panose="02020603050405020304" pitchFamily="18" charset="0"/>
                <a:cs typeface="Times New Roman" panose="02020603050405020304" pitchFamily="18" charset="0"/>
              </a:rPr>
              <a:t>zabálytalan építésügyi tevékenység esetén az építésügyi és az építésfelügyeleti hatóság által kiszabható jogkövetkezmények:</a:t>
            </a:r>
          </a:p>
          <a:p>
            <a:pPr>
              <a:spcBef>
                <a:spcPts val="0"/>
              </a:spcBef>
            </a:pPr>
            <a:r>
              <a:rPr lang="hu-HU" sz="2800" b="1" dirty="0">
                <a:latin typeface="Times New Roman" panose="02020603050405020304" pitchFamily="18" charset="0"/>
                <a:cs typeface="Times New Roman" panose="02020603050405020304" pitchFamily="18" charset="0"/>
              </a:rPr>
              <a:t>figyelmeztetés,</a:t>
            </a:r>
          </a:p>
          <a:p>
            <a:pPr>
              <a:spcBef>
                <a:spcPts val="0"/>
              </a:spcBef>
            </a:pPr>
            <a:r>
              <a:rPr lang="hu-HU" sz="2800" b="1" dirty="0">
                <a:latin typeface="Times New Roman" panose="02020603050405020304" pitchFamily="18" charset="0"/>
                <a:cs typeface="Times New Roman" panose="02020603050405020304" pitchFamily="18" charset="0"/>
              </a:rPr>
              <a:t>hatósági kötelezés </a:t>
            </a:r>
          </a:p>
          <a:p>
            <a:pPr lvl="1">
              <a:spcBef>
                <a:spcPts val="0"/>
              </a:spcBef>
              <a:buFont typeface="Courier New" panose="02070309020205020404" pitchFamily="49" charset="0"/>
              <a:buChar char="o"/>
            </a:pPr>
            <a:r>
              <a:rPr lang="hu-HU" dirty="0">
                <a:latin typeface="Times New Roman" panose="02020603050405020304" pitchFamily="18" charset="0"/>
                <a:cs typeface="Times New Roman" panose="02020603050405020304" pitchFamily="18" charset="0"/>
              </a:rPr>
              <a:t>a szabálytalanság megszüntetésére, </a:t>
            </a:r>
          </a:p>
          <a:p>
            <a:pPr lvl="1">
              <a:spcBef>
                <a:spcPts val="0"/>
              </a:spcBef>
              <a:buFont typeface="Courier New" panose="02070309020205020404" pitchFamily="49" charset="0"/>
              <a:buChar char="o"/>
            </a:pPr>
            <a:r>
              <a:rPr lang="hu-HU" dirty="0">
                <a:latin typeface="Times New Roman" panose="02020603050405020304" pitchFamily="18" charset="0"/>
                <a:cs typeface="Times New Roman" panose="02020603050405020304" pitchFamily="18" charset="0"/>
              </a:rPr>
              <a:t>a szabályossá tétel érdekében munkálatok elvégzésére</a:t>
            </a:r>
          </a:p>
          <a:p>
            <a:pPr lvl="1">
              <a:spcBef>
                <a:spcPts val="0"/>
              </a:spcBef>
              <a:buFont typeface="Courier New" panose="02070309020205020404" pitchFamily="49" charset="0"/>
              <a:buChar char="o"/>
            </a:pPr>
            <a:r>
              <a:rPr lang="hu-HU" i="1" dirty="0">
                <a:latin typeface="Times New Roman" panose="02020603050405020304" pitchFamily="18" charset="0"/>
                <a:cs typeface="Times New Roman" panose="02020603050405020304" pitchFamily="18" charset="0"/>
              </a:rPr>
              <a:t>- </a:t>
            </a:r>
            <a:r>
              <a:rPr lang="hu-HU" dirty="0">
                <a:latin typeface="Times New Roman" panose="02020603050405020304" pitchFamily="18" charset="0"/>
                <a:cs typeface="Times New Roman" panose="02020603050405020304" pitchFamily="18" charset="0"/>
              </a:rPr>
              <a:t>ha a fennmaradás nem engedélyezhető - a lebontásra</a:t>
            </a:r>
            <a:endParaRPr lang="hu-HU" b="1" dirty="0">
              <a:latin typeface="Times New Roman" panose="02020603050405020304" pitchFamily="18" charset="0"/>
              <a:cs typeface="Times New Roman" panose="02020603050405020304" pitchFamily="18" charset="0"/>
            </a:endParaRPr>
          </a:p>
          <a:p>
            <a:pPr>
              <a:spcBef>
                <a:spcPts val="0"/>
              </a:spcBef>
            </a:pPr>
            <a:r>
              <a:rPr lang="hu-HU" sz="2800" b="1" dirty="0">
                <a:latin typeface="Times New Roman" panose="02020603050405020304" pitchFamily="18" charset="0"/>
                <a:cs typeface="Times New Roman" panose="02020603050405020304" pitchFamily="18" charset="0"/>
              </a:rPr>
              <a:t>a tevékenység megkezdésének, folytatásának megtiltása vagy leállítása,</a:t>
            </a:r>
          </a:p>
          <a:p>
            <a:pPr>
              <a:spcBef>
                <a:spcPts val="0"/>
              </a:spcBef>
            </a:pPr>
            <a:r>
              <a:rPr lang="hu-HU" sz="2800" b="1" dirty="0">
                <a:latin typeface="Times New Roman" panose="02020603050405020304" pitchFamily="18" charset="0"/>
                <a:cs typeface="Times New Roman" panose="02020603050405020304" pitchFamily="18" charset="0"/>
              </a:rPr>
              <a:t>bírság megállapítása,</a:t>
            </a:r>
          </a:p>
          <a:p>
            <a:pPr>
              <a:spcBef>
                <a:spcPts val="0"/>
              </a:spcBef>
            </a:pPr>
            <a:r>
              <a:rPr lang="hu-HU" sz="2800" b="1" dirty="0">
                <a:latin typeface="Times New Roman" panose="02020603050405020304" pitchFamily="18" charset="0"/>
                <a:cs typeface="Times New Roman" panose="02020603050405020304" pitchFamily="18" charset="0"/>
              </a:rPr>
              <a:t>kamaránál eljárás kezdeményezése</a:t>
            </a:r>
            <a:r>
              <a:rPr lang="hu-HU" sz="2800" dirty="0">
                <a:latin typeface="Times New Roman" panose="02020603050405020304" pitchFamily="18" charset="0"/>
                <a:cs typeface="Times New Roman" panose="02020603050405020304" pitchFamily="18" charset="0"/>
              </a:rPr>
              <a:t>.</a:t>
            </a:r>
          </a:p>
          <a:p>
            <a:pPr marL="0" indent="0">
              <a:buNone/>
            </a:pPr>
            <a:endParaRPr lang="hu-HU" dirty="0"/>
          </a:p>
        </p:txBody>
      </p:sp>
    </p:spTree>
    <p:extLst>
      <p:ext uri="{BB962C8B-B14F-4D97-AF65-F5344CB8AC3E}">
        <p14:creationId xmlns:p14="http://schemas.microsoft.com/office/powerpoint/2010/main" val="18739212"/>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zöveg helye 2"/>
          <p:cNvSpPr>
            <a:spLocks noGrp="1"/>
          </p:cNvSpPr>
          <p:nvPr>
            <p:ph type="body" sz="half" idx="1"/>
          </p:nvPr>
        </p:nvSpPr>
        <p:spPr>
          <a:xfrm>
            <a:off x="107504" y="116632"/>
            <a:ext cx="9001000" cy="6741368"/>
          </a:xfrm>
        </p:spPr>
        <p:txBody>
          <a:bodyPr/>
          <a:lstStyle/>
          <a:p>
            <a:pPr marL="0" indent="0">
              <a:buNone/>
            </a:pPr>
            <a:r>
              <a:rPr lang="hu-HU" dirty="0">
                <a:latin typeface="Times New Roman" panose="02020603050405020304" pitchFamily="18" charset="0"/>
                <a:cs typeface="Times New Roman" panose="02020603050405020304" pitchFamily="18" charset="0"/>
              </a:rPr>
              <a:t>A tervező- és szakértő mérnökök, valamint építészek szakmai kamaráiról szóló </a:t>
            </a:r>
            <a:r>
              <a:rPr lang="hu-HU" b="1" dirty="0">
                <a:latin typeface="Times New Roman" panose="02020603050405020304" pitchFamily="18" charset="0"/>
                <a:cs typeface="Times New Roman" panose="02020603050405020304" pitchFamily="18" charset="0"/>
              </a:rPr>
              <a:t>1996. évi LVIII. tv. </a:t>
            </a:r>
            <a:r>
              <a:rPr lang="hu-HU" sz="2800" dirty="0">
                <a:latin typeface="Times New Roman" panose="02020603050405020304" pitchFamily="18" charset="0"/>
                <a:cs typeface="Times New Roman" panose="02020603050405020304" pitchFamily="18" charset="0"/>
              </a:rPr>
              <a:t>szerinti </a:t>
            </a:r>
          </a:p>
          <a:p>
            <a:pPr marL="0" indent="0">
              <a:buNone/>
            </a:pPr>
            <a:r>
              <a:rPr lang="hu-HU" sz="2800" dirty="0">
                <a:latin typeface="Times New Roman" panose="02020603050405020304" pitchFamily="18" charset="0"/>
                <a:cs typeface="Times New Roman" panose="02020603050405020304" pitchFamily="18" charset="0"/>
              </a:rPr>
              <a:t>Szabálytalan szakmagyakorlási tevékenység végzésekor a jogkövetkezmények:</a:t>
            </a:r>
          </a:p>
          <a:p>
            <a:r>
              <a:rPr lang="hu-HU" sz="2800" b="1" dirty="0">
                <a:latin typeface="Times New Roman" panose="02020603050405020304" pitchFamily="18" charset="0"/>
                <a:cs typeface="Times New Roman" panose="02020603050405020304" pitchFamily="18" charset="0"/>
              </a:rPr>
              <a:t>figyelmeztetés,</a:t>
            </a:r>
          </a:p>
          <a:p>
            <a:r>
              <a:rPr lang="hu-HU" sz="2800" b="1" dirty="0">
                <a:latin typeface="Times New Roman" panose="02020603050405020304" pitchFamily="18" charset="0"/>
                <a:cs typeface="Times New Roman" panose="02020603050405020304" pitchFamily="18" charset="0"/>
              </a:rPr>
              <a:t>bírság megállapítása,</a:t>
            </a:r>
          </a:p>
          <a:p>
            <a:r>
              <a:rPr lang="hu-HU" sz="2800" b="1" dirty="0">
                <a:latin typeface="Times New Roman" panose="02020603050405020304" pitchFamily="18" charset="0"/>
                <a:cs typeface="Times New Roman" panose="02020603050405020304" pitchFamily="18" charset="0"/>
              </a:rPr>
              <a:t>a tevékenység folytatásához szükséges jogosultság felfüggesztése,</a:t>
            </a:r>
          </a:p>
          <a:p>
            <a:r>
              <a:rPr lang="hu-HU" sz="2800" b="1" dirty="0">
                <a:latin typeface="Times New Roman" panose="02020603050405020304" pitchFamily="18" charset="0"/>
                <a:cs typeface="Times New Roman" panose="02020603050405020304" pitchFamily="18" charset="0"/>
              </a:rPr>
              <a:t>a tevékenység folytatásának megtiltása,</a:t>
            </a:r>
          </a:p>
          <a:p>
            <a:r>
              <a:rPr lang="hu-HU" sz="2800" b="1" dirty="0">
                <a:latin typeface="Times New Roman" panose="02020603050405020304" pitchFamily="18" charset="0"/>
                <a:cs typeface="Times New Roman" panose="02020603050405020304" pitchFamily="18" charset="0"/>
              </a:rPr>
              <a:t>képzési és ismételt vizsgakötelezettség előírása a tevékenység folytatásához,</a:t>
            </a:r>
          </a:p>
          <a:p>
            <a:r>
              <a:rPr lang="hu-HU" sz="2800" b="1" dirty="0">
                <a:latin typeface="Times New Roman" panose="02020603050405020304" pitchFamily="18" charset="0"/>
                <a:cs typeface="Times New Roman" panose="02020603050405020304" pitchFamily="18" charset="0"/>
              </a:rPr>
              <a:t>a névjegyzékből való törlés.</a:t>
            </a:r>
          </a:p>
          <a:p>
            <a:pPr marL="0" indent="0">
              <a:buNone/>
            </a:pPr>
            <a:endParaRPr lang="hu-HU" sz="2000" dirty="0">
              <a:latin typeface="Times New Roman" panose="02020603050405020304" pitchFamily="18" charset="0"/>
              <a:cs typeface="Times New Roman" panose="02020603050405020304" pitchFamily="18" charset="0"/>
            </a:endParaRPr>
          </a:p>
          <a:p>
            <a:pPr marL="0" indent="0">
              <a:buNone/>
            </a:pPr>
            <a:endParaRPr lang="hu-H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22815332"/>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zöveg helye 2"/>
          <p:cNvSpPr>
            <a:spLocks noGrp="1"/>
          </p:cNvSpPr>
          <p:nvPr>
            <p:ph type="body" sz="half" idx="1"/>
          </p:nvPr>
        </p:nvSpPr>
        <p:spPr>
          <a:xfrm>
            <a:off x="42332" y="0"/>
            <a:ext cx="9101667" cy="6858000"/>
          </a:xfrm>
        </p:spPr>
        <p:txBody>
          <a:bodyPr/>
          <a:lstStyle/>
          <a:p>
            <a:pPr marL="0" lvl="1" indent="0">
              <a:buNone/>
            </a:pPr>
            <a:r>
              <a:rPr lang="hu-HU" sz="3600" b="1" dirty="0">
                <a:latin typeface="Times New Roman" panose="02020603050405020304" pitchFamily="18" charset="0"/>
                <a:cs typeface="Times New Roman" panose="02020603050405020304" pitchFamily="18" charset="0"/>
              </a:rPr>
              <a:t>Szabálytalan</a:t>
            </a:r>
            <a:r>
              <a:rPr lang="hu-HU" b="1" dirty="0">
                <a:latin typeface="Times New Roman" panose="02020603050405020304" pitchFamily="18" charset="0"/>
                <a:cs typeface="Times New Roman" panose="02020603050405020304" pitchFamily="18" charset="0"/>
              </a:rPr>
              <a:t> </a:t>
            </a:r>
            <a:r>
              <a:rPr lang="hu-HU" dirty="0">
                <a:latin typeface="Times New Roman" panose="02020603050405020304" pitchFamily="18" charset="0"/>
                <a:cs typeface="Times New Roman" panose="02020603050405020304" pitchFamily="18" charset="0"/>
              </a:rPr>
              <a:t>a</a:t>
            </a:r>
            <a:endParaRPr lang="hu-HU" b="1" dirty="0">
              <a:latin typeface="Times New Roman" panose="02020603050405020304" pitchFamily="18" charset="0"/>
              <a:cs typeface="Times New Roman" panose="02020603050405020304" pitchFamily="18" charset="0"/>
            </a:endParaRPr>
          </a:p>
          <a:p>
            <a:pPr lvl="3">
              <a:spcBef>
                <a:spcPts val="0"/>
              </a:spcBef>
            </a:pPr>
            <a:r>
              <a:rPr lang="hu-HU" sz="2800" b="1" dirty="0">
                <a:latin typeface="Times New Roman" panose="02020603050405020304" pitchFamily="18" charset="0"/>
                <a:cs typeface="Times New Roman" panose="02020603050405020304" pitchFamily="18" charset="0"/>
              </a:rPr>
              <a:t>jogszerűtlenül,</a:t>
            </a:r>
          </a:p>
          <a:p>
            <a:pPr lvl="3">
              <a:spcBef>
                <a:spcPts val="0"/>
              </a:spcBef>
            </a:pPr>
            <a:r>
              <a:rPr lang="hu-HU" sz="2800" b="1" dirty="0">
                <a:latin typeface="Times New Roman" panose="02020603050405020304" pitchFamily="18" charset="0"/>
                <a:cs typeface="Times New Roman" panose="02020603050405020304" pitchFamily="18" charset="0"/>
              </a:rPr>
              <a:t>jogosulatlanul vagy</a:t>
            </a:r>
          </a:p>
          <a:p>
            <a:pPr lvl="3">
              <a:spcBef>
                <a:spcPts val="0"/>
              </a:spcBef>
            </a:pPr>
            <a:r>
              <a:rPr lang="hu-HU" sz="2800" b="1" dirty="0">
                <a:latin typeface="Times New Roman" panose="02020603050405020304" pitchFamily="18" charset="0"/>
                <a:cs typeface="Times New Roman" panose="02020603050405020304" pitchFamily="18" charset="0"/>
              </a:rPr>
              <a:t>szakszerűtlenül</a:t>
            </a:r>
          </a:p>
          <a:p>
            <a:pPr marL="0" indent="0">
              <a:spcBef>
                <a:spcPts val="0"/>
              </a:spcBef>
              <a:buNone/>
            </a:pPr>
            <a:r>
              <a:rPr lang="hu-HU" sz="2800" dirty="0">
                <a:latin typeface="Times New Roman" panose="02020603050405020304" pitchFamily="18" charset="0"/>
                <a:cs typeface="Times New Roman" panose="02020603050405020304" pitchFamily="18" charset="0"/>
              </a:rPr>
              <a:t>megkezdett és végzett tevékenység.</a:t>
            </a:r>
          </a:p>
          <a:p>
            <a:pPr marL="0" indent="0">
              <a:buNone/>
            </a:pPr>
            <a:r>
              <a:rPr lang="hu-HU" b="1" dirty="0">
                <a:latin typeface="Times New Roman" panose="02020603050405020304" pitchFamily="18" charset="0"/>
                <a:cs typeface="Times New Roman" panose="02020603050405020304" pitchFamily="18" charset="0"/>
              </a:rPr>
              <a:t>Jogszerűtlen</a:t>
            </a:r>
            <a:r>
              <a:rPr lang="hu-HU" sz="2800" b="1" dirty="0">
                <a:latin typeface="Times New Roman" panose="02020603050405020304" pitchFamily="18" charset="0"/>
                <a:cs typeface="Times New Roman" panose="02020603050405020304" pitchFamily="18" charset="0"/>
              </a:rPr>
              <a:t> </a:t>
            </a:r>
            <a:r>
              <a:rPr lang="hu-HU" sz="2800" dirty="0">
                <a:latin typeface="Times New Roman" panose="02020603050405020304" pitchFamily="18" charset="0"/>
                <a:cs typeface="Times New Roman" panose="02020603050405020304" pitchFamily="18" charset="0"/>
              </a:rPr>
              <a:t>az építési tevékenység, ha</a:t>
            </a:r>
          </a:p>
          <a:p>
            <a:r>
              <a:rPr lang="hu-HU" sz="2800" dirty="0">
                <a:latin typeface="Times New Roman" panose="02020603050405020304" pitchFamily="18" charset="0"/>
                <a:cs typeface="Times New Roman" panose="02020603050405020304" pitchFamily="18" charset="0"/>
              </a:rPr>
              <a:t>az engedélyhez</a:t>
            </a:r>
            <a:r>
              <a:rPr lang="hu-HU" sz="2800" b="1" dirty="0">
                <a:latin typeface="Times New Roman" panose="02020603050405020304" pitchFamily="18" charset="0"/>
                <a:cs typeface="Times New Roman" panose="02020603050405020304" pitchFamily="18" charset="0"/>
              </a:rPr>
              <a:t>/</a:t>
            </a:r>
            <a:r>
              <a:rPr lang="hu-HU" sz="2800" dirty="0">
                <a:latin typeface="Times New Roman" panose="02020603050405020304" pitchFamily="18" charset="0"/>
                <a:cs typeface="Times New Roman" panose="02020603050405020304" pitchFamily="18" charset="0"/>
              </a:rPr>
              <a:t>bejelentéshez kötött építési</a:t>
            </a:r>
            <a:r>
              <a:rPr lang="hu-HU" sz="2800" b="1" dirty="0">
                <a:latin typeface="Times New Roman" panose="02020603050405020304" pitchFamily="18" charset="0"/>
                <a:cs typeface="Times New Roman" panose="02020603050405020304" pitchFamily="18" charset="0"/>
              </a:rPr>
              <a:t>/</a:t>
            </a:r>
            <a:r>
              <a:rPr lang="hu-HU" sz="2800" dirty="0">
                <a:latin typeface="Times New Roman" panose="02020603050405020304" pitchFamily="18" charset="0"/>
                <a:cs typeface="Times New Roman" panose="02020603050405020304" pitchFamily="18" charset="0"/>
              </a:rPr>
              <a:t>bontási tevékenységet</a:t>
            </a:r>
          </a:p>
          <a:p>
            <a:pPr lvl="1">
              <a:buFont typeface="Courier New" panose="02070309020205020404" pitchFamily="49" charset="0"/>
              <a:buChar char="o"/>
            </a:pPr>
            <a:r>
              <a:rPr lang="hu-HU" dirty="0">
                <a:latin typeface="Times New Roman" panose="02020603050405020304" pitchFamily="18" charset="0"/>
                <a:cs typeface="Times New Roman" panose="02020603050405020304" pitchFamily="18" charset="0"/>
              </a:rPr>
              <a:t>engedély/bejelentés nélkül,</a:t>
            </a:r>
          </a:p>
          <a:p>
            <a:pPr lvl="1">
              <a:buFont typeface="Courier New" panose="02070309020205020404" pitchFamily="49" charset="0"/>
              <a:buChar char="o"/>
            </a:pPr>
            <a:r>
              <a:rPr lang="hu-HU" dirty="0">
                <a:latin typeface="Times New Roman" panose="02020603050405020304" pitchFamily="18" charset="0"/>
                <a:cs typeface="Times New Roman" panose="02020603050405020304" pitchFamily="18" charset="0"/>
              </a:rPr>
              <a:t>az engedélytől/bejelentéstől eltérően,</a:t>
            </a:r>
          </a:p>
          <a:p>
            <a:pPr lvl="1">
              <a:buFont typeface="Courier New" panose="02070309020205020404" pitchFamily="49" charset="0"/>
              <a:buChar char="o"/>
            </a:pPr>
            <a:r>
              <a:rPr lang="hu-HU" dirty="0">
                <a:latin typeface="Times New Roman" panose="02020603050405020304" pitchFamily="18" charset="0"/>
                <a:cs typeface="Times New Roman" panose="02020603050405020304" pitchFamily="18" charset="0"/>
              </a:rPr>
              <a:t>az engedély véglegessé válása előtt </a:t>
            </a:r>
          </a:p>
          <a:p>
            <a:pPr lvl="1">
              <a:buFont typeface="Courier New" panose="02070309020205020404" pitchFamily="49" charset="0"/>
              <a:buChar char="o"/>
            </a:pPr>
            <a:r>
              <a:rPr lang="hu-HU" dirty="0">
                <a:latin typeface="Times New Roman" panose="02020603050405020304" pitchFamily="18" charset="0"/>
                <a:cs typeface="Times New Roman" panose="02020603050405020304" pitchFamily="18" charset="0"/>
              </a:rPr>
              <a:t>az engedély végrehajthatóságának felfüggesztése ellenére;</a:t>
            </a:r>
          </a:p>
          <a:p>
            <a:r>
              <a:rPr lang="hu-HU" sz="2800" dirty="0">
                <a:latin typeface="Times New Roman" panose="02020603050405020304" pitchFamily="18" charset="0"/>
                <a:cs typeface="Times New Roman" panose="02020603050405020304" pitchFamily="18" charset="0"/>
              </a:rPr>
              <a:t>építési napló hiányában</a:t>
            </a:r>
            <a:r>
              <a:rPr lang="hu-HU" sz="2800" b="1" dirty="0">
                <a:solidFill>
                  <a:srgbClr val="FF0000"/>
                </a:solidFill>
                <a:latin typeface="Times New Roman" panose="02020603050405020304" pitchFamily="18" charset="0"/>
                <a:cs typeface="Times New Roman" panose="02020603050405020304" pitchFamily="18" charset="0"/>
              </a:rPr>
              <a:t>!</a:t>
            </a:r>
            <a:r>
              <a:rPr lang="hu-HU" sz="2800" dirty="0">
                <a:latin typeface="Times New Roman" panose="02020603050405020304" pitchFamily="18" charset="0"/>
                <a:cs typeface="Times New Roman" panose="02020603050405020304" pitchFamily="18" charset="0"/>
              </a:rPr>
              <a:t> végzik.</a:t>
            </a:r>
          </a:p>
        </p:txBody>
      </p:sp>
    </p:spTree>
    <p:extLst>
      <p:ext uri="{BB962C8B-B14F-4D97-AF65-F5344CB8AC3E}">
        <p14:creationId xmlns:p14="http://schemas.microsoft.com/office/powerpoint/2010/main" val="15258516"/>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zöveg helye 2"/>
          <p:cNvSpPr>
            <a:spLocks noGrp="1"/>
          </p:cNvSpPr>
          <p:nvPr>
            <p:ph type="body" sz="half" idx="1"/>
          </p:nvPr>
        </p:nvSpPr>
        <p:spPr>
          <a:xfrm>
            <a:off x="0" y="0"/>
            <a:ext cx="9144000" cy="6858000"/>
          </a:xfrm>
        </p:spPr>
        <p:txBody>
          <a:bodyPr/>
          <a:lstStyle/>
          <a:p>
            <a:pPr marL="0" indent="0">
              <a:buNone/>
            </a:pPr>
            <a:r>
              <a:rPr lang="hu-HU" b="1" dirty="0">
                <a:latin typeface="Times New Roman" panose="02020603050405020304" pitchFamily="18" charset="0"/>
                <a:cs typeface="Times New Roman" panose="02020603050405020304" pitchFamily="18" charset="0"/>
              </a:rPr>
              <a:t>Jogosulatlan</a:t>
            </a:r>
            <a:r>
              <a:rPr lang="hu-HU" sz="2800" dirty="0">
                <a:latin typeface="Times New Roman" panose="02020603050405020304" pitchFamily="18" charset="0"/>
                <a:cs typeface="Times New Roman" panose="02020603050405020304" pitchFamily="18" charset="0"/>
              </a:rPr>
              <a:t> a tevékenység, ha végzéséhez nem rendelkeznek, vagy nem  megfelelő jogosultsággal vagy szakképesítéssel rendelkeznek.</a:t>
            </a:r>
          </a:p>
          <a:p>
            <a:pPr marL="0" indent="0">
              <a:buNone/>
            </a:pPr>
            <a:endParaRPr lang="hu-HU" sz="2800" b="1" dirty="0">
              <a:latin typeface="Times New Roman" panose="02020603050405020304" pitchFamily="18" charset="0"/>
              <a:cs typeface="Times New Roman" panose="02020603050405020304" pitchFamily="18" charset="0"/>
            </a:endParaRPr>
          </a:p>
          <a:p>
            <a:pPr marL="0" indent="0">
              <a:buNone/>
            </a:pPr>
            <a:r>
              <a:rPr lang="hu-HU" b="1" dirty="0">
                <a:latin typeface="Times New Roman" panose="02020603050405020304" pitchFamily="18" charset="0"/>
                <a:cs typeface="Times New Roman" panose="02020603050405020304" pitchFamily="18" charset="0"/>
              </a:rPr>
              <a:t>Szakszerűtlen</a:t>
            </a:r>
            <a:r>
              <a:rPr lang="hu-HU" sz="2800" dirty="0">
                <a:latin typeface="Times New Roman" panose="02020603050405020304" pitchFamily="18" charset="0"/>
                <a:cs typeface="Times New Roman" panose="02020603050405020304" pitchFamily="18" charset="0"/>
              </a:rPr>
              <a:t> a tevékenység, ha</a:t>
            </a:r>
          </a:p>
          <a:p>
            <a:r>
              <a:rPr lang="hu-HU" sz="2800" dirty="0">
                <a:latin typeface="Times New Roman" panose="02020603050405020304" pitchFamily="18" charset="0"/>
                <a:cs typeface="Times New Roman" panose="02020603050405020304" pitchFamily="18" charset="0"/>
              </a:rPr>
              <a:t>azt a HÉSZ rendelkezéseitől eltérően végzik,</a:t>
            </a:r>
          </a:p>
          <a:p>
            <a:r>
              <a:rPr lang="hu-HU" sz="2800" dirty="0">
                <a:latin typeface="Times New Roman" panose="02020603050405020304" pitchFamily="18" charset="0"/>
                <a:cs typeface="Times New Roman" panose="02020603050405020304" pitchFamily="18" charset="0"/>
              </a:rPr>
              <a:t>egyszerű bejelentés esetén az előírt követelményektől eltérően végzik,</a:t>
            </a:r>
          </a:p>
          <a:p>
            <a:r>
              <a:rPr lang="hu-HU" sz="2800" dirty="0">
                <a:latin typeface="Times New Roman" panose="02020603050405020304" pitchFamily="18" charset="0"/>
                <a:cs typeface="Times New Roman" panose="02020603050405020304" pitchFamily="18" charset="0"/>
              </a:rPr>
              <a:t>az alapvető követelmények, a szakmai szabályok, előírások megsértésével végzik, </a:t>
            </a:r>
          </a:p>
          <a:p>
            <a:r>
              <a:rPr lang="hu-HU" sz="2800" dirty="0">
                <a:latin typeface="Times New Roman" panose="02020603050405020304" pitchFamily="18" charset="0"/>
                <a:cs typeface="Times New Roman" panose="02020603050405020304" pitchFamily="18" charset="0"/>
              </a:rPr>
              <a:t>a tevékenység végzése az életet, az egészséget, a közbiztonságot veszélyeztető állapotot vagy használatot eredményez.</a:t>
            </a:r>
          </a:p>
        </p:txBody>
      </p:sp>
    </p:spTree>
    <p:extLst>
      <p:ext uri="{BB962C8B-B14F-4D97-AF65-F5344CB8AC3E}">
        <p14:creationId xmlns:p14="http://schemas.microsoft.com/office/powerpoint/2010/main" val="797755275"/>
      </p:ext>
    </p:extLst>
  </p:cSld>
  <p:clrMapOvr>
    <a:masterClrMapping/>
  </p:clrMapOvr>
</p:sld>
</file>

<file path=ppt/theme/theme1.xml><?xml version="1.0" encoding="utf-8"?>
<a:theme xmlns:a="http://schemas.openxmlformats.org/drawingml/2006/main" name="Office-té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té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1881</TotalTime>
  <Words>8769</Words>
  <Application>Microsoft Office PowerPoint</Application>
  <PresentationFormat>Diavetítés a képernyőre (4:3 oldalarány)</PresentationFormat>
  <Paragraphs>1073</Paragraphs>
  <Slides>126</Slides>
  <Notes>5</Notes>
  <HiddenSlides>0</HiddenSlides>
  <MMClips>0</MMClips>
  <ScaleCrop>false</ScaleCrop>
  <HeadingPairs>
    <vt:vector size="6" baseType="variant">
      <vt:variant>
        <vt:lpstr>Használt betűtípusok</vt:lpstr>
      </vt:variant>
      <vt:variant>
        <vt:i4>6</vt:i4>
      </vt:variant>
      <vt:variant>
        <vt:lpstr>Téma</vt:lpstr>
      </vt:variant>
      <vt:variant>
        <vt:i4>1</vt:i4>
      </vt:variant>
      <vt:variant>
        <vt:lpstr>Diacímek</vt:lpstr>
      </vt:variant>
      <vt:variant>
        <vt:i4>126</vt:i4>
      </vt:variant>
    </vt:vector>
  </HeadingPairs>
  <TitlesOfParts>
    <vt:vector size="133" baseType="lpstr">
      <vt:lpstr>Arial</vt:lpstr>
      <vt:lpstr>Arial Narrow</vt:lpstr>
      <vt:lpstr>Calibri</vt:lpstr>
      <vt:lpstr>Courier New</vt:lpstr>
      <vt:lpstr>Times New Roman</vt:lpstr>
      <vt:lpstr>Wingdings</vt:lpstr>
      <vt:lpstr>Office-téma</vt:lpstr>
      <vt:lpstr>Építési beruházás      teljesítés        kifizetés</vt:lpstr>
      <vt:lpstr>Az építési beruházás</vt:lpstr>
      <vt:lpstr>Az építési beruházás típusai</vt:lpstr>
      <vt:lpstr>Az építési beruházás típusai</vt:lpstr>
      <vt:lpstr>Építési beruházás definíciói</vt:lpstr>
      <vt:lpstr>Építési beruházás definíciói</vt:lpstr>
      <vt:lpstr>Építési beruházás definíciói</vt:lpstr>
      <vt:lpstr>Építési beruházás definíciói</vt:lpstr>
      <vt:lpstr>Építési beruházás definíciói</vt:lpstr>
      <vt:lpstr>Építési beruházás definíciói</vt:lpstr>
      <vt:lpstr>Jogviszonyok</vt:lpstr>
      <vt:lpstr>Jogviszonyok</vt:lpstr>
      <vt:lpstr>Jogviszonyok</vt:lpstr>
      <vt:lpstr>Jogviszonyok</vt:lpstr>
      <vt:lpstr>Teljesítéssel összefüggő feltételek</vt:lpstr>
      <vt:lpstr>Feladat-felelősség</vt:lpstr>
      <vt:lpstr>PowerPoint-bemutató</vt:lpstr>
      <vt:lpstr>PowerPoint-bemutató</vt:lpstr>
      <vt:lpstr>Feladat – felelősség </vt:lpstr>
      <vt:lpstr>PowerPoint-bemutató</vt:lpstr>
      <vt:lpstr>PowerPoint-bemutató</vt:lpstr>
      <vt:lpstr>PowerPoint-bemutató</vt:lpstr>
      <vt:lpstr>Feladat – felelősség </vt:lpstr>
      <vt:lpstr>PowerPoint-bemutató</vt:lpstr>
      <vt:lpstr>PowerPoint-bemutató</vt:lpstr>
      <vt:lpstr>Felelős</vt:lpstr>
      <vt:lpstr>KÖZÖS FELADATOK</vt:lpstr>
      <vt:lpstr>Feladat – felelősség</vt:lpstr>
      <vt:lpstr>PowerPoint-bemutató</vt:lpstr>
      <vt:lpstr>PowerPoint-bemutató</vt:lpstr>
      <vt:lpstr>PowerPoint-bemutató</vt:lpstr>
      <vt:lpstr>PowerPoint-bemutató</vt:lpstr>
      <vt:lpstr>PowerPoint-bemutató</vt:lpstr>
      <vt:lpstr>PowerPoint-bemutató</vt:lpstr>
      <vt:lpstr>Összeférhetetlenség</vt:lpstr>
      <vt:lpstr>PowerPoint-bemutató</vt:lpstr>
      <vt:lpstr>Írásbeli megbízási szerződés tartalmazza</vt:lpstr>
      <vt:lpstr>Az építési szerződés</vt:lpstr>
      <vt:lpstr>PowerPoint-bemutató</vt:lpstr>
      <vt:lpstr>PowerPoint-bemutató</vt:lpstr>
      <vt:lpstr>Többletmunka - pótmunka</vt:lpstr>
      <vt:lpstr>PowerPoint-bemutató</vt:lpstr>
      <vt:lpstr>PowerPoint-bemutató</vt:lpstr>
      <vt:lpstr>PowerPoint-bemutató</vt:lpstr>
      <vt:lpstr>PowerPoint-bemutató</vt:lpstr>
      <vt:lpstr>A szerződésszerű teljesítés szakmai biztosítója a felelős műszaki vezető</vt:lpstr>
      <vt:lpstr>A szerződésszerű teljesítés ellenőrzője  az építési műszaki ellenőr </vt:lpstr>
      <vt:lpstr>E-teljesítésigazolás folyamata</vt:lpstr>
      <vt:lpstr>PowerPoint-bemutató</vt:lpstr>
      <vt:lpstr>PowerPoint-bemutató</vt:lpstr>
      <vt:lpstr>PowerPoint-bemutató</vt:lpstr>
      <vt:lpstr>1. Aránytalanul alacsony ár kiszűrése </vt:lpstr>
      <vt:lpstr>PowerPoint-bemutató</vt:lpstr>
      <vt:lpstr>PowerPoint-bemutató</vt:lpstr>
      <vt:lpstr>PowerPoint-bemutató</vt:lpstr>
      <vt:lpstr>2. Kivitelezői regisztráció</vt:lpstr>
      <vt:lpstr>3. Teljesítésigazolási Szakértői Szerv</vt:lpstr>
      <vt:lpstr>4. Nemfizetési jelzés</vt:lpstr>
      <vt:lpstr>PowerPoint-bemutató</vt:lpstr>
      <vt:lpstr>PowerPoint-bemutató</vt:lpstr>
      <vt:lpstr>PowerPoint-bemutató</vt:lpstr>
      <vt:lpstr>5. Használatbavételi engedélyezés</vt:lpstr>
      <vt:lpstr>PowerPoint-bemutató</vt:lpstr>
      <vt:lpstr>6. Az e-építési napló bevezetése</vt:lpstr>
      <vt:lpstr>PowerPoint-bemutató</vt:lpstr>
      <vt:lpstr>PowerPoint-bemutató</vt:lpstr>
      <vt:lpstr>PowerPoint-bemutató</vt:lpstr>
      <vt:lpstr>Fedezetkezelő működik közre</vt:lpstr>
      <vt:lpstr>PowerPoint-bemutató</vt:lpstr>
      <vt:lpstr>A fedezetkezelői számla</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lpstr>Mit tehet a fedezetkezelő</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lpstr>Figyelmeztetés</vt:lpstr>
      <vt:lpstr>PowerPoint-bemutató</vt:lpstr>
      <vt:lpstr>Közigazgatási bírság</vt:lpstr>
      <vt:lpstr>PowerPoint-bemutató</vt:lpstr>
      <vt:lpstr>PowerPoint-bemutató</vt:lpstr>
      <vt:lpstr>Építésfelügyeleti bírság</vt:lpstr>
      <vt:lpstr>PowerPoint-bemutató</vt:lpstr>
      <vt:lpstr>PowerPoint-bemutató</vt:lpstr>
      <vt:lpstr>Példák a bírság számítására</vt:lpstr>
      <vt:lpstr>19-H-KJ-2011-13. bírósági határozat  [Veszprém Megyei Bíróság közigazgatási ügyben]</vt:lpstr>
      <vt:lpstr>PowerPoint-bemutató</vt:lpstr>
      <vt:lpstr>PowerPoint-bemutató</vt:lpstr>
      <vt:lpstr>PowerPoint-bemutató</vt:lpstr>
      <vt:lpstr>PowerPoint-bemutató</vt:lpstr>
      <vt:lpstr>PowerPoint-bemutató</vt:lpstr>
      <vt:lpstr>Polgári jogi jogkövetkezmény</vt:lpstr>
      <vt:lpstr>PowerPoint-bemutató</vt:lpstr>
      <vt:lpstr>PowerPoint-bemutató</vt:lpstr>
      <vt:lpstr>PIT-H-GJ-2015-11. bírósági határozat  [a Pécsi Ítélőtábla gazdasági ügyben]</vt:lpstr>
      <vt:lpstr>FIT-H-PJ-2013-780. bírósági határozat  [a Fővárosi Ítélőtábla polgári ügyben]</vt:lpstr>
      <vt:lpstr>Büntetőjogi szankciók</vt:lpstr>
      <vt:lpstr>K-H-BJ-2013-107. bírósági határozat  [a Kúria határozata büntetőügyben]</vt:lpstr>
      <vt:lpstr>PowerPoint-bemutató</vt:lpstr>
      <vt:lpstr>lakóépület építésének egyszerű  bejelentéséről szóló  155/2016. (VI. 13.) Korm. rendelet</vt:lpstr>
      <vt:lpstr>Forrás</vt:lpstr>
      <vt:lpstr>KÖSZÖNÖM MEGTISZTELŐ FIGYELMÜKET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bemutató</dc:title>
  <dc:creator>Magyar Mária</dc:creator>
  <cp:lastModifiedBy>Felhasználó</cp:lastModifiedBy>
  <cp:revision>132</cp:revision>
  <dcterms:created xsi:type="dcterms:W3CDTF">2019-01-31T12:26:52Z</dcterms:created>
  <dcterms:modified xsi:type="dcterms:W3CDTF">2019-09-01T20:31:09Z</dcterms:modified>
</cp:coreProperties>
</file>