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6" r:id="rId4"/>
    <p:sldMasterId id="2147483747" r:id="rId5"/>
    <p:sldMasterId id="2147483760" r:id="rId6"/>
    <p:sldMasterId id="2147483772" r:id="rId7"/>
    <p:sldMasterId id="2147483781" r:id="rId8"/>
    <p:sldMasterId id="2147483800" r:id="rId9"/>
    <p:sldMasterId id="2147483822" r:id="rId10"/>
    <p:sldMasterId id="2147483843" r:id="rId11"/>
  </p:sldMasterIdLst>
  <p:notesMasterIdLst>
    <p:notesMasterId r:id="rId85"/>
  </p:notesMasterIdLst>
  <p:handoutMasterIdLst>
    <p:handoutMasterId r:id="rId86"/>
  </p:handoutMasterIdLst>
  <p:sldIdLst>
    <p:sldId id="357" r:id="rId12"/>
    <p:sldId id="3216" r:id="rId13"/>
    <p:sldId id="3277" r:id="rId14"/>
    <p:sldId id="3278" r:id="rId15"/>
    <p:sldId id="3400" r:id="rId16"/>
    <p:sldId id="3918" r:id="rId17"/>
    <p:sldId id="3236" r:id="rId18"/>
    <p:sldId id="3404" r:id="rId19"/>
    <p:sldId id="3279" r:id="rId20"/>
    <p:sldId id="3412" r:id="rId21"/>
    <p:sldId id="3417" r:id="rId22"/>
    <p:sldId id="3418" r:id="rId23"/>
    <p:sldId id="3419" r:id="rId24"/>
    <p:sldId id="3420" r:id="rId25"/>
    <p:sldId id="3421" r:id="rId26"/>
    <p:sldId id="3423" r:id="rId27"/>
    <p:sldId id="3425" r:id="rId28"/>
    <p:sldId id="3426" r:id="rId29"/>
    <p:sldId id="3427" r:id="rId30"/>
    <p:sldId id="3430" r:id="rId31"/>
    <p:sldId id="3431" r:id="rId32"/>
    <p:sldId id="3432" r:id="rId33"/>
    <p:sldId id="3434" r:id="rId34"/>
    <p:sldId id="3438" r:id="rId35"/>
    <p:sldId id="3440" r:id="rId36"/>
    <p:sldId id="3441" r:id="rId37"/>
    <p:sldId id="3442" r:id="rId38"/>
    <p:sldId id="3444" r:id="rId39"/>
    <p:sldId id="3447" r:id="rId40"/>
    <p:sldId id="3448" r:id="rId41"/>
    <p:sldId id="3449" r:id="rId42"/>
    <p:sldId id="3450" r:id="rId43"/>
    <p:sldId id="3452" r:id="rId44"/>
    <p:sldId id="3453" r:id="rId45"/>
    <p:sldId id="3454" r:id="rId46"/>
    <p:sldId id="3455" r:id="rId47"/>
    <p:sldId id="1166" r:id="rId48"/>
    <p:sldId id="1935" r:id="rId49"/>
    <p:sldId id="1936" r:id="rId50"/>
    <p:sldId id="1937" r:id="rId51"/>
    <p:sldId id="1938" r:id="rId52"/>
    <p:sldId id="1939" r:id="rId53"/>
    <p:sldId id="3490" r:id="rId54"/>
    <p:sldId id="1006" r:id="rId55"/>
    <p:sldId id="3157" r:id="rId56"/>
    <p:sldId id="3158" r:id="rId57"/>
    <p:sldId id="3159" r:id="rId58"/>
    <p:sldId id="3160" r:id="rId59"/>
    <p:sldId id="3161" r:id="rId60"/>
    <p:sldId id="3208" r:id="rId61"/>
    <p:sldId id="3178" r:id="rId62"/>
    <p:sldId id="3180" r:id="rId63"/>
    <p:sldId id="3181" r:id="rId64"/>
    <p:sldId id="3219" r:id="rId65"/>
    <p:sldId id="3183" r:id="rId66"/>
    <p:sldId id="3185" r:id="rId67"/>
    <p:sldId id="972" r:id="rId68"/>
    <p:sldId id="3186" r:id="rId69"/>
    <p:sldId id="3187" r:id="rId70"/>
    <p:sldId id="3209" r:id="rId71"/>
    <p:sldId id="3231" r:id="rId72"/>
    <p:sldId id="3232" r:id="rId73"/>
    <p:sldId id="3233" r:id="rId74"/>
    <p:sldId id="3234" r:id="rId75"/>
    <p:sldId id="3196" r:id="rId76"/>
    <p:sldId id="3197" r:id="rId77"/>
    <p:sldId id="3200" r:id="rId78"/>
    <p:sldId id="3201" r:id="rId79"/>
    <p:sldId id="3919" r:id="rId80"/>
    <p:sldId id="3921" r:id="rId81"/>
    <p:sldId id="3920" r:id="rId82"/>
    <p:sldId id="3917" r:id="rId83"/>
    <p:sldId id="3114" r:id="rId84"/>
  </p:sldIdLst>
  <p:sldSz cx="9144000" cy="5143500" type="screen16x9"/>
  <p:notesSz cx="6805613" cy="9944100"/>
  <p:embeddedFontLst>
    <p:embeddedFont>
      <p:font typeface="Montserrat SemiBold" panose="020B0604020202020204" charset="-18"/>
      <p:bold r:id="rId87"/>
      <p:boldItalic r:id="rId88"/>
    </p:embeddedFont>
    <p:embeddedFont>
      <p:font typeface="Montserrat" panose="020B0604020202020204" charset="-18"/>
      <p:regular r:id="rId89"/>
      <p:bold r:id="rId90"/>
      <p:italic r:id="rId91"/>
      <p:boldItalic r:id="rId92"/>
    </p:embeddedFont>
    <p:embeddedFont>
      <p:font typeface="Trebuchet MS" panose="020B0603020202020204" pitchFamily="34" charset="0"/>
      <p:regular r:id="rId93"/>
      <p:bold r:id="rId94"/>
      <p:italic r:id="rId95"/>
      <p:boldItalic r:id="rId96"/>
    </p:embeddedFont>
    <p:embeddedFont>
      <p:font typeface="ＭＳ Ｐゴシック" panose="020B0600070205080204" pitchFamily="34" charset="-128"/>
      <p:regular r:id="rId97"/>
    </p:embeddedFont>
    <p:embeddedFont>
      <p:font typeface="Arial Unicode MS" panose="020B0604020202020204" charset="-128"/>
      <p:regular r:id="rId98"/>
    </p:embeddedFont>
    <p:embeddedFont>
      <p:font typeface="Calibri Light" panose="020F0302020204030204" pitchFamily="34" charset="0"/>
      <p:regular r:id="rId99"/>
      <p:italic r:id="rId100"/>
    </p:embeddedFont>
    <p:embeddedFont>
      <p:font typeface="Calibri" panose="020F0502020204030204" pitchFamily="34" charset="0"/>
      <p:regular r:id="rId101"/>
      <p:bold r:id="rId102"/>
      <p:italic r:id="rId103"/>
      <p:boldItalic r:id="rId104"/>
    </p:embeddedFont>
    <p:embeddedFont>
      <p:font typeface="Wingdings 3" panose="05040102010807070707" pitchFamily="18" charset="2"/>
      <p:regular r:id="rId10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ente" initials="U" lastIdx="8" clrIdx="0">
    <p:extLst>
      <p:ext uri="{19B8F6BF-5375-455C-9EA6-DF929625EA0E}">
        <p15:presenceInfo xmlns:p15="http://schemas.microsoft.com/office/powerpoint/2012/main" userId="Utent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B"/>
    <a:srgbClr val="F9F9F9"/>
    <a:srgbClr val="0072B9"/>
    <a:srgbClr val="71D0FF"/>
    <a:srgbClr val="AAB0CC"/>
    <a:srgbClr val="98AABD"/>
    <a:srgbClr val="BC9ECA"/>
    <a:srgbClr val="006EC0"/>
    <a:srgbClr val="0079C2"/>
    <a:srgbClr val="5051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5" autoAdjust="0"/>
    <p:restoredTop sz="86181" autoAdjust="0"/>
  </p:normalViewPr>
  <p:slideViewPr>
    <p:cSldViewPr>
      <p:cViewPr varScale="1">
        <p:scale>
          <a:sx n="100" d="100"/>
          <a:sy n="100" d="100"/>
        </p:scale>
        <p:origin x="1070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font" Target="fonts/font3.fntdata"/><Relationship Id="rId16" Type="http://schemas.openxmlformats.org/officeDocument/2006/relationships/slide" Target="slides/slide5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font" Target="fonts/font16.fntdata"/><Relationship Id="rId5" Type="http://schemas.openxmlformats.org/officeDocument/2006/relationships/slideMaster" Target="slideMasters/slideMaster2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0" Type="http://schemas.openxmlformats.org/officeDocument/2006/relationships/slide" Target="slides/slide69.xml"/><Relationship Id="rId85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font" Target="fonts/font17.fntdata"/><Relationship Id="rId108" Type="http://schemas.openxmlformats.org/officeDocument/2006/relationships/viewProps" Target="viewProps.xml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handoutMaster" Target="handoutMasters/handoutMaster1.xml"/><Relationship Id="rId94" Type="http://schemas.openxmlformats.org/officeDocument/2006/relationships/font" Target="fonts/font8.fntdata"/><Relationship Id="rId99" Type="http://schemas.openxmlformats.org/officeDocument/2006/relationships/font" Target="fonts/font13.fntdata"/><Relationship Id="rId10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theme" Target="theme/theme1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font" Target="fonts/font11.fntdata"/><Relationship Id="rId104" Type="http://schemas.openxmlformats.org/officeDocument/2006/relationships/font" Target="fonts/font18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0.xml"/><Relationship Id="rId92" Type="http://schemas.openxmlformats.org/officeDocument/2006/relationships/font" Target="fonts/font6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font" Target="fonts/font1.fntdata"/><Relationship Id="rId110" Type="http://schemas.openxmlformats.org/officeDocument/2006/relationships/tableStyles" Target="tableStyles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font" Target="fonts/font14.fntdata"/><Relationship Id="rId105" Type="http://schemas.openxmlformats.org/officeDocument/2006/relationships/font" Target="fonts/font19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font" Target="fonts/font7.fntdata"/><Relationship Id="rId98" Type="http://schemas.openxmlformats.org/officeDocument/2006/relationships/font" Target="fonts/font12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4183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8D9A3A65-8597-41BE-BC33-2203043A9C1E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44749"/>
            <a:ext cx="2949841" cy="49776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4183" y="9444749"/>
            <a:ext cx="2949841" cy="49776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AC8F7D85-2E29-4B80-81B1-2CB98CCD457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00706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4183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F6436816-CF65-4C21-A19B-5B7DF1D14897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0244" y="4723170"/>
            <a:ext cx="5445126" cy="4475083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4749"/>
            <a:ext cx="2949841" cy="49776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4183" y="9444749"/>
            <a:ext cx="2949841" cy="497761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BF82AEA5-3271-4353-8352-C19BEE50C7C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5637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8BF18-008E-604C-8891-DC1F3815FF4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78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97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281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931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431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34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555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>
                <a:cs typeface="Arial" panose="020B0604020202020204" pitchFamily="34" charset="0"/>
              </a:rPr>
              <a:t>Az utolsó 3 mélygarázsok, pincék miatt van csak itt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94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59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796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63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7196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410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598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altLang="hu-HU" dirty="0">
                <a:cs typeface="Arial" panose="020B0604020202020204" pitchFamily="34" charset="0"/>
              </a:rPr>
              <a:t>Új szabvány van. Ebben 4 kategória van: R1-R4. R1 és R2 nem szerkezeti javítóanyagok (csak esztétikai és geometriai funkció), R3 és R4 pedig szerkezeti habarcsok. </a:t>
            </a:r>
          </a:p>
          <a:p>
            <a:pPr fontAlgn="base"/>
            <a:r>
              <a:rPr lang="hu-HU" altLang="hu-HU" dirty="0">
                <a:cs typeface="Arial" panose="020B0604020202020204" pitchFamily="34" charset="0"/>
              </a:rPr>
              <a:t>R3 hasonlít PCC III-hoz, R4 pedig PCCI, PCC II-</a:t>
            </a:r>
            <a:r>
              <a:rPr lang="hu-HU" altLang="hu-HU" dirty="0" err="1">
                <a:cs typeface="Arial" panose="020B0604020202020204" pitchFamily="34" charset="0"/>
              </a:rPr>
              <a:t>höz</a:t>
            </a:r>
            <a:r>
              <a:rPr lang="hu-HU" altLang="hu-HU" dirty="0">
                <a:cs typeface="Arial" panose="020B0604020202020204" pitchFamily="34" charset="0"/>
              </a:rPr>
              <a:t>. Érdekesség: R4 </a:t>
            </a:r>
            <a:r>
              <a:rPr lang="hu-HU" altLang="hu-HU" dirty="0" err="1">
                <a:cs typeface="Arial" panose="020B0604020202020204" pitchFamily="34" charset="0"/>
              </a:rPr>
              <a:t>tapadószilársága</a:t>
            </a:r>
            <a:r>
              <a:rPr lang="hu-HU" altLang="hu-HU" dirty="0">
                <a:cs typeface="Arial" panose="020B0604020202020204" pitchFamily="34" charset="0"/>
              </a:rPr>
              <a:t> &gt;2 N/mm2; </a:t>
            </a:r>
            <a:r>
              <a:rPr lang="cs-CZ" sz="1200" dirty="0">
                <a:latin typeface="+mn-lt"/>
              </a:rPr>
              <a:t>Műanyaggal javított cementkötésű (PCC) vagy cementkötés</a:t>
            </a:r>
            <a:r>
              <a:rPr lang="hu-HU" sz="1200" dirty="0">
                <a:latin typeface="+mn-lt"/>
              </a:rPr>
              <a:t>ű (PC) </a:t>
            </a:r>
            <a:r>
              <a:rPr lang="cs-CZ" sz="1200" dirty="0">
                <a:latin typeface="+mn-lt"/>
              </a:rPr>
              <a:t>anyagok,​</a:t>
            </a:r>
            <a:br>
              <a:rPr lang="cs-CZ" sz="1200" dirty="0">
                <a:latin typeface="+mn-lt"/>
              </a:rPr>
            </a:br>
            <a:r>
              <a:rPr lang="cs-CZ" sz="1200" dirty="0">
                <a:latin typeface="+mn-lt"/>
              </a:rPr>
              <a:t>10-től 35-40 mm vastagságig. Mindegyik:​</a:t>
            </a:r>
            <a:br>
              <a:rPr lang="cs-CZ" sz="1200" dirty="0">
                <a:latin typeface="+mn-lt"/>
              </a:rPr>
            </a:br>
            <a:r>
              <a:rPr lang="hu-HU" sz="1200" dirty="0">
                <a:latin typeface="+mn-lt"/>
              </a:rPr>
              <a:t>-műanyag-szállal erősített</a:t>
            </a:r>
            <a:r>
              <a:rPr lang="en-US" sz="1200" dirty="0">
                <a:latin typeface="+mn-lt"/>
              </a:rPr>
              <a:t>​</a:t>
            </a:r>
          </a:p>
          <a:p>
            <a:pPr fontAlgn="base">
              <a:buNone/>
            </a:pPr>
            <a:r>
              <a:rPr lang="hu-HU" sz="1200" dirty="0">
                <a:latin typeface="+mn-lt"/>
              </a:rPr>
              <a:t>-zsugorodáskompenzált</a:t>
            </a:r>
            <a:r>
              <a:rPr lang="en-US" sz="1200" dirty="0">
                <a:latin typeface="+mn-lt"/>
              </a:rPr>
              <a:t>​</a:t>
            </a:r>
          </a:p>
          <a:p>
            <a:pPr fontAlgn="base">
              <a:buNone/>
            </a:pPr>
            <a:r>
              <a:rPr lang="hu-HU" sz="1200" dirty="0">
                <a:latin typeface="+mn-lt"/>
              </a:rPr>
              <a:t>-</a:t>
            </a:r>
            <a:r>
              <a:rPr lang="hu-HU" sz="1200" dirty="0" err="1">
                <a:latin typeface="+mn-lt"/>
              </a:rPr>
              <a:t>mikroszilika</a:t>
            </a:r>
            <a:r>
              <a:rPr lang="hu-HU" sz="1200" dirty="0">
                <a:latin typeface="+mn-lt"/>
              </a:rPr>
              <a:t> tartalmú</a:t>
            </a:r>
            <a:r>
              <a:rPr lang="cs-CZ" sz="1200" dirty="0">
                <a:latin typeface="+mn-lt"/>
              </a:rPr>
              <a:t>​</a:t>
            </a:r>
          </a:p>
          <a:p>
            <a:pPr fontAlgn="base">
              <a:buNone/>
            </a:pPr>
            <a:r>
              <a:rPr lang="cs-CZ" sz="1200" dirty="0">
                <a:latin typeface="+mn-lt"/>
              </a:rPr>
              <a:t>Különböző konzisztenciával, szilárdsággal kötésidővel és rugalmassági modulussal.</a:t>
            </a:r>
            <a:endParaRPr lang="hu-HU" sz="1200" dirty="0">
              <a:latin typeface="+mn-lt"/>
            </a:endParaRPr>
          </a:p>
          <a:p>
            <a:pPr eaLnBrk="1" hangingPunct="1"/>
            <a:endParaRPr lang="hu-HU" altLang="hu-HU" dirty="0"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386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489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332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74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>
                <a:cs typeface="Arial" panose="020B0604020202020204" pitchFamily="34" charset="0"/>
              </a:rPr>
              <a:t>Tapadóhíd nélkül is kitűnő tapadás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047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015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795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>
                <a:cs typeface="Arial" panose="020B0604020202020204" pitchFamily="34" charset="0"/>
              </a:rPr>
              <a:t>Tapadóhíd nélkül is kitűnő tapadás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740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>
            <a:extLst>
              <a:ext uri="{FF2B5EF4-FFF2-40B4-BE49-F238E27FC236}">
                <a16:creationId xmlns:a16="http://schemas.microsoft.com/office/drawing/2014/main" id="{4AB6323A-1F48-4B34-A2F5-7A57B07121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762218-2653-428D-B187-BF2B8CFAD9B8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0227" name="Rectangle 2">
            <a:extLst>
              <a:ext uri="{FF2B5EF4-FFF2-40B4-BE49-F238E27FC236}">
                <a16:creationId xmlns:a16="http://schemas.microsoft.com/office/drawing/2014/main" id="{0EC1685E-F4E7-46BB-B9A5-CF1751188B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0228" name="Rectangle 3">
            <a:extLst>
              <a:ext uri="{FF2B5EF4-FFF2-40B4-BE49-F238E27FC236}">
                <a16:creationId xmlns:a16="http://schemas.microsoft.com/office/drawing/2014/main" id="{A0A84207-C89D-4BF2-8527-D0F8058D2C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3383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>
                <a:cs typeface="Arial" panose="020B0604020202020204" pitchFamily="34" charset="0"/>
              </a:rPr>
              <a:t>Tapadóhíd nélkül is kitűnő tapadás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786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>
                <a:cs typeface="Arial" panose="020B0604020202020204" pitchFamily="34" charset="0"/>
              </a:rPr>
              <a:t>Tapadóhíd nélkül is kitűnő tapadás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1294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dirty="0">
                <a:cs typeface="Arial" panose="020B0604020202020204" pitchFamily="34" charset="0"/>
              </a:rPr>
              <a:t>Tapadóhíd nélkül is kitűnő tapadás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3351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1402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37B44-58C4-45DA-A4E8-4B06345BF66F}" type="slidenum">
              <a:rPr kumimoji="0" lang="it-IT" altLang="it-I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altLang="it-I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Annyira rossz betonminőség, hogy nincs termékünk, ami megtapadt volna az alsó felületeken. A statikus 45mm magas trapézlemezzel és a járdáról induló acél vázszerkezettel alátámasztott minden folyosót. Trapézlemezbe betont öntöttek, majd beöntőnyílásokon </a:t>
            </a:r>
            <a:r>
              <a:rPr lang="hu-HU" dirty="0" err="1"/>
              <a:t>Mapefill</a:t>
            </a:r>
            <a:r>
              <a:rPr lang="hu-HU" dirty="0"/>
              <a:t> </a:t>
            </a:r>
            <a:r>
              <a:rPr lang="hu-HU" dirty="0" err="1"/>
              <a:t>kb</a:t>
            </a:r>
            <a:r>
              <a:rPr lang="hu-HU" dirty="0"/>
              <a:t> 2cm </a:t>
            </a:r>
            <a:r>
              <a:rPr lang="hu-HU" dirty="0" err="1"/>
              <a:t>vtg</a:t>
            </a:r>
            <a:r>
              <a:rPr lang="hu-HU" dirty="0"/>
              <a:t>-ban feltámasztja a folyosókat.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1008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F23486-FD53-400F-ADAA-810D7904B3A5}" type="slidenum"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</p:spPr>
        <p:txBody>
          <a:bodyPr/>
          <a:lstStyle/>
          <a:p>
            <a:r>
              <a:rPr lang="hu-HU" dirty="0"/>
              <a:t>ZTV-SIB90 betonszerkezetek védelmének és helyreállításának irányelve, Régebben a közúti szabályozás a német szabályozást követte: PCCI, PCC II és PCC III kategóriák voltak.</a:t>
            </a:r>
          </a:p>
          <a:p>
            <a:r>
              <a:rPr lang="hu-HU" dirty="0"/>
              <a:t>Megvolt, hogy hol kell használni.</a:t>
            </a:r>
          </a:p>
          <a:p>
            <a:r>
              <a:rPr lang="hu-HU" dirty="0"/>
              <a:t>PCCI:	közvetlen</a:t>
            </a:r>
            <a:r>
              <a:rPr lang="hu-HU" baseline="0" dirty="0"/>
              <a:t> forgalomnak kitett helyeken, dinamikus hatások érhetik</a:t>
            </a:r>
          </a:p>
          <a:p>
            <a:r>
              <a:rPr lang="hu-HU" baseline="0" dirty="0"/>
              <a:t>PCCII:	közvetlen forgalomnak ki nem tett helyeken, dinamikus hatások érhetik</a:t>
            </a:r>
          </a:p>
          <a:p>
            <a:r>
              <a:rPr lang="hu-HU" baseline="0" dirty="0"/>
              <a:t>PCCIII:	forgalomnak ki nem tett helyeken, dinamikus hatások nem érik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914995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>
            <a:extLst>
              <a:ext uri="{FF2B5EF4-FFF2-40B4-BE49-F238E27FC236}">
                <a16:creationId xmlns:a16="http://schemas.microsoft.com/office/drawing/2014/main" id="{AC6AB45B-291C-42D4-8398-A7BFB1233D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4FEA82-8CF6-4D21-A628-F0F48EDC43DB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2995" name="Rectangle 2">
            <a:extLst>
              <a:ext uri="{FF2B5EF4-FFF2-40B4-BE49-F238E27FC236}">
                <a16:creationId xmlns:a16="http://schemas.microsoft.com/office/drawing/2014/main" id="{9362D62D-0149-4A0E-A7C5-A9F9A5E15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>
            <a:extLst>
              <a:ext uri="{FF2B5EF4-FFF2-40B4-BE49-F238E27FC236}">
                <a16:creationId xmlns:a16="http://schemas.microsoft.com/office/drawing/2014/main" id="{FE4668B9-FEB1-437C-B5AE-EFAF5C263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hu-HU" dirty="0">
                <a:cs typeface="Arial" panose="020B0604020202020204" pitchFamily="34" charset="0"/>
              </a:rPr>
              <a:t>3-4. kép: Bp. Nagyszőlős utcai felüljáró, </a:t>
            </a:r>
            <a:r>
              <a:rPr lang="hu-HU" altLang="hu-HU" dirty="0" err="1">
                <a:cs typeface="Arial" panose="020B0604020202020204" pitchFamily="34" charset="0"/>
              </a:rPr>
              <a:t>Mgrout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Tissotropico</a:t>
            </a:r>
            <a:r>
              <a:rPr lang="hu-HU" altLang="hu-HU" dirty="0">
                <a:cs typeface="Arial" panose="020B0604020202020204" pitchFamily="34" charset="0"/>
              </a:rPr>
              <a:t>. Nem volt elég a betontakarás, de acélkorrózió még nem volt. Gépi szórás (</a:t>
            </a:r>
            <a:r>
              <a:rPr lang="hu-HU" altLang="hu-HU" dirty="0" err="1">
                <a:cs typeface="Arial" panose="020B0604020202020204" pitchFamily="34" charset="0"/>
              </a:rPr>
              <a:t>Putzmesiter</a:t>
            </a:r>
            <a:r>
              <a:rPr lang="hu-HU" altLang="hu-HU" dirty="0">
                <a:cs typeface="Arial" panose="020B0604020202020204" pitchFamily="34" charset="0"/>
              </a:rPr>
              <a:t> S5): </a:t>
            </a:r>
            <a:r>
              <a:rPr lang="hu-HU" altLang="hu-HU" dirty="0" err="1">
                <a:cs typeface="Arial" panose="020B0604020202020204" pitchFamily="34" charset="0"/>
              </a:rPr>
              <a:t>kb</a:t>
            </a:r>
            <a:r>
              <a:rPr lang="hu-HU" altLang="hu-HU" dirty="0">
                <a:cs typeface="Arial" panose="020B0604020202020204" pitchFamily="34" charset="0"/>
              </a:rPr>
              <a:t> 1 m2/perc, 1 cm vastagságban</a:t>
            </a:r>
          </a:p>
          <a:p>
            <a:pPr eaLnBrk="1" hangingPunct="1"/>
            <a:r>
              <a:rPr lang="hu-HU" altLang="hu-HU" dirty="0">
                <a:cs typeface="Arial" panose="020B0604020202020204" pitchFamily="34" charset="0"/>
              </a:rPr>
              <a:t>5-6. kép: </a:t>
            </a:r>
            <a:r>
              <a:rPr lang="hu-HU" altLang="hu-HU" dirty="0" err="1">
                <a:cs typeface="Arial" panose="020B0604020202020204" pitchFamily="34" charset="0"/>
              </a:rPr>
              <a:t>Bagi</a:t>
            </a:r>
            <a:r>
              <a:rPr lang="hu-HU" altLang="hu-HU" dirty="0">
                <a:cs typeface="Arial" panose="020B0604020202020204" pitchFamily="34" charset="0"/>
              </a:rPr>
              <a:t> völgyhíd pályalemez kiegyenlítése, 1,5 cm vastagságban. Minden második sáv első lépésben acél profilokon, a köztes sávok esetén az elkészült sáv a vezetősáv.</a:t>
            </a:r>
          </a:p>
          <a:p>
            <a:pPr eaLnBrk="1" hangingPunct="1"/>
            <a:r>
              <a:rPr lang="hu-HU" altLang="hu-HU" dirty="0">
                <a:cs typeface="Arial" panose="020B0604020202020204" pitchFamily="34" charset="0"/>
              </a:rPr>
              <a:t>Utókezelés: nedves filccel, mert igen meleg volt. (Ha kérdezik: a </a:t>
            </a:r>
            <a:r>
              <a:rPr lang="hu-HU" altLang="hu-HU" dirty="0" err="1">
                <a:cs typeface="Arial" panose="020B0604020202020204" pitchFamily="34" charset="0"/>
              </a:rPr>
              <a:t>Mapegrout</a:t>
            </a:r>
            <a:r>
              <a:rPr lang="hu-HU" altLang="hu-HU" dirty="0">
                <a:cs typeface="Arial" panose="020B0604020202020204" pitchFamily="34" charset="0"/>
              </a:rPr>
              <a:t> habarcsok a magas műanyagtartalom miatt nem érzékenyek a megégésre, 1 nap utókezelés eddig mindig elég volt, a legnagyobb melegben is. Ha kell a 2 N/mm2 tapadás, akkor érdemes tovább, különösen nyári melegben. Ha nem kell 2 N/mm2, és nincs nagyon meleg, akkor el is lehet hagyni.)</a:t>
            </a:r>
          </a:p>
          <a:p>
            <a:pPr eaLnBrk="1" hangingPunct="1"/>
            <a:endParaRPr lang="hu-HU" altLang="hu-HU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>
            <a:extLst>
              <a:ext uri="{FF2B5EF4-FFF2-40B4-BE49-F238E27FC236}">
                <a16:creationId xmlns:a16="http://schemas.microsoft.com/office/drawing/2014/main" id="{E4FCF7CD-DE17-4630-9842-AD4EBA5940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D796C4-4820-4F53-A228-8F732DCEC4B6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4019" name="Rectangle 2">
            <a:extLst>
              <a:ext uri="{FF2B5EF4-FFF2-40B4-BE49-F238E27FC236}">
                <a16:creationId xmlns:a16="http://schemas.microsoft.com/office/drawing/2014/main" id="{C2583D49-568A-4329-8E4E-A8E9ACE33D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>
            <a:extLst>
              <a:ext uri="{FF2B5EF4-FFF2-40B4-BE49-F238E27FC236}">
                <a16:creationId xmlns:a16="http://schemas.microsoft.com/office/drawing/2014/main" id="{D13733D5-C093-4B64-AF2F-BF387D0D35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hu-HU" dirty="0">
                <a:cs typeface="Arial" panose="020B0604020202020204" pitchFamily="34" charset="0"/>
              </a:rPr>
              <a:t>M5: hídfő 10 cm-el magasabb lett. 20 cm-t visszavéstek, acélokat </a:t>
            </a:r>
            <a:r>
              <a:rPr lang="hu-HU" altLang="hu-HU" dirty="0" err="1">
                <a:cs typeface="Arial" panose="020B0604020202020204" pitchFamily="34" charset="0"/>
              </a:rPr>
              <a:t>elrendezék</a:t>
            </a:r>
            <a:r>
              <a:rPr lang="hu-HU" altLang="hu-HU" dirty="0">
                <a:cs typeface="Arial" panose="020B0604020202020204" pitchFamily="34" charset="0"/>
              </a:rPr>
              <a:t>, és </a:t>
            </a:r>
            <a:r>
              <a:rPr lang="hu-HU" altLang="hu-HU" dirty="0" err="1">
                <a:cs typeface="Arial" panose="020B0604020202020204" pitchFamily="34" charset="0"/>
              </a:rPr>
              <a:t>Mapegrout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Colabile-val</a:t>
            </a:r>
            <a:r>
              <a:rPr lang="hu-HU" altLang="hu-HU" dirty="0">
                <a:cs typeface="Arial" panose="020B0604020202020204" pitchFamily="34" charset="0"/>
              </a:rPr>
              <a:t> kiöntötték. 30 m% 4-8 és 15 m% 8-16 mm kavics ment bele.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>
            <a:extLst>
              <a:ext uri="{FF2B5EF4-FFF2-40B4-BE49-F238E27FC236}">
                <a16:creationId xmlns:a16="http://schemas.microsoft.com/office/drawing/2014/main" id="{B73A0DFD-8DEB-45A2-B484-509693B0E5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BEFD1-5D61-4C62-AE18-BA89241A4416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5043" name="Rectangle 2">
            <a:extLst>
              <a:ext uri="{FF2B5EF4-FFF2-40B4-BE49-F238E27FC236}">
                <a16:creationId xmlns:a16="http://schemas.microsoft.com/office/drawing/2014/main" id="{3AD73D37-27D0-491E-A1F9-83ECC470D8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>
            <a:extLst>
              <a:ext uri="{FF2B5EF4-FFF2-40B4-BE49-F238E27FC236}">
                <a16:creationId xmlns:a16="http://schemas.microsoft.com/office/drawing/2014/main" id="{EDDFCE9F-22DD-4F63-A6AD-512B140FB9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hu-HU" dirty="0">
                <a:cs typeface="Arial" panose="020B0604020202020204" pitchFamily="34" charset="0"/>
              </a:rPr>
              <a:t>Gát, </a:t>
            </a:r>
            <a:r>
              <a:rPr lang="hu-HU" altLang="hu-HU" dirty="0" err="1">
                <a:cs typeface="Arial" panose="020B0604020202020204" pitchFamily="34" charset="0"/>
              </a:rPr>
              <a:t>Mapegrout</a:t>
            </a:r>
            <a:r>
              <a:rPr lang="hu-HU" altLang="hu-HU" dirty="0">
                <a:cs typeface="Arial" panose="020B0604020202020204" pitchFamily="34" charset="0"/>
              </a:rPr>
              <a:t> BM-el javítva</a:t>
            </a:r>
          </a:p>
          <a:p>
            <a:pPr eaLnBrk="1" hangingPunct="1"/>
            <a:r>
              <a:rPr lang="hu-HU" altLang="hu-HU" dirty="0">
                <a:cs typeface="Arial" panose="020B0604020202020204" pitchFamily="34" charset="0"/>
              </a:rPr>
              <a:t>Igénybevételek: fagy és súrlódás, illetve </a:t>
            </a:r>
            <a:r>
              <a:rPr lang="hu-HU" altLang="hu-HU" dirty="0" err="1">
                <a:cs typeface="Arial" panose="020B0604020202020204" pitchFamily="34" charset="0"/>
              </a:rPr>
              <a:t>kavitáció</a:t>
            </a:r>
            <a:r>
              <a:rPr lang="hu-HU" altLang="hu-HU" dirty="0"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>
            <a:extLst>
              <a:ext uri="{FF2B5EF4-FFF2-40B4-BE49-F238E27FC236}">
                <a16:creationId xmlns:a16="http://schemas.microsoft.com/office/drawing/2014/main" id="{46879ACB-45F2-45B5-9153-4A099143B6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613574-12E2-49F0-9125-33A1C48751A6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6067" name="Rectangle 2">
            <a:extLst>
              <a:ext uri="{FF2B5EF4-FFF2-40B4-BE49-F238E27FC236}">
                <a16:creationId xmlns:a16="http://schemas.microsoft.com/office/drawing/2014/main" id="{6BA83AEF-6ACC-4C7F-8FDE-635E7909A9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>
            <a:extLst>
              <a:ext uri="{FF2B5EF4-FFF2-40B4-BE49-F238E27FC236}">
                <a16:creationId xmlns:a16="http://schemas.microsoft.com/office/drawing/2014/main" id="{4B861360-EC5D-4E96-A73D-BE3D8692F7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hu-HU">
                <a:cs typeface="Arial" panose="020B0604020202020204" pitchFamily="34" charset="0"/>
              </a:rPr>
              <a:t>A villamos sínek között 1-1,5 cm vastagon BM-el kiegyenlítve. A híd erősen mozog (villamos), de bírta, amíg kellett. Alternatíva a PU-gyanta habarcs lett volna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1377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>
            <a:extLst>
              <a:ext uri="{FF2B5EF4-FFF2-40B4-BE49-F238E27FC236}">
                <a16:creationId xmlns:a16="http://schemas.microsoft.com/office/drawing/2014/main" id="{E5F3C8BE-37FF-4762-AED9-C75E04004F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876319-3CD5-4E43-91A1-8D076DD9A9B7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0643" name="Rectangle 2">
            <a:extLst>
              <a:ext uri="{FF2B5EF4-FFF2-40B4-BE49-F238E27FC236}">
                <a16:creationId xmlns:a16="http://schemas.microsoft.com/office/drawing/2014/main" id="{B15EA6AB-38DD-48E9-8588-7C56C6B898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>
            <a:extLst>
              <a:ext uri="{FF2B5EF4-FFF2-40B4-BE49-F238E27FC236}">
                <a16:creationId xmlns:a16="http://schemas.microsoft.com/office/drawing/2014/main" id="{B919AEDE-B792-4E75-A40A-BF6068E31E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hu-HU" dirty="0">
                <a:cs typeface="Arial" panose="020B0604020202020204" pitchFamily="34" charset="0"/>
              </a:rPr>
              <a:t>A védőbevonatok szerepe: a javított szerkezetet </a:t>
            </a:r>
            <a:r>
              <a:rPr lang="hu-HU" altLang="hu-HU" dirty="0" err="1">
                <a:cs typeface="Arial" panose="020B0604020202020204" pitchFamily="34" charset="0"/>
              </a:rPr>
              <a:t>védja</a:t>
            </a:r>
            <a:r>
              <a:rPr lang="hu-HU" altLang="hu-HU" dirty="0">
                <a:cs typeface="Arial" panose="020B0604020202020204" pitchFamily="34" charset="0"/>
              </a:rPr>
              <a:t> meg azoktól a hatásoktól, melyek a tönkremenetelt eredetileg okozták. SO42 = szulfát</a:t>
            </a:r>
          </a:p>
          <a:p>
            <a:r>
              <a:rPr lang="hu-HU" dirty="0"/>
              <a:t>a felhasznált bevonatoknak meg kellett felelniük az EU szabvány alá tartozó E-út normáknak. Ezek a </a:t>
            </a:r>
            <a:r>
              <a:rPr lang="hu-HU" dirty="0" err="1"/>
              <a:t>Mapei</a:t>
            </a:r>
            <a:r>
              <a:rPr lang="hu-HU" dirty="0"/>
              <a:t> rendszerek a következőek:</a:t>
            </a:r>
          </a:p>
          <a:p>
            <a:r>
              <a:rPr lang="hu-HU" dirty="0"/>
              <a:t>B5 bevonati rendszer: MAPEFLOOR I914 és MAPECOAT BS1 (hídszegélyek készítése ezzel történik)</a:t>
            </a:r>
          </a:p>
          <a:p>
            <a:r>
              <a:rPr lang="hu-HU" dirty="0"/>
              <a:t>B4 rendszer: MAPELASTIC BV3 (ezzel készülnek a hídfők, pillérek, fejgerendák)</a:t>
            </a:r>
          </a:p>
          <a:p>
            <a:r>
              <a:rPr lang="hu-HU" dirty="0"/>
              <a:t>B3 rendszer: ELASTOCOLOR PRIMER és ELASTOCOLOR PITTURA (a hídgerendák bevonata készül ezzel)</a:t>
            </a:r>
          </a:p>
          <a:p>
            <a:pPr eaLnBrk="1" hangingPunct="1"/>
            <a:endParaRPr lang="hu-HU" altLang="hu-HU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>
            <a:extLst>
              <a:ext uri="{FF2B5EF4-FFF2-40B4-BE49-F238E27FC236}">
                <a16:creationId xmlns:a16="http://schemas.microsoft.com/office/drawing/2014/main" id="{444FDAAB-688E-4ED4-8B43-20E686AEC9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296B18-1865-4ECB-AF03-5CD97140B561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1667" name="Rectangle 2">
            <a:extLst>
              <a:ext uri="{FF2B5EF4-FFF2-40B4-BE49-F238E27FC236}">
                <a16:creationId xmlns:a16="http://schemas.microsoft.com/office/drawing/2014/main" id="{D2B5E26E-6474-4FAC-9445-4A4DB2221E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>
            <a:extLst>
              <a:ext uri="{FF2B5EF4-FFF2-40B4-BE49-F238E27FC236}">
                <a16:creationId xmlns:a16="http://schemas.microsoft.com/office/drawing/2014/main" id="{8447E7DC-8ED0-4BBC-8452-4CBCA65745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hu-HU" dirty="0">
                <a:cs typeface="Arial" panose="020B0604020202020204" pitchFamily="34" charset="0"/>
              </a:rPr>
              <a:t>Talajjal érintkező szerkezetek bevonata: elsősorban szulfát illetve pl. hidaknál a hídról lefolyó kloridok ellen véd. E mellett talajnedvesség, talajvíz elleni szigetelésként is alkalmazhatók.</a:t>
            </a:r>
          </a:p>
          <a:p>
            <a:pPr eaLnBrk="1" hangingPunct="1"/>
            <a:r>
              <a:rPr lang="hu-HU" altLang="hu-HU" dirty="0">
                <a:cs typeface="Arial" panose="020B0604020202020204" pitchFamily="34" charset="0"/>
              </a:rPr>
              <a:t>Bitumenes habarcsok. Tartósan rugalmasak, jól tapadnak.</a:t>
            </a:r>
          </a:p>
          <a:p>
            <a:pPr eaLnBrk="1" hangingPunct="1"/>
            <a:r>
              <a:rPr lang="hu-HU" altLang="hu-HU" dirty="0" err="1">
                <a:cs typeface="Arial" panose="020B0604020202020204" pitchFamily="34" charset="0"/>
              </a:rPr>
              <a:t>Plastimul</a:t>
            </a:r>
            <a:r>
              <a:rPr lang="hu-HU" altLang="hu-HU" dirty="0">
                <a:cs typeface="Arial" panose="020B0604020202020204" pitchFamily="34" charset="0"/>
              </a:rPr>
              <a:t> </a:t>
            </a:r>
            <a:r>
              <a:rPr lang="hu-HU" altLang="hu-HU" dirty="0" err="1">
                <a:cs typeface="Arial" panose="020B0604020202020204" pitchFamily="34" charset="0"/>
              </a:rPr>
              <a:t>Fibre</a:t>
            </a:r>
            <a:r>
              <a:rPr lang="hu-HU" altLang="hu-HU" dirty="0">
                <a:cs typeface="Arial" panose="020B0604020202020204" pitchFamily="34" charset="0"/>
              </a:rPr>
              <a:t>: szálerősítéses. Csak hidak </a:t>
            </a:r>
            <a:r>
              <a:rPr lang="hu-HU" altLang="hu-HU" dirty="0" err="1">
                <a:cs typeface="Arial" panose="020B0604020202020204" pitchFamily="34" charset="0"/>
              </a:rPr>
              <a:t>alaptestjeire</a:t>
            </a:r>
            <a:r>
              <a:rPr lang="hu-HU" altLang="hu-HU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hu-HU" altLang="hu-HU" dirty="0" err="1">
                <a:cs typeface="Arial" panose="020B0604020202020204" pitchFamily="34" charset="0"/>
              </a:rPr>
              <a:t>Plastimul</a:t>
            </a:r>
            <a:r>
              <a:rPr lang="hu-HU" altLang="hu-HU" dirty="0">
                <a:cs typeface="Arial" panose="020B0604020202020204" pitchFamily="34" charset="0"/>
              </a:rPr>
              <a:t> 1K </a:t>
            </a:r>
            <a:r>
              <a:rPr lang="hu-HU" altLang="hu-HU" dirty="0" err="1">
                <a:cs typeface="Arial" panose="020B0604020202020204" pitchFamily="34" charset="0"/>
              </a:rPr>
              <a:t>Super</a:t>
            </a:r>
            <a:r>
              <a:rPr lang="hu-HU" altLang="hu-HU" dirty="0">
                <a:cs typeface="Arial" panose="020B0604020202020204" pitchFamily="34" charset="0"/>
              </a:rPr>
              <a:t>: polisztirollal töltött, a </a:t>
            </a:r>
            <a:r>
              <a:rPr lang="hu-HU" altLang="hu-HU" dirty="0" err="1">
                <a:cs typeface="Arial" panose="020B0604020202020204" pitchFamily="34" charset="0"/>
              </a:rPr>
              <a:t>vasatgság</a:t>
            </a:r>
            <a:r>
              <a:rPr lang="hu-HU" altLang="hu-HU" dirty="0">
                <a:cs typeface="Arial" panose="020B0604020202020204" pitchFamily="34" charset="0"/>
              </a:rPr>
              <a:t> jobb beállítása érdekében. 3 m bemerülési mélységig talajvíz ellen is.</a:t>
            </a:r>
          </a:p>
          <a:p>
            <a:pPr eaLnBrk="1" hangingPunct="1"/>
            <a:r>
              <a:rPr lang="hu-HU" altLang="hu-HU" dirty="0" err="1">
                <a:cs typeface="Arial" panose="020B0604020202020204" pitchFamily="34" charset="0"/>
              </a:rPr>
              <a:t>Plastimul</a:t>
            </a:r>
            <a:r>
              <a:rPr lang="hu-HU" altLang="hu-HU" dirty="0">
                <a:cs typeface="Arial" panose="020B0604020202020204" pitchFamily="34" charset="0"/>
              </a:rPr>
              <a:t> 2K: Cementtel és homokkal kevert termék. </a:t>
            </a:r>
            <a:r>
              <a:rPr lang="hu-HU" altLang="hu-HU" dirty="0" err="1">
                <a:cs typeface="Arial" panose="020B0604020202020204" pitchFamily="34" charset="0"/>
              </a:rPr>
              <a:t>Gyrsabban</a:t>
            </a:r>
            <a:r>
              <a:rPr lang="hu-HU" altLang="hu-HU" dirty="0">
                <a:cs typeface="Arial" panose="020B0604020202020204" pitchFamily="34" charset="0"/>
              </a:rPr>
              <a:t> szilárdul, hidegebben is alkalmazható. Profi termék. 3 m bemerülési mélységig talajvíz ellen is.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Mapecoat</a:t>
            </a:r>
            <a:r>
              <a:rPr lang="hu-HU" dirty="0"/>
              <a:t> BS1 volt a BV4, most B5 = sóálló, repedésáthidaló, könnyű forgalommal terhelhető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2AEA5-3271-4353-8352-C19BEE50C7C5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6564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mapelastic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bv3 = b4 kisebb repedésáthidalás, nem járható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b3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festékeink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=bv2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2AEA5-3271-4353-8352-C19BEE50C7C5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4205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>
            <a:extLst>
              <a:ext uri="{FF2B5EF4-FFF2-40B4-BE49-F238E27FC236}">
                <a16:creationId xmlns:a16="http://schemas.microsoft.com/office/drawing/2014/main" id="{7AFB96DE-E2E4-4CBF-8BFF-231858DA93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0138A6-D17E-45D9-A16A-7522CA360AD3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3955" name="Rectangle 2">
            <a:extLst>
              <a:ext uri="{FF2B5EF4-FFF2-40B4-BE49-F238E27FC236}">
                <a16:creationId xmlns:a16="http://schemas.microsoft.com/office/drawing/2014/main" id="{A5A57BFF-E250-47B3-870F-3EE4C8F024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>
            <a:extLst>
              <a:ext uri="{FF2B5EF4-FFF2-40B4-BE49-F238E27FC236}">
                <a16:creationId xmlns:a16="http://schemas.microsoft.com/office/drawing/2014/main" id="{F83982F8-96A5-48F9-9A60-1EED2A0139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hu-HU" dirty="0">
                <a:cs typeface="Arial" panose="020B0604020202020204" pitchFamily="34" charset="0"/>
              </a:rPr>
              <a:t>X tengely: behatás ideje (nap)</a:t>
            </a:r>
          </a:p>
          <a:p>
            <a:pPr eaLnBrk="1" hangingPunct="1"/>
            <a:r>
              <a:rPr lang="hu-HU" altLang="hu-HU" dirty="0">
                <a:cs typeface="Arial" panose="020B0604020202020204" pitchFamily="34" charset="0"/>
              </a:rPr>
              <a:t>Y tengely: behatolás mélysége (mm)</a:t>
            </a:r>
          </a:p>
          <a:p>
            <a:pPr eaLnBrk="1" hangingPunct="1"/>
            <a:r>
              <a:rPr lang="hu-HU" altLang="hu-HU" dirty="0">
                <a:cs typeface="Arial" panose="020B0604020202020204" pitchFamily="34" charset="0"/>
              </a:rPr>
              <a:t>Megszilárdult kockára hordták fel a bevonatot, és így vetették össze be nem vont kockákkal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>
            <a:extLst>
              <a:ext uri="{FF2B5EF4-FFF2-40B4-BE49-F238E27FC236}">
                <a16:creationId xmlns:a16="http://schemas.microsoft.com/office/drawing/2014/main" id="{3C5E5CC9-E6EB-485D-8D83-038EA6FE1D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3E9461-A9CE-4538-B20C-FD04B9856382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7027" name="Rectangle 2">
            <a:extLst>
              <a:ext uri="{FF2B5EF4-FFF2-40B4-BE49-F238E27FC236}">
                <a16:creationId xmlns:a16="http://schemas.microsoft.com/office/drawing/2014/main" id="{66B965E7-F0D6-4E3C-9C34-48C09C43D9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>
            <a:extLst>
              <a:ext uri="{FF2B5EF4-FFF2-40B4-BE49-F238E27FC236}">
                <a16:creationId xmlns:a16="http://schemas.microsoft.com/office/drawing/2014/main" id="{FAF4BBD7-FE3B-44DC-97BE-BF7657CE5D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hu-HU" dirty="0">
                <a:cs typeface="Arial" panose="020B0604020202020204" pitchFamily="34" charset="0"/>
              </a:rPr>
              <a:t>Ne elemezd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Ne elemezd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2AEA5-3271-4353-8352-C19BEE50C7C5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491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>
            <a:extLst>
              <a:ext uri="{FF2B5EF4-FFF2-40B4-BE49-F238E27FC236}">
                <a16:creationId xmlns:a16="http://schemas.microsoft.com/office/drawing/2014/main" id="{5EBC139E-D23E-47BF-B3F1-3B49172551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66FFCC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886EA6-4658-4AD9-8355-AC8D3F95DA44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2147" name="Rectangle 2">
            <a:extLst>
              <a:ext uri="{FF2B5EF4-FFF2-40B4-BE49-F238E27FC236}">
                <a16:creationId xmlns:a16="http://schemas.microsoft.com/office/drawing/2014/main" id="{150505EA-ADEE-419B-81FF-EDA23E8E6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>
            <a:extLst>
              <a:ext uri="{FF2B5EF4-FFF2-40B4-BE49-F238E27FC236}">
                <a16:creationId xmlns:a16="http://schemas.microsoft.com/office/drawing/2014/main" id="{F57496CF-47F0-4D75-86A1-E93D98818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hu-HU" dirty="0">
                <a:cs typeface="Arial" panose="020B0604020202020204" pitchFamily="34" charset="0"/>
              </a:rPr>
              <a:t>Az M7-en vert cölöpökkel készült híd. A cölöp kiálló része pillér lett. Egy cölöp verés közben befeszült, az oldala kitört. Kb. 1 m volt hátra, kihúzni nem lehetett. </a:t>
            </a:r>
            <a:r>
              <a:rPr lang="hu-HU" altLang="hu-HU" dirty="0" err="1">
                <a:cs typeface="Arial" panose="020B0604020202020204" pitchFamily="34" charset="0"/>
              </a:rPr>
              <a:t>Mapefill</a:t>
            </a:r>
            <a:r>
              <a:rPr lang="hu-HU" altLang="hu-HU" dirty="0">
                <a:cs typeface="Arial" panose="020B0604020202020204" pitchFamily="34" charset="0"/>
              </a:rPr>
              <a:t> (kaviccsal keverve) került bele. A zsalu acéllemez volt: simán </a:t>
            </a:r>
            <a:r>
              <a:rPr lang="hu-HU" altLang="hu-HU" dirty="0" err="1">
                <a:cs typeface="Arial" panose="020B0604020202020204" pitchFamily="34" charset="0"/>
              </a:rPr>
              <a:t>körbepántolták</a:t>
            </a:r>
            <a:r>
              <a:rPr lang="hu-HU" altLang="hu-HU" dirty="0">
                <a:cs typeface="Arial" panose="020B0604020202020204" pitchFamily="34" charset="0"/>
              </a:rPr>
              <a:t>. A </a:t>
            </a:r>
            <a:r>
              <a:rPr lang="hu-HU" altLang="hu-HU" dirty="0" err="1">
                <a:cs typeface="Arial" panose="020B0604020202020204" pitchFamily="34" charset="0"/>
              </a:rPr>
              <a:t>Mapefill</a:t>
            </a:r>
            <a:r>
              <a:rPr lang="hu-HU" altLang="hu-HU" dirty="0">
                <a:cs typeface="Arial" panose="020B0604020202020204" pitchFamily="34" charset="0"/>
              </a:rPr>
              <a:t> és a beton határa körömmel alig érezhető lett!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Ne elemezd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2AEA5-3271-4353-8352-C19BEE50C7C5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9414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Ne elemezd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2AEA5-3271-4353-8352-C19BEE50C7C5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3384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>
            <a:extLst>
              <a:ext uri="{FF2B5EF4-FFF2-40B4-BE49-F238E27FC236}">
                <a16:creationId xmlns:a16="http://schemas.microsoft.com/office/drawing/2014/main" id="{4AB6323A-1F48-4B34-A2F5-7A57B07121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762218-2653-428D-B187-BF2B8CFAD9B8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itchFamily="34" charset="-128"/>
                <a:cs typeface="Arial Unicode MS" pitchFamily="34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0227" name="Rectangle 2">
            <a:extLst>
              <a:ext uri="{FF2B5EF4-FFF2-40B4-BE49-F238E27FC236}">
                <a16:creationId xmlns:a16="http://schemas.microsoft.com/office/drawing/2014/main" id="{0EC1685E-F4E7-46BB-B9A5-CF1751188B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0228" name="Rectangle 3">
            <a:extLst>
              <a:ext uri="{FF2B5EF4-FFF2-40B4-BE49-F238E27FC236}">
                <a16:creationId xmlns:a16="http://schemas.microsoft.com/office/drawing/2014/main" id="{A0A84207-C89D-4BF2-8527-D0F8058D2C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7446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Polyflex</a:t>
            </a:r>
            <a:r>
              <a:rPr lang="hu-HU" dirty="0"/>
              <a:t> </a:t>
            </a:r>
            <a:r>
              <a:rPr lang="hu-HU" dirty="0" err="1"/>
              <a:t>hídpály</a:t>
            </a:r>
            <a:r>
              <a:rPr lang="hu-HU" dirty="0"/>
              <a:t> lemezes </a:t>
            </a:r>
            <a:r>
              <a:rPr lang="hu-HU" dirty="0" err="1"/>
              <a:t>szig</a:t>
            </a:r>
            <a:r>
              <a:rPr lang="hu-HU" dirty="0"/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2AEA5-3271-4353-8352-C19BEE50C7C5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267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Kunszentmáron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2AEA5-3271-4353-8352-C19BEE50C7C5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220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345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945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82AEA5-3271-4353-8352-C19BEE50C7C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405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925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811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dirty="0">
              <a:cs typeface="Arial" panose="020B0604020202020204" pitchFamily="34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8BF18-008E-604C-8891-DC1F3815F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67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DEAC-AAC7-416B-B021-628363537496}" type="datetime1">
              <a:rPr lang="it-IT" smtClean="0"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058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8BDF-1A6C-4FA2-9704-A0F8AE79C082}" type="datetime1">
              <a:rPr lang="it-IT" smtClean="0"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203976"/>
      </p:ext>
    </p:extLst>
  </p:cSld>
  <p:clrMapOvr>
    <a:masterClrMapping/>
  </p:clrMapOvr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524092-6DD7-44B2-9043-99A51BB7A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29A962-A689-40D9-80E3-5525F2266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4BC2D27-2722-4D28-9C70-B6AF6EB13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1ED69A8-3F75-4E0D-AC44-8AC2F1F9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A681F08-235F-4F87-8506-DF52F336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FDA77EC-8478-4DB1-AE8D-0FD334696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29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3AD9E4-B962-47B2-B6DF-DE4D7D0F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C2BCBF9-5DA5-460F-B0D2-CEF6691F8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2845F03-7D38-4A3C-945A-65F048E19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806DD74-227C-49E8-903C-2FAE4DE083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099C8BF6-CC57-4D1A-BB9A-3E387370EF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FFE1239-CC61-4849-8BE2-A6F62A03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A9ADB40-4354-4230-A632-D00524BC9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17D77B6-AFC6-4F30-9A16-2725E626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2295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85033BB-4327-45C0-A9F3-063CEEC0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B3AD1D4-4890-46A1-BB1A-51DEB62CE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AE85702-E1A5-4FB5-BFB0-A33AFCC11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6FD09BC-E6C6-421C-BC2E-6A8439D73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17440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29E9D80-8ECC-4E13-93B2-2522C4BDC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0DEFC27-3C68-443B-9B94-DB3EB074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C93AACA-6512-4C07-8DFD-76EDFBB94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3816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A21ADB-C9F9-4353-B55A-2A4D6DD81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41A81E0-5578-4F38-B347-4AB70C030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1644691-2BB6-4696-9FCA-BA0AF0EDD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CDC366B-22E1-4B10-8D70-6825F9CF9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4B2A419-3EBE-4578-AA93-052C32630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598E7A2-4037-47AC-B937-0883E014D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9344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EFA1C5-C1EC-409A-BA14-3E379E93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34B5D8B-AF7E-497E-8FEB-FF9594081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5405C1A-A320-4BF5-AA4A-68150D9E5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46DF631-8BC5-41BE-BEFB-304FF16F3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5E031F9-A2F5-429D-B9CD-F1FDC79F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187ADA9-5CBB-45D5-90D5-3EF755D6D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57677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9FC2C1-3F50-4EB4-ADFA-D0C129DCC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78CB320-3C26-429E-BFBD-33293918D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F546A9A-BFD6-426E-B2FC-13795BF61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A25034D-7D97-4F82-BF0D-1DCF769F2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A174E55-054E-4167-8D0F-B267E46F7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4981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88C6889-84CF-4910-ACC3-D6CEE140E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5760B39-F8B1-4D24-818F-99CFB6004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11C82B3-FE15-400A-8241-664F67A4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60A1FAF-E350-4A8A-B0E7-4E432EE6D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E29B858-05E3-4F9B-AD0A-10459857E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9396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6717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26FAB3-6DA9-44CA-B7D3-86635809B3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9F17935-2FFC-42C2-B429-5841693388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F54E90-64D6-40F2-8341-DBA96AA0F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57B36-83BD-43F0-9BAE-E1594AD7C6E1}" type="slidenum">
              <a:rPr lang="it-IT" altLang="hu-HU"/>
              <a:pPr/>
              <a:t>‹#›</a:t>
            </a:fld>
            <a:endParaRPr lang="it-IT" altLang="hu-HU"/>
          </a:p>
        </p:txBody>
      </p:sp>
    </p:spTree>
    <p:extLst>
      <p:ext uri="{BB962C8B-B14F-4D97-AF65-F5344CB8AC3E}">
        <p14:creationId xmlns:p14="http://schemas.microsoft.com/office/powerpoint/2010/main" val="3212074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8BDF-1A6C-4FA2-9704-A0F8AE79C082}" type="datetime1">
              <a:rPr lang="it-IT" smtClean="0"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37593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8BDF-1A6C-4FA2-9704-A0F8AE79C082}" type="datetime1">
              <a:rPr lang="it-IT" smtClean="0"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40714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8BDF-1A6C-4FA2-9704-A0F8AE79C082}" type="datetime1">
              <a:rPr lang="it-IT" smtClean="0"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040199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8BDF-1A6C-4FA2-9704-A0F8AE79C082}" type="datetime1">
              <a:rPr lang="it-IT" smtClean="0"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71085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D6B59-315A-4C76-AEB8-E6C66CD62EBA}" type="datetime1">
              <a:rPr lang="it-IT" smtClean="0"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559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8BDF-1A6C-4FA2-9704-A0F8AE79C082}" type="datetime1">
              <a:rPr lang="it-IT" smtClean="0"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38051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988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9461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188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88BDF-1A6C-4FA2-9704-A0F8AE79C082}" type="datetime1">
              <a:rPr lang="it-IT" smtClean="0"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45291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5091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3969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2839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557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755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977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518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4011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522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03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93A4-871E-4FCD-A771-1BCBF08FC864}" type="datetime1">
              <a:rPr lang="it-IT" smtClean="0"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803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275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883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7059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1254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150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01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388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72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837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45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7349-516D-4000-A5DD-8664639588A9}" type="datetime1">
              <a:rPr lang="it-IT" smtClean="0"/>
              <a:t>24/03/2023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253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C809FB-1E28-43F0-B91B-D806BA4F15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C9F85E-6694-47A5-947A-682A8F4997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1BC511-5FB3-4C20-A938-34D184B193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C76C7-B70A-4F44-A813-05E5EC23E11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37080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37908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42271D-CED4-446A-A796-0A8BDB484A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927275-7592-4300-BD6F-0588F8E5AC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1BA027-877D-484B-BD88-B3A75040D2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D216CA-39E6-424A-9E05-73CEFB820F2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65151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65EAB87-0843-41A0-A0EF-9EB9EA907D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2664356-F618-4FD3-8ACB-493068259C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490D413-AEA9-4176-B583-635125EFC6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2EA10B-E2BC-4B30-972C-68D13C403BE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56013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3949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3949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2953943"/>
            <a:ext cx="4038600" cy="16406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2953943"/>
            <a:ext cx="4038600" cy="16406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9C2426C-49FA-49C3-A42E-213978AFA9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283CD2-05B9-4425-9D82-049CA29E83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DECCCD5-7A79-44EE-9AD0-6924B5FE67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E075F0-E1C8-4289-8180-ED3CA87E872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75536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1492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7852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71151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DA92D-568F-4906-B7E4-1ECBCDF4D5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5378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DC179-AC3F-4908-A5BE-95BFF04D55B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011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83AD-8C6C-45FD-8B89-3F9BED93DA1C}" type="datetime1">
              <a:rPr lang="it-IT" smtClean="0"/>
              <a:t>24/03/2023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00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820B6-A4BC-4FC3-9303-518EEE22075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14636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A210C-7DF5-4020-B67D-F2AE6BC228A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008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69B3F-8B77-4DEC-AA60-283980F3499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22350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622B-EBA6-4089-85FA-815B5184661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88055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F0CFA-02FB-48F1-BEA4-4543F7C2A5F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4243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46754-F009-4330-A63B-8894AFEF0C7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27436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FF771-CE6A-4565-9425-B2C62CF0E10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619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BE98C-519E-45FE-BECB-1F878030391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956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77DB4-EB70-48FD-83EA-202E40A35FE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4840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70F8-9A1B-4D1D-AA4E-601550D12E6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1263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E0BA-2D5A-4303-B9EB-8DDC8EAB9C70}" type="datetime1">
              <a:rPr lang="it-IT" smtClean="0"/>
              <a:t>24/03/2023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7070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52899-1E22-4320-8DF7-6FAB435E82C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1949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4179E-B6AF-4530-800C-6345B582702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8583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85800" y="1485900"/>
            <a:ext cx="38100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38100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85800" y="3086100"/>
            <a:ext cx="38100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3086100"/>
            <a:ext cx="38100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F59EE-A790-4AF2-886F-8C65F1485DB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911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77724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85800" y="3086100"/>
            <a:ext cx="77724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1CFDE-AEA1-4428-AE4F-DBAFCE97A27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834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38100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086100"/>
            <a:ext cx="38100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5745F3A1-A582-40DE-A29E-D3BA229A78E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9402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DA92D-568F-4906-B7E4-1ECBCDF4D5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7391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DC179-AC3F-4908-A5BE-95BFF04D55B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0669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820B6-A4BC-4FC3-9303-518EEE22075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9879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A210C-7DF5-4020-B67D-F2AE6BC228A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467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69B3F-8B77-4DEC-AA60-283980F3499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69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7337-4120-46BA-9A65-5AAB1D569FB9}" type="datetime1">
              <a:rPr lang="it-IT" smtClean="0"/>
              <a:t>24/03/2023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92829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622B-EBA6-4089-85FA-815B5184661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8706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F0CFA-02FB-48F1-BEA4-4543F7C2A5F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30822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46754-F009-4330-A63B-8894AFEF0C7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8090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FF771-CE6A-4565-9425-B2C62CF0E10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9678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BE98C-519E-45FE-BECB-1F878030391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0647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77DB4-EB70-48FD-83EA-202E40A35FE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16959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E70F8-9A1B-4D1D-AA4E-601550D12E6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1654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52899-1E22-4320-8DF7-6FAB435E82C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49824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4179E-B6AF-4530-800C-6345B582702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708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85800" y="1485900"/>
            <a:ext cx="38100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38100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85800" y="3086100"/>
            <a:ext cx="38100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3086100"/>
            <a:ext cx="38100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F59EE-A790-4AF2-886F-8C65F1485DB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136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52DA8-2DEA-4445-BD4B-0700356613E5}" type="datetime1">
              <a:rPr lang="it-IT" smtClean="0"/>
              <a:t>24/03/2023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1375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Cím és szöveg a tartalom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77724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85800" y="3086100"/>
            <a:ext cx="77724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1CFDE-AEA1-4428-AE4F-DBAFCE97A27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2452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Cím és szerkezeti vagy szervezeti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martArt-ábra helye 2"/>
          <p:cNvSpPr>
            <a:spLocks noGrp="1"/>
          </p:cNvSpPr>
          <p:nvPr>
            <p:ph type="dgm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DCDD0-F076-48BB-A50D-B0A8163BFE9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5508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2125D-5984-46D0-A6E9-C9B88A70E08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1489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38100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086100"/>
            <a:ext cx="38100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5745F3A1-A582-40DE-A29E-D3BA229A78E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40384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Banne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28" y="4597146"/>
            <a:ext cx="7705344" cy="546354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858000" y="4597147"/>
            <a:ext cx="2133600" cy="273844"/>
          </a:xfrm>
        </p:spPr>
        <p:txBody>
          <a:bodyPr/>
          <a:lstStyle>
            <a:lvl1pPr>
              <a:defRPr sz="750">
                <a:latin typeface="Arial Unicode MS"/>
                <a:cs typeface="Arial Unicode MS"/>
              </a:defRPr>
            </a:lvl1pPr>
          </a:lstStyle>
          <a:p>
            <a:fld id="{E529EC66-37ED-654B-A0EB-387CB19B564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5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303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38100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086100"/>
            <a:ext cx="3810000" cy="14859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261EF-D490-46A4-9A9B-8F81A0E3136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2277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5786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8323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85979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926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dgdsg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B33A-EE2A-4C3E-8E7E-CE7ADB570C43}" type="datetime1">
              <a:rPr lang="it-IT" smtClean="0"/>
              <a:t>24/03/2023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7114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95221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5530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6501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977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4478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10439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4818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DFBE802-69DD-4B54-A8DC-523CDD660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135E65A-8D41-45DD-9161-9B067AFEC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E3D0758-7A86-4934-A459-500A798E0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2A43196-78B7-4E4A-9416-56AED2657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A083518-1C36-4374-AED7-01222D7A5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04586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E71900-56A0-430C-879B-D10228976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183AADD-DD7D-4A84-8D4E-C8286D429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F0A7D7C-5CAC-4102-95E8-95397A1E2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3300E9A-7802-4A1B-911D-53A33F0D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FA1EFC9-E9CB-48EA-8DBF-EC300C75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1190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D390BD-0290-4D64-B196-BDE763B56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1E3C871-0F9F-428E-A61D-A9DB1E4EF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4C29CC0-759F-4874-B0EE-3AF3047E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6703BEE-3253-440A-A447-C1FE18AA5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D4A8879-933A-469F-9B5C-8A6B30BD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9435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88BDF-1A6C-4FA2-9704-A0F8AE79C082}" type="datetime1">
              <a:rPr lang="it-IT" smtClean="0"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dgdsg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58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21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30588E-38EA-4C77-B089-B916F0443675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95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7608276B-FBF8-43AB-BE5B-2F702D3299B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1291" cy="51435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445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987575"/>
            <a:ext cx="8229600" cy="3607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85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</p:sldLayoutIdLst>
  <p:txStyles>
    <p:titleStyle>
      <a:lvl1pPr algn="l" defTabSz="685800" rtl="0" eaLnBrk="1" latinLnBrk="0" hangingPunct="1">
        <a:spcBef>
          <a:spcPct val="0"/>
        </a:spcBef>
        <a:buNone/>
        <a:defRPr sz="2100" kern="1200">
          <a:solidFill>
            <a:srgbClr val="0070C0"/>
          </a:solidFill>
          <a:latin typeface="Montserrat SemiBold" panose="00000700000000000000" pitchFamily="2" charset="-18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 typeface="Arial" panose="020B0604020202020204" pitchFamily="34" charset="0"/>
        <a:buNone/>
        <a:defRPr sz="1500" kern="1200">
          <a:solidFill>
            <a:srgbClr val="0070C0"/>
          </a:solidFill>
          <a:latin typeface="Montserrat" panose="00000500000000000000" pitchFamily="2" charset="-18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>
          <a:solidFill>
            <a:srgbClr val="0070C0"/>
          </a:solidFill>
          <a:latin typeface="Montserrat" panose="00000500000000000000" pitchFamily="2" charset="-18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rgbClr val="0070C0"/>
          </a:solidFill>
          <a:latin typeface="Montserrat" panose="00000500000000000000" pitchFamily="2" charset="-18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50" kern="1200">
          <a:solidFill>
            <a:srgbClr val="0070C0"/>
          </a:solidFill>
          <a:latin typeface="Montserrat" panose="00000500000000000000" pitchFamily="2" charset="-18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50" kern="1200">
          <a:solidFill>
            <a:srgbClr val="0070C0"/>
          </a:solidFill>
          <a:latin typeface="Montserrat" panose="00000500000000000000" pitchFamily="2" charset="-18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5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50"/>
            </a:lvl1pPr>
          </a:lstStyle>
          <a:p>
            <a:pPr>
              <a:defRPr/>
            </a:pPr>
            <a:fld id="{7830588E-38EA-4C77-B089-B916F044367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10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5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5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50"/>
            </a:lvl1pPr>
          </a:lstStyle>
          <a:p>
            <a:pPr>
              <a:defRPr/>
            </a:pPr>
            <a:fld id="{7830588E-38EA-4C77-B089-B916F044367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656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Montserrat" panose="00000500000000000000" pitchFamily="2" charset="-18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Unicode MS" pitchFamily="34" charset="-128"/>
          <a:ea typeface="Arial Unicode MS" pitchFamily="34" charset="-128"/>
          <a:cs typeface="Arial Unicode MS" pitchFamily="34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Montserrat" panose="00000500000000000000" pitchFamily="2" charset="-18"/>
          <a:ea typeface="+mn-ea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0BDFE-24A7-4688-860E-DF96186AD01F}" type="datetimeFigureOut">
              <a:rPr lang="it-IT" smtClean="0"/>
              <a:t>24/03/2023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F5CB-D4ED-460F-A050-4DB5EF80D83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51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82883A2-68C5-4EAC-B7B7-F9318969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39BEEA9-2342-4F44-AB29-F880AF844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CF76C25-8843-4B71-9A45-93E3CCCC0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0BDFE-24A7-4688-860E-DF96186AD01F}" type="datetimeFigureOut">
              <a:rPr lang="it-IT" smtClean="0"/>
              <a:pPr/>
              <a:t>24/03/2023</a:t>
            </a:fld>
            <a:endParaRPr lang="it-IT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B6C474E-CDF9-4239-BD76-70752BB54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F1509A5-C33D-43D7-8E70-568BBD8A6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F5CB-D4ED-460F-A050-4DB5EF80D83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47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8.jp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.jp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42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2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1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5.png"/><Relationship Id="rId7" Type="http://schemas.openxmlformats.org/officeDocument/2006/relationships/image" Target="../media/image128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2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8.jpeg"/><Relationship Id="rId5" Type="http://schemas.openxmlformats.org/officeDocument/2006/relationships/image" Target="../media/image92.jpeg"/><Relationship Id="rId4" Type="http://schemas.openxmlformats.org/officeDocument/2006/relationships/image" Target="../media/image4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C6C4F824-BCCE-4CA2-8563-C1EFC07D9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F42C5E62-F708-43F2-9DF5-FDCF7D9FEFD2}"/>
              </a:ext>
            </a:extLst>
          </p:cNvPr>
          <p:cNvSpPr/>
          <p:nvPr/>
        </p:nvSpPr>
        <p:spPr>
          <a:xfrm>
            <a:off x="0" y="647998"/>
            <a:ext cx="9144000" cy="3848400"/>
          </a:xfrm>
          <a:prstGeom prst="rect">
            <a:avLst/>
          </a:prstGeom>
          <a:solidFill>
            <a:srgbClr val="017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CCF06921-A731-4796-A424-F864F6B56D49}"/>
              </a:ext>
            </a:extLst>
          </p:cNvPr>
          <p:cNvSpPr/>
          <p:nvPr/>
        </p:nvSpPr>
        <p:spPr>
          <a:xfrm>
            <a:off x="2286000" y="329183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Fülep Attila</a:t>
            </a:r>
          </a:p>
          <a:p>
            <a:pPr algn="ctr"/>
            <a:r>
              <a:rPr lang="hu-HU" sz="1400" dirty="0">
                <a:solidFill>
                  <a:schemeClr val="bg1"/>
                </a:solidFill>
              </a:rPr>
              <a:t>mérnök szaktanácsadó</a:t>
            </a:r>
          </a:p>
          <a:p>
            <a:pPr algn="ctr"/>
            <a:r>
              <a:rPr lang="hu-HU" sz="1400" dirty="0">
                <a:solidFill>
                  <a:schemeClr val="bg1"/>
                </a:solidFill>
              </a:rPr>
              <a:t>Kelet-Magyarország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6032FFD-7232-4C6F-BD6B-A176DFD99783}"/>
              </a:ext>
            </a:extLst>
          </p:cNvPr>
          <p:cNvSpPr txBox="1"/>
          <p:nvPr/>
        </p:nvSpPr>
        <p:spPr>
          <a:xfrm>
            <a:off x="400497" y="1132612"/>
            <a:ext cx="8343006" cy="136815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</a:rPr>
              <a:t>Vasbeton szerkezetek védelme és felújítása az MSZ EN 1504 alapján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6B42E566-CB9B-40C9-AFDA-13CC4289E838}"/>
              </a:ext>
            </a:extLst>
          </p:cNvPr>
          <p:cNvSpPr/>
          <p:nvPr/>
        </p:nvSpPr>
        <p:spPr>
          <a:xfrm>
            <a:off x="5776558" y="483518"/>
            <a:ext cx="3221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  <a:p>
            <a:endParaRPr lang="hu-HU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5982EEC-B52C-165F-51F3-DC80347C77A0}"/>
              </a:ext>
            </a:extLst>
          </p:cNvPr>
          <p:cNvSpPr txBox="1"/>
          <p:nvPr/>
        </p:nvSpPr>
        <p:spPr>
          <a:xfrm>
            <a:off x="137825" y="4233647"/>
            <a:ext cx="1985904" cy="36004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hu-H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Debrecen, 2023.03.21.</a:t>
            </a:r>
            <a:endParaRPr lang="it-IT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89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555E93EE-54FE-4DCA-9901-8E9103833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843558"/>
            <a:ext cx="6172200" cy="21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7825" indent="-377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377825" marR="0" lvl="0" indent="-3778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</a:t>
            </a:r>
            <a:r>
              <a:rPr kumimoji="0" lang="de-DE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korrodáló</a:t>
            </a: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de-DE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vasak</a:t>
            </a: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de-DE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bejelölése</a:t>
            </a: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és </a:t>
            </a:r>
            <a:r>
              <a:rPr kumimoji="0" lang="de-DE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szabaddá</a:t>
            </a: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de-DE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tétele</a:t>
            </a: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a 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károsodott vagy gyenge</a:t>
            </a: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de-DE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részek</a:t>
            </a: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de-DE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eltávolítása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kumimoji="0" lang="de-DE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77825" marR="0" lvl="0" indent="-3778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Felülettisztítás: a</a:t>
            </a: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de-DE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cementfilm</a:t>
            </a: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és a szennyeződések eltávolítása</a:t>
            </a: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a </a:t>
            </a:r>
            <a:r>
              <a:rPr kumimoji="0" lang="de-DE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teljes</a:t>
            </a: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de-DE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felületen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kumimoji="0" lang="de-DE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77825" marR="0" lvl="0" indent="-3778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 </a:t>
            </a:r>
            <a:r>
              <a:rPr kumimoji="0" lang="de-DE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szabaddá</a:t>
            </a: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de-DE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tett</a:t>
            </a: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betonacélok</a:t>
            </a:r>
            <a:r>
              <a:rPr kumimoji="0" lang="de-DE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de-DE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megtisz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</a:t>
            </a:r>
            <a:r>
              <a:rPr kumimoji="0" lang="de-DE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ítása</a:t>
            </a: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41189" y="-20538"/>
            <a:ext cx="9205482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ALJZAT ELŐKÉSZÍTÉS</a:t>
            </a:r>
          </a:p>
        </p:txBody>
      </p:sp>
      <p:pic>
        <p:nvPicPr>
          <p:cNvPr id="5" name="Picture 8" descr="vas_01">
            <a:extLst>
              <a:ext uri="{FF2B5EF4-FFF2-40B4-BE49-F238E27FC236}">
                <a16:creationId xmlns:a16="http://schemas.microsoft.com/office/drawing/2014/main" id="{D2051CCB-0092-48ED-9FF9-677C0A43B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61911"/>
            <a:ext cx="2424814" cy="142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3" descr="03">
            <a:extLst>
              <a:ext uri="{FF2B5EF4-FFF2-40B4-BE49-F238E27FC236}">
                <a16:creationId xmlns:a16="http://schemas.microsoft.com/office/drawing/2014/main" id="{E54F0955-2738-493E-B5C6-DA218B177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78" y="915566"/>
            <a:ext cx="345784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550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41189" y="-20538"/>
            <a:ext cx="9205482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ALJZAT ELŐKÉSZÍTÉS</a:t>
            </a:r>
          </a:p>
        </p:txBody>
      </p:sp>
      <p:pic>
        <p:nvPicPr>
          <p:cNvPr id="7" name="Picture 8" descr="Árpád út_12">
            <a:extLst>
              <a:ext uri="{FF2B5EF4-FFF2-40B4-BE49-F238E27FC236}">
                <a16:creationId xmlns:a16="http://schemas.microsoft.com/office/drawing/2014/main" id="{EE1BB703-F4E0-46F4-AA6F-C281A36A065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72" y="485421"/>
            <a:ext cx="9069090" cy="4048317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9" descr="Árpád út_11">
            <a:extLst>
              <a:ext uri="{FF2B5EF4-FFF2-40B4-BE49-F238E27FC236}">
                <a16:creationId xmlns:a16="http://schemas.microsoft.com/office/drawing/2014/main" id="{2B2B4C58-2385-4689-AFC7-9656DC281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72" y="485421"/>
            <a:ext cx="9032278" cy="403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2" descr="trimmer 013">
            <a:extLst>
              <a:ext uri="{FF2B5EF4-FFF2-40B4-BE49-F238E27FC236}">
                <a16:creationId xmlns:a16="http://schemas.microsoft.com/office/drawing/2014/main" id="{CBA9BC92-83E4-4EC7-9329-C3DB771D4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601362"/>
            <a:ext cx="654580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9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9" descr="04">
            <a:extLst>
              <a:ext uri="{FF2B5EF4-FFF2-40B4-BE49-F238E27FC236}">
                <a16:creationId xmlns:a16="http://schemas.microsoft.com/office/drawing/2014/main" id="{D19CDA4D-AD66-4F3F-8300-29E4D8328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72" y="797964"/>
            <a:ext cx="3349228" cy="293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41189" y="-20538"/>
            <a:ext cx="9205482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FELÜLETTISZTÍTÁS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31AFC6EF-A103-4ABA-B4B6-911282209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905756"/>
            <a:ext cx="5797302" cy="28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7825" indent="-377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377825" marR="0" lvl="0" indent="-3778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Mechanikus módszerek </a:t>
            </a: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(kefék, marók, tűpisztolyok)</a:t>
            </a:r>
            <a:b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kumimoji="0" lang="cs-CZ" alt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77825" marR="0" lvl="0" indent="-3778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Fúvatás </a:t>
            </a: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(homokszórás, sörétezés, nagy nyomású víz)</a:t>
            </a:r>
            <a:b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kumimoji="0" lang="cs-CZ" alt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77825" marR="0" lvl="0" indent="-3778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hu-H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Savas maratás</a:t>
            </a:r>
          </a:p>
          <a:p>
            <a:pPr marL="377825" marR="0" lvl="0" indent="-3778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hu-H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Lánggereblye</a:t>
            </a:r>
          </a:p>
          <a:p>
            <a:pPr marL="377825" marR="0" lvl="0" indent="-3778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altLang="hu-H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Lézeres felülettisztítás</a:t>
            </a:r>
            <a:endParaRPr kumimoji="0" lang="hu-HU" altLang="hu-H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5443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41189" y="-20538"/>
            <a:ext cx="9205482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FELÜLETTISZTÍTÁS</a:t>
            </a:r>
          </a:p>
        </p:txBody>
      </p:sp>
      <p:pic>
        <p:nvPicPr>
          <p:cNvPr id="8" name="Picture 45" descr="Padló_03">
            <a:extLst>
              <a:ext uri="{FF2B5EF4-FFF2-40B4-BE49-F238E27FC236}">
                <a16:creationId xmlns:a16="http://schemas.microsoft.com/office/drawing/2014/main" id="{D768E9D1-1DB1-4FFC-9F39-E6E0C3F24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283"/>
            <a:ext cx="9144000" cy="39406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7" descr="14">
            <a:extLst>
              <a:ext uri="{FF2B5EF4-FFF2-40B4-BE49-F238E27FC236}">
                <a16:creationId xmlns:a16="http://schemas.microsoft.com/office/drawing/2014/main" id="{3545C980-23B0-44EC-A96A-85C367866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480460"/>
            <a:ext cx="6985000" cy="3761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9" descr="06">
            <a:extLst>
              <a:ext uri="{FF2B5EF4-FFF2-40B4-BE49-F238E27FC236}">
                <a16:creationId xmlns:a16="http://schemas.microsoft.com/office/drawing/2014/main" id="{AA274F54-2707-4574-8F59-CD7E4CABB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8" y="594660"/>
            <a:ext cx="9144000" cy="3283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0" descr="Árpád út_22">
            <a:extLst>
              <a:ext uri="{FF2B5EF4-FFF2-40B4-BE49-F238E27FC236}">
                <a16:creationId xmlns:a16="http://schemas.microsoft.com/office/drawing/2014/main" id="{7260CD5F-6BC6-4310-969D-2881B2FD9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08" y="595777"/>
            <a:ext cx="8675688" cy="37380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52">
            <a:extLst>
              <a:ext uri="{FF2B5EF4-FFF2-40B4-BE49-F238E27FC236}">
                <a16:creationId xmlns:a16="http://schemas.microsoft.com/office/drawing/2014/main" id="{4C038C30-AC4C-4420-8672-5F6C77252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381" y="471358"/>
            <a:ext cx="2376487" cy="46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350" b="0" i="0" u="none" strike="noStrike" kern="1200" cap="none" spc="0" normalizeH="0" baseline="0" noProof="0">
              <a:ln>
                <a:noFill/>
              </a:ln>
              <a:solidFill>
                <a:srgbClr val="66FFCC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36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41189" y="-20538"/>
            <a:ext cx="9205482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REPEDÉSEK JAVÍTÁSA</a:t>
            </a:r>
          </a:p>
        </p:txBody>
      </p:sp>
      <p:pic>
        <p:nvPicPr>
          <p:cNvPr id="5" name="Picture 2" descr="02">
            <a:extLst>
              <a:ext uri="{FF2B5EF4-FFF2-40B4-BE49-F238E27FC236}">
                <a16:creationId xmlns:a16="http://schemas.microsoft.com/office/drawing/2014/main" id="{13043B80-8950-4582-A2BE-6932F1D4C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285" y="483518"/>
            <a:ext cx="4212431" cy="368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ADF412D5-EEA2-42D8-BFFA-EA49717A7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310" y="1002631"/>
            <a:ext cx="740333" cy="646331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Repedés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B130C020-BCDE-4A11-ABE4-BF1FC2629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606" y="2299223"/>
            <a:ext cx="2129670" cy="1061829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Depasszivált zóna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(karbonátosodás vagy </a:t>
            </a:r>
            <a:br>
              <a:rPr kumimoji="0" lang="hu-HU" altLang="hu-HU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kumimoji="0" lang="hu-HU" altLang="hu-HU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kloridbehatolás)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A4DFCED3-CE0D-4AD0-8F1B-613762341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517" y="3379119"/>
            <a:ext cx="866346" cy="199460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350" b="0" i="0" u="none" strike="noStrike" kern="1200" cap="none" spc="0" normalizeH="0" baseline="0" noProof="0">
              <a:ln>
                <a:noFill/>
              </a:ln>
              <a:solidFill>
                <a:srgbClr val="66FFCC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FA6ED617-3AD2-4D43-BDE9-32D16912B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7995" y="3379118"/>
            <a:ext cx="69530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Korrózió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609205C-6257-4C1C-B39B-364FC4439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913" y="483518"/>
            <a:ext cx="5055909" cy="379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215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41189" y="-20538"/>
            <a:ext cx="9205482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REPEDÉSEK JAVÍTÁSA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0458600-D5EE-46A7-A701-45A99CBC5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653" y="1593702"/>
            <a:ext cx="6172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r>
              <a:rPr kumimoji="0" lang="cs-CZ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 repedés keletkezésének okai </a:t>
            </a:r>
            <a:br>
              <a:rPr kumimoji="0" lang="cs-CZ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(terhelés, zsugorodás, hőváltozások, ...)</a:t>
            </a:r>
            <a:b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kumimoji="0" lang="cs-CZ" alt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r>
              <a:rPr kumimoji="0" lang="cs-CZ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 repedés fajta </a:t>
            </a: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(mozgó vagy fix, átmenő vagy kéreg)</a:t>
            </a:r>
            <a:b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kumimoji="0" lang="cs-CZ" alt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r>
              <a:rPr kumimoji="0" lang="cs-CZ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 repedés állapota a felújításkor </a:t>
            </a: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(vizes, száraz)</a:t>
            </a:r>
            <a:b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kumimoji="0" lang="cs-CZ" alt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r>
              <a:rPr kumimoji="0" lang="cs-CZ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 javítás végeredményére vonatkozó követelmények </a:t>
            </a: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(vízzáróság, teherátadás, lezárás,…)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41E9FEC0-78CE-4FCE-B0BA-6B7470F3A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9542"/>
            <a:ext cx="57573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 beavatkozás módjának kiválasztásához meg kell határozni:</a:t>
            </a:r>
          </a:p>
        </p:txBody>
      </p:sp>
    </p:spTree>
    <p:extLst>
      <p:ext uri="{BB962C8B-B14F-4D97-AF65-F5344CB8AC3E}">
        <p14:creationId xmlns:p14="http://schemas.microsoft.com/office/powerpoint/2010/main" val="4052397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41189" y="-20538"/>
            <a:ext cx="9205482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REPEDÉSEK JAVÍTÁSA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E9E5D8B-A53B-478A-AA8E-2845E4B8B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377" y="1527597"/>
            <a:ext cx="5023247" cy="226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Felületközeli lezárás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Mélységi kiöntés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	-öntés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	-injektálás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Bevonat (későbbiekben)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3C9CB2E-6F05-4772-9FEB-EC96BD720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771550"/>
            <a:ext cx="46410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 repedések javításának módjai:</a:t>
            </a:r>
          </a:p>
        </p:txBody>
      </p:sp>
    </p:spTree>
    <p:extLst>
      <p:ext uri="{BB962C8B-B14F-4D97-AF65-F5344CB8AC3E}">
        <p14:creationId xmlns:p14="http://schemas.microsoft.com/office/powerpoint/2010/main" val="539693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41189" y="-20538"/>
            <a:ext cx="9205482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REPEDÉSEK JAVÍTÁSA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E9E5D8B-A53B-478A-AA8E-2845E4B8B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377" y="1527597"/>
            <a:ext cx="3601591" cy="68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Felületközeli lezárás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Mapeflex AC4</a:t>
            </a:r>
            <a:b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Mapeflex PU45FT</a:t>
            </a:r>
            <a:b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3C9CB2E-6F05-4772-9FEB-EC96BD720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771550"/>
            <a:ext cx="46410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 repedések tömítése</a:t>
            </a:r>
          </a:p>
        </p:txBody>
      </p:sp>
      <p:pic>
        <p:nvPicPr>
          <p:cNvPr id="7" name="Picture 4" descr="Trhlina 1">
            <a:extLst>
              <a:ext uri="{FF2B5EF4-FFF2-40B4-BE49-F238E27FC236}">
                <a16:creationId xmlns:a16="http://schemas.microsoft.com/office/drawing/2014/main" id="{761FCAD1-0C5B-40CA-9138-9934C0A8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64965"/>
            <a:ext cx="2752130" cy="1919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E730CBB1-DE08-4308-A80A-8597FA674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54776"/>
            <a:ext cx="4480322" cy="14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C8A3029C-3A96-4442-98BF-6B33ECE2F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94" y="1635646"/>
            <a:ext cx="2911066" cy="291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137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87142" y="-20538"/>
            <a:ext cx="9251435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REPEDÉSEK JAVÍTÁSA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3C9CB2E-6F05-4772-9FEB-EC96BD720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771550"/>
            <a:ext cx="46642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Injektálás: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B89C8B5-A46B-4D05-8206-D64280DAB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32" y="1367585"/>
            <a:ext cx="7596336" cy="263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84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87142" y="-20538"/>
            <a:ext cx="9251435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REPEDÉSEK JAVÍTÁSA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3C9CB2E-6F05-4772-9FEB-EC96BD720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99" y="771550"/>
            <a:ext cx="46642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Injektálás: Epojet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Epojet LV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6225387-C4C0-4B09-8668-E928C15EA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097" y="987575"/>
            <a:ext cx="3010112" cy="3282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F983865A-6C47-49B2-8AC1-24C612BD0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98" y="1491630"/>
            <a:ext cx="2680549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Nagyon alacsony viszkozitású, kétkomponensű epoxigyanta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hézagok </a:t>
            </a: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merev</a:t>
            </a: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 összekapcsolására, 0,1 mm-ig.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Bedolgozása: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-öntéssel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-injektálással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5E9B71C-7D4C-46E2-88C1-81B29291A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959" y="962025"/>
            <a:ext cx="3294545" cy="330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27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38DC92A7-CCAC-44F4-AD4A-547EEA5F0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45EBF5A5-70B4-4CC4-9525-E3EF76EFC2B6}"/>
              </a:ext>
            </a:extLst>
          </p:cNvPr>
          <p:cNvSpPr/>
          <p:nvPr/>
        </p:nvSpPr>
        <p:spPr>
          <a:xfrm>
            <a:off x="0" y="647998"/>
            <a:ext cx="9144000" cy="3848400"/>
          </a:xfrm>
          <a:prstGeom prst="rect">
            <a:avLst/>
          </a:prstGeom>
          <a:solidFill>
            <a:srgbClr val="017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68494921-4016-4128-80E8-B593440EEF65}"/>
              </a:ext>
            </a:extLst>
          </p:cNvPr>
          <p:cNvSpPr txBox="1"/>
          <p:nvPr/>
        </p:nvSpPr>
        <p:spPr>
          <a:xfrm>
            <a:off x="6626742" y="644471"/>
            <a:ext cx="2517259" cy="3848399"/>
          </a:xfrm>
          <a:prstGeom prst="rect">
            <a:avLst/>
          </a:prstGeom>
          <a:noFill/>
        </p:spPr>
        <p:txBody>
          <a:bodyPr vert="horz" lIns="135000" tIns="81000" rIns="81000" bIns="0" rtlCol="0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1991. a magyarországi leányvállalat működésének kezdete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2002. gyártóüzem építése Sóskúton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2018. a gyártóüzem bővítése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HelveticaNeueLT W1G 47 LtCn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C5ABBB3-3810-45D5-9BE0-3337337DD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84268"/>
            <a:ext cx="5311649" cy="189871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E8C68585-2661-45EC-8DE4-668FFB98D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889" y="660517"/>
            <a:ext cx="3786853" cy="1911233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BD8845C9-565C-420C-9614-DF6DF476C55B}"/>
              </a:ext>
            </a:extLst>
          </p:cNvPr>
          <p:cNvSpPr txBox="1"/>
          <p:nvPr/>
        </p:nvSpPr>
        <p:spPr>
          <a:xfrm>
            <a:off x="1917528" y="660516"/>
            <a:ext cx="922361" cy="426213"/>
          </a:xfrm>
          <a:prstGeom prst="rect">
            <a:avLst/>
          </a:prstGeom>
          <a:noFill/>
        </p:spPr>
        <p:txBody>
          <a:bodyPr vert="horz" lIns="135000" tIns="81000" rIns="81000" bIns="0" rtlCol="0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Budaörs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HelveticaNeueLT W1G 47 LtCn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5A0BA660-53D8-43EA-B5E2-CC7848D4C905}"/>
              </a:ext>
            </a:extLst>
          </p:cNvPr>
          <p:cNvSpPr txBox="1"/>
          <p:nvPr/>
        </p:nvSpPr>
        <p:spPr>
          <a:xfrm>
            <a:off x="5311650" y="4081806"/>
            <a:ext cx="922361" cy="426213"/>
          </a:xfrm>
          <a:prstGeom prst="rect">
            <a:avLst/>
          </a:prstGeom>
          <a:noFill/>
        </p:spPr>
        <p:txBody>
          <a:bodyPr vert="horz" lIns="135000" tIns="81000" rIns="81000" bIns="0" rtlCol="0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Sóskút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HelveticaNeueLT W1G 47 LtCn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013F2A3-5AFC-48A0-B3E1-56D48943A6C1}"/>
              </a:ext>
            </a:extLst>
          </p:cNvPr>
          <p:cNvSpPr txBox="1"/>
          <p:nvPr/>
        </p:nvSpPr>
        <p:spPr>
          <a:xfrm>
            <a:off x="20291" y="-20538"/>
            <a:ext cx="9144001" cy="648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MAPEI KFT - MÉRFÖLDKÖVEK</a:t>
            </a:r>
          </a:p>
        </p:txBody>
      </p:sp>
    </p:spTree>
    <p:extLst>
      <p:ext uri="{BB962C8B-B14F-4D97-AF65-F5344CB8AC3E}">
        <p14:creationId xmlns:p14="http://schemas.microsoft.com/office/powerpoint/2010/main" val="3106075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87142" y="-20538"/>
            <a:ext cx="9251435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BETONACÉLOK KORRÓZIÓVÉDELME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266C28AC-1A22-4ECB-B467-2C023FE57B16}"/>
              </a:ext>
            </a:extLst>
          </p:cNvPr>
          <p:cNvSpPr/>
          <p:nvPr/>
        </p:nvSpPr>
        <p:spPr>
          <a:xfrm>
            <a:off x="539552" y="987574"/>
            <a:ext cx="68407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Lúgos környezet (pH&gt;11,5) kialakítása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Cement bázisú korrózióvédő bevonattal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legendő vastagságú, cementalapú újraprofilozó anyaggal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Záró védőbevonat felhordása (epoxi)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​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Katódos korrózióvédelem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4" descr="05">
            <a:extLst>
              <a:ext uri="{FF2B5EF4-FFF2-40B4-BE49-F238E27FC236}">
                <a16:creationId xmlns:a16="http://schemas.microsoft.com/office/drawing/2014/main" id="{AE77699C-B388-4D62-957C-B4B420A3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5058" y="798909"/>
            <a:ext cx="4050506" cy="354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919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9158A731-CD8A-4CBE-8AE1-17C56525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042" y="987574"/>
            <a:ext cx="2998804" cy="3168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87142" y="-20538"/>
            <a:ext cx="9251435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BETONACÉLOK KORRÓZIÓVÉDELME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98FCC6-29E5-4ECA-A78B-78F6F90B7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4" y="798910"/>
            <a:ext cx="4050506" cy="228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Mapefer 1K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Egykomponensű bevonat, az acélbetétek védelméhez.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Tapadóhídként is szolgál, az acél és a betonpótló réteg között.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 letisztított acélra kell felhordani 2 rétegben.</a:t>
            </a:r>
          </a:p>
        </p:txBody>
      </p:sp>
    </p:spTree>
    <p:extLst>
      <p:ext uri="{BB962C8B-B14F-4D97-AF65-F5344CB8AC3E}">
        <p14:creationId xmlns:p14="http://schemas.microsoft.com/office/powerpoint/2010/main" val="873131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1" descr="06">
            <a:extLst>
              <a:ext uri="{FF2B5EF4-FFF2-40B4-BE49-F238E27FC236}">
                <a16:creationId xmlns:a16="http://schemas.microsoft.com/office/drawing/2014/main" id="{81E3CB49-20EB-4CE0-98B8-7C00F46F8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088" y="798910"/>
            <a:ext cx="4104085" cy="359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87142" y="-20538"/>
            <a:ext cx="9251435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ÚJRAPROFILOZÁS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98FCC6-29E5-4ECA-A78B-78F6F90B7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656570"/>
            <a:ext cx="4050506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Az ú</a:t>
            </a:r>
            <a:r>
              <a:rPr kumimoji="0" lang="de-DE" alt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jraprofiloz</a:t>
            </a: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ó</a:t>
            </a:r>
            <a:b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anyagok tulajdonságai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 rugalmassági modulusa alacsonyabb legyen, mint az alapbetoné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 nyomószilárdsága az alapbetonéval azonos, vagy attól csak kicsit magasabb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 hajlító-húzószilárdsága legyen minél nagyobb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kitűnő tapadóképesség az aljzathoz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zsugorodási repedések kizárása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jó vízszigetelés, illetve kicsi vízfelvétel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fagyállóság, min. F 100 szintű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A58C6F5F-3BFF-4A02-806D-CBB099AF2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952" y="4136841"/>
            <a:ext cx="388858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1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Elsődleges a harmónia elve!</a:t>
            </a:r>
          </a:p>
        </p:txBody>
      </p:sp>
    </p:spTree>
    <p:extLst>
      <p:ext uri="{BB962C8B-B14F-4D97-AF65-F5344CB8AC3E}">
        <p14:creationId xmlns:p14="http://schemas.microsoft.com/office/powerpoint/2010/main" val="83241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87142" y="-20538"/>
            <a:ext cx="9251435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ÚJRAPROFILOZÁS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98FCC6-29E5-4ECA-A78B-78F6F90B7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656570"/>
            <a:ext cx="3329632" cy="27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Az alapfelület kialakítása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Hibás részek eltávolítása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Javítandó felület megfelelő geometriai kialakítása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" panose="020B0604020202020204" pitchFamily="34" charset="0"/>
              </a:rPr>
              <a:t>„Konkáv” üreg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" panose="020B0604020202020204" pitchFamily="34" charset="0"/>
              </a:rPr>
              <a:t>Lekerekített sarkok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" panose="020B0604020202020204" pitchFamily="34" charset="0"/>
              </a:rPr>
              <a:t>Meredek szegély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Érdes felület</a:t>
            </a:r>
          </a:p>
        </p:txBody>
      </p:sp>
      <p:pic>
        <p:nvPicPr>
          <p:cNvPr id="7" name="Picture 50">
            <a:extLst>
              <a:ext uri="{FF2B5EF4-FFF2-40B4-BE49-F238E27FC236}">
                <a16:creationId xmlns:a16="http://schemas.microsoft.com/office/drawing/2014/main" id="{D1AF8C80-99E5-45CF-9E57-BC25AE6FE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83249"/>
            <a:ext cx="3589734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387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87142" y="-20538"/>
            <a:ext cx="9251435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ÚJRAPROFILOZÁS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98FCC6-29E5-4ECA-A78B-78F6F90B7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7" y="656570"/>
            <a:ext cx="7416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Mapegrout állékony javítóhabarcsok</a:t>
            </a:r>
          </a:p>
        </p:txBody>
      </p:sp>
      <p:graphicFrame>
        <p:nvGraphicFramePr>
          <p:cNvPr id="8" name="Táblázat 7">
            <a:extLst>
              <a:ext uri="{FF2B5EF4-FFF2-40B4-BE49-F238E27FC236}">
                <a16:creationId xmlns:a16="http://schemas.microsoft.com/office/drawing/2014/main" id="{CDE4CAB6-F98F-4066-9F9D-3E1A60312EFC}"/>
              </a:ext>
            </a:extLst>
          </p:cNvPr>
          <p:cNvGraphicFramePr>
            <a:graphicFrameLocks noGrp="1"/>
          </p:cNvGraphicFramePr>
          <p:nvPr/>
        </p:nvGraphicFramePr>
        <p:xfrm>
          <a:off x="395536" y="1275606"/>
          <a:ext cx="8352928" cy="3211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0555">
                  <a:extLst>
                    <a:ext uri="{9D8B030D-6E8A-4147-A177-3AD203B41FA5}">
                      <a16:colId xmlns:a16="http://schemas.microsoft.com/office/drawing/2014/main" val="3371862380"/>
                    </a:ext>
                  </a:extLst>
                </a:gridCol>
                <a:gridCol w="3534608">
                  <a:extLst>
                    <a:ext uri="{9D8B030D-6E8A-4147-A177-3AD203B41FA5}">
                      <a16:colId xmlns:a16="http://schemas.microsoft.com/office/drawing/2014/main" val="1668050660"/>
                    </a:ext>
                  </a:extLst>
                </a:gridCol>
                <a:gridCol w="1406808">
                  <a:extLst>
                    <a:ext uri="{9D8B030D-6E8A-4147-A177-3AD203B41FA5}">
                      <a16:colId xmlns:a16="http://schemas.microsoft.com/office/drawing/2014/main" val="314980206"/>
                    </a:ext>
                  </a:extLst>
                </a:gridCol>
                <a:gridCol w="1230957">
                  <a:extLst>
                    <a:ext uri="{9D8B030D-6E8A-4147-A177-3AD203B41FA5}">
                      <a16:colId xmlns:a16="http://schemas.microsoft.com/office/drawing/2014/main" val="2667252658"/>
                    </a:ext>
                  </a:extLst>
                </a:gridCol>
              </a:tblGrid>
              <a:tr h="535221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 dirty="0">
                          <a:effectLst/>
                        </a:rPr>
                        <a:t>Termék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Leírás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Nyomószilárdság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 dirty="0">
                          <a:effectLst/>
                        </a:rPr>
                        <a:t>Besorolás (</a:t>
                      </a:r>
                      <a:r>
                        <a:rPr lang="hu-HU" altLang="hu-HU" sz="1100" dirty="0">
                          <a:latin typeface="+mn-lt"/>
                        </a:rPr>
                        <a:t>MSZ </a:t>
                      </a:r>
                      <a:r>
                        <a:rPr lang="hu-HU" sz="1100" dirty="0">
                          <a:latin typeface="+mn-lt"/>
                        </a:rPr>
                        <a:t>EN 1504-3:2006)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14882106"/>
                  </a:ext>
                </a:extLst>
              </a:tr>
              <a:tr h="535221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u="none" strike="noStrike">
                          <a:effectLst/>
                        </a:rPr>
                        <a:t>Planitop Rasa &amp; Ripara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 dirty="0" err="1">
                          <a:effectLst/>
                        </a:rPr>
                        <a:t>Állékony</a:t>
                      </a:r>
                      <a:r>
                        <a:rPr lang="hu-HU" sz="1100" u="none" strike="noStrike" dirty="0">
                          <a:effectLst/>
                        </a:rPr>
                        <a:t>, </a:t>
                      </a:r>
                      <a:r>
                        <a:rPr lang="hu-HU" sz="1100" b="1" u="none" strike="noStrike" dirty="0">
                          <a:effectLst/>
                        </a:rPr>
                        <a:t>gyorskötő</a:t>
                      </a:r>
                      <a:r>
                        <a:rPr lang="hu-HU" sz="1100" u="none" strike="noStrike" dirty="0">
                          <a:effectLst/>
                        </a:rPr>
                        <a:t> javító- és simítóhabarcs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≥18MPa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R2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58237867"/>
                  </a:ext>
                </a:extLst>
              </a:tr>
              <a:tr h="535221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u="none" strike="noStrike">
                          <a:effectLst/>
                        </a:rPr>
                        <a:t>Mapegrout 430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Állékony, normál kötésidejű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≥30MPa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R3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28985269"/>
                  </a:ext>
                </a:extLst>
              </a:tr>
              <a:tr h="535221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u="none" strike="noStrike">
                          <a:effectLst/>
                        </a:rPr>
                        <a:t>Mapegrout T40</a:t>
                      </a:r>
                      <a:endParaRPr lang="hu-H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 dirty="0" err="1">
                          <a:effectLst/>
                        </a:rPr>
                        <a:t>Állékony</a:t>
                      </a:r>
                      <a:r>
                        <a:rPr lang="hu-HU" sz="1100" u="none" strike="noStrike" dirty="0">
                          <a:effectLst/>
                        </a:rPr>
                        <a:t>, normál </a:t>
                      </a:r>
                      <a:r>
                        <a:rPr lang="hu-HU" sz="1100" u="none" strike="noStrike" dirty="0" err="1">
                          <a:effectLst/>
                        </a:rPr>
                        <a:t>kötésidejű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≥40MPa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R3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24550024"/>
                  </a:ext>
                </a:extLst>
              </a:tr>
              <a:tr h="535221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u="none" strike="noStrike" dirty="0" err="1">
                          <a:effectLst/>
                        </a:rPr>
                        <a:t>Planitop</a:t>
                      </a:r>
                      <a:r>
                        <a:rPr lang="hu-HU" sz="1100" b="1" u="none" strike="noStrike" dirty="0">
                          <a:effectLst/>
                        </a:rPr>
                        <a:t> 400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 dirty="0" err="1">
                          <a:effectLst/>
                        </a:rPr>
                        <a:t>Állékony</a:t>
                      </a:r>
                      <a:r>
                        <a:rPr lang="hu-HU" sz="1100" u="none" strike="noStrike" dirty="0">
                          <a:effectLst/>
                        </a:rPr>
                        <a:t>, </a:t>
                      </a:r>
                      <a:r>
                        <a:rPr lang="hu-HU" sz="1100" b="1" u="none" strike="noStrike" dirty="0">
                          <a:effectLst/>
                        </a:rPr>
                        <a:t>gyorskötő</a:t>
                      </a:r>
                      <a:r>
                        <a:rPr lang="hu-HU" sz="1100" u="none" strike="noStrike" dirty="0">
                          <a:effectLst/>
                        </a:rPr>
                        <a:t> javító- és simítóhabarcs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≥45MPa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R3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36712643"/>
                  </a:ext>
                </a:extLst>
              </a:tr>
              <a:tr h="535221"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b="1" u="none" strike="noStrike" dirty="0" err="1">
                          <a:effectLst/>
                        </a:rPr>
                        <a:t>Planitop</a:t>
                      </a:r>
                      <a:r>
                        <a:rPr lang="hu-HU" sz="1100" b="1" u="none" strike="noStrike" dirty="0">
                          <a:effectLst/>
                        </a:rPr>
                        <a:t> Rasa &amp; </a:t>
                      </a:r>
                      <a:r>
                        <a:rPr lang="hu-HU" sz="1100" b="1" u="none" strike="noStrike" dirty="0" err="1">
                          <a:effectLst/>
                        </a:rPr>
                        <a:t>Ripara</a:t>
                      </a:r>
                      <a:r>
                        <a:rPr lang="hu-HU" sz="1100" b="1" u="none" strike="noStrike" dirty="0">
                          <a:effectLst/>
                        </a:rPr>
                        <a:t> R4</a:t>
                      </a:r>
                      <a:endParaRPr lang="hu-H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 dirty="0" err="1">
                          <a:effectLst/>
                        </a:rPr>
                        <a:t>Állékony</a:t>
                      </a:r>
                      <a:r>
                        <a:rPr lang="hu-HU" sz="1100" u="none" strike="noStrike" dirty="0">
                          <a:effectLst/>
                        </a:rPr>
                        <a:t>, </a:t>
                      </a:r>
                      <a:r>
                        <a:rPr lang="hu-HU" sz="1100" b="1" u="none" strike="noStrike" dirty="0">
                          <a:effectLst/>
                        </a:rPr>
                        <a:t>gyorskötő</a:t>
                      </a:r>
                      <a:r>
                        <a:rPr lang="hu-HU" sz="1100" u="none" strike="noStrike" dirty="0">
                          <a:effectLst/>
                        </a:rPr>
                        <a:t> javító- és simítóhabarcs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>
                          <a:effectLst/>
                        </a:rPr>
                        <a:t>≥50MPa</a:t>
                      </a:r>
                      <a:endParaRPr lang="hu-H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100" u="none" strike="noStrike" dirty="0">
                          <a:effectLst/>
                        </a:rPr>
                        <a:t>R4</a:t>
                      </a:r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12485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336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123370" y="-20539"/>
            <a:ext cx="9287664" cy="65190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ÚJRAPROFILOZÁS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A2B9077-8A8A-4577-9C7F-3DE47B74DA2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108" y="703268"/>
            <a:ext cx="3875965" cy="387596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3" descr="MAPEGROUT RAPID">
            <a:extLst>
              <a:ext uri="{FF2B5EF4-FFF2-40B4-BE49-F238E27FC236}">
                <a16:creationId xmlns:a16="http://schemas.microsoft.com/office/drawing/2014/main" id="{DFCD7BDD-6C8D-42CE-BA1D-7FA6ADC91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8532" y="703927"/>
            <a:ext cx="4293948" cy="3875965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 descr="Mapegrout Tissotropico 06">
            <a:extLst>
              <a:ext uri="{FF2B5EF4-FFF2-40B4-BE49-F238E27FC236}">
                <a16:creationId xmlns:a16="http://schemas.microsoft.com/office/drawing/2014/main" id="{4ECF00A6-E156-40C1-91C6-087C8C46F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85661"/>
            <a:ext cx="3268714" cy="389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54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100-0042_IMG">
            <a:extLst>
              <a:ext uri="{FF2B5EF4-FFF2-40B4-BE49-F238E27FC236}">
                <a16:creationId xmlns:a16="http://schemas.microsoft.com/office/drawing/2014/main" id="{C63B1A1F-856F-4A58-8E5C-A8988BF28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08" y="702457"/>
            <a:ext cx="3914775" cy="387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123370" y="-20539"/>
            <a:ext cx="9287664" cy="65190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ÚJRAPROFILOZÁS</a:t>
            </a:r>
          </a:p>
        </p:txBody>
      </p:sp>
      <p:pic>
        <p:nvPicPr>
          <p:cNvPr id="11" name="Picture 5" descr="100-0009_IMG">
            <a:extLst>
              <a:ext uri="{FF2B5EF4-FFF2-40B4-BE49-F238E27FC236}">
                <a16:creationId xmlns:a16="http://schemas.microsoft.com/office/drawing/2014/main" id="{C2370AE9-5DBA-42A2-9AC4-95AA1510AC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45" y="700984"/>
            <a:ext cx="2906974" cy="387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100-0011_IMG">
            <a:extLst>
              <a:ext uri="{FF2B5EF4-FFF2-40B4-BE49-F238E27FC236}">
                <a16:creationId xmlns:a16="http://schemas.microsoft.com/office/drawing/2014/main" id="{7B68474A-EEC3-433D-B2E5-01C25E1D6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700984"/>
            <a:ext cx="4680520" cy="387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P40012">
            <a:extLst>
              <a:ext uri="{FF2B5EF4-FFF2-40B4-BE49-F238E27FC236}">
                <a16:creationId xmlns:a16="http://schemas.microsoft.com/office/drawing/2014/main" id="{4D8F3FE3-8CF1-46E3-9FA9-1130C1DC1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472" y="698040"/>
            <a:ext cx="4568015" cy="387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100-0025_IMG">
            <a:extLst>
              <a:ext uri="{FF2B5EF4-FFF2-40B4-BE49-F238E27FC236}">
                <a16:creationId xmlns:a16="http://schemas.microsoft.com/office/drawing/2014/main" id="{28F119F5-80BC-4E18-B1D9-0A410B44B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83" y="695096"/>
            <a:ext cx="6593545" cy="387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63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123370" y="-20539"/>
            <a:ext cx="9287664" cy="65190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FELÜLET SIMÍTÁSA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CBAE07A-AC19-47B0-9604-596EAD5AF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731597"/>
            <a:ext cx="5829300" cy="129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None/>
              <a:tabLst/>
              <a:defRPr/>
            </a:pPr>
            <a:r>
              <a:rPr kumimoji="0" lang="cs-CZ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Célja: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Apró hiányosságok és sérülések javítása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Az objektum felületének esztétikai javítása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Rectangle 43">
            <a:extLst>
              <a:ext uri="{FF2B5EF4-FFF2-40B4-BE49-F238E27FC236}">
                <a16:creationId xmlns:a16="http://schemas.microsoft.com/office/drawing/2014/main" id="{942AFE28-CB10-4B93-9625-88E5EBA93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570" y="2111551"/>
            <a:ext cx="6165213" cy="146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Finomszemcsés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Polimerrel módosított cementbázisú javítóanyag (PCC)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Tapadás: &gt; 1,5 N/mm</a:t>
            </a:r>
            <a:r>
              <a:rPr kumimoji="0" lang="hu-HU" altLang="hu-HU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 (további bevonatok!)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Nyomószilárdság: általában nem lényeges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429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123370" y="-20539"/>
            <a:ext cx="9287664" cy="65190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FELÜLET SIMÍTÁSA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A8B23F3-DCBA-4797-AC98-C08DF1E51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849" y="7312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5B6DDE-4448-4C4F-A9A0-7E14B1B5F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4" y="798910"/>
            <a:ext cx="4050506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Mapefinish, Monofinish, Planitop 550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Két- és egykomponensű simítóanyagok betonfelületekre.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További bevonatokat fogadni képes.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Max. rétegvastagság: 3 mm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Tapadóhíd nélkül is kiváló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tapadás.</a:t>
            </a:r>
          </a:p>
        </p:txBody>
      </p:sp>
      <p:pic>
        <p:nvPicPr>
          <p:cNvPr id="7" name="Picture 6" descr="MONOFINISH">
            <a:extLst>
              <a:ext uri="{FF2B5EF4-FFF2-40B4-BE49-F238E27FC236}">
                <a16:creationId xmlns:a16="http://schemas.microsoft.com/office/drawing/2014/main" id="{30AEA658-4A31-4C35-824C-9BD518E9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11823"/>
            <a:ext cx="2444418" cy="24444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46D0BB7-99AF-48CB-8217-428184BC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283" y="2514857"/>
            <a:ext cx="2765862" cy="21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705C4CE-A9EE-40DE-8A4A-DE31C6498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459384"/>
            <a:ext cx="2221362" cy="220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587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123370" y="-20539"/>
            <a:ext cx="9287664" cy="65190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VÉDŐ BEVONATOK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63766E8-89B1-4E1E-BA51-DCA503358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21990"/>
            <a:ext cx="2082024" cy="346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66103671-2FB5-4CAB-B606-B0EB785E3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731597"/>
            <a:ext cx="5829300" cy="129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None/>
              <a:tabLst/>
              <a:defRPr/>
            </a:pPr>
            <a:r>
              <a:rPr kumimoji="0" lang="cs-CZ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Célja: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cs-CZ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Sóállóság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CO2, SO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kumimoji="0" lang="hu-HU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2—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zárás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Repedésáthidalás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Vízzárás vagy páraáteresztés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Esztétika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43">
            <a:extLst>
              <a:ext uri="{FF2B5EF4-FFF2-40B4-BE49-F238E27FC236}">
                <a16:creationId xmlns:a16="http://schemas.microsoft.com/office/drawing/2014/main" id="{D606AD3A-4296-4658-8432-C764AD9BF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854" y="2953388"/>
            <a:ext cx="6172200" cy="145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Vékony bevonatok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Impregnáló anyagok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Vastag bevonatok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 bevonat anyagát az aljzat és a igénybevételek alapján kell meghatározni!</a:t>
            </a: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6437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62F778F0-0898-4394-9D68-A3CC04A14860}"/>
              </a:ext>
            </a:extLst>
          </p:cNvPr>
          <p:cNvSpPr txBox="1"/>
          <p:nvPr/>
        </p:nvSpPr>
        <p:spPr>
          <a:xfrm>
            <a:off x="0" y="1"/>
            <a:ext cx="9144000" cy="648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MAPEI KFT TERMÉKVONALAI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AB5CEDA4-1543-432E-A26B-FE085D29492E}"/>
              </a:ext>
            </a:extLst>
          </p:cNvPr>
          <p:cNvSpPr/>
          <p:nvPr/>
        </p:nvSpPr>
        <p:spPr>
          <a:xfrm>
            <a:off x="0" y="648001"/>
            <a:ext cx="9144000" cy="384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tIns="396000" rIns="252000" bIns="144000" numCol="3" spcCol="180000" rtlCol="0" anchor="ctr" anchorCtr="1"/>
          <a:lstStyle/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Termékek kerámia és természetes kőburkolatok fektetéséhez</a:t>
            </a: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Termékek a cement és műgyanta ipari padlókhoz</a:t>
            </a: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Termékek textil és rugalmas padlóburkolatok fektetéséhez</a:t>
            </a: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Termékek sportburkolatokhoz</a:t>
            </a: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Betonjavító termékek</a:t>
            </a: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Hangszigetelési termékek</a:t>
            </a: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Termékek faanyagú burkolatok fektetéséhezű</a:t>
            </a: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Műemlékvédelmi és falazatfelújítási rendszerek</a:t>
            </a: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Rugalmas hézagkitöltő- és ragasztóanyagok</a:t>
            </a: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Szerkezeti megerősítő rendszerek</a:t>
            </a: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Vízszigetelő anyagok</a:t>
            </a: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Hőszigetelési termékek</a:t>
            </a: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Különleges mélyépítési anyagok</a:t>
            </a: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Betonadalékszerek</a:t>
            </a: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309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Védő és dekorációs falbevonatok</a:t>
            </a:r>
          </a:p>
          <a:p>
            <a:pPr marL="361906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8B5A780B-5BAE-730E-D782-F1E09111C091}"/>
              </a:ext>
            </a:extLst>
          </p:cNvPr>
          <p:cNvSpPr/>
          <p:nvPr/>
        </p:nvSpPr>
        <p:spPr>
          <a:xfrm>
            <a:off x="683568" y="3723878"/>
            <a:ext cx="208823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>
            <a:extLst>
              <a:ext uri="{FF2B5EF4-FFF2-40B4-BE49-F238E27FC236}">
                <a16:creationId xmlns:a16="http://schemas.microsoft.com/office/drawing/2014/main" id="{7EF453C6-0639-243E-C414-61E863D8024D}"/>
              </a:ext>
            </a:extLst>
          </p:cNvPr>
          <p:cNvSpPr/>
          <p:nvPr/>
        </p:nvSpPr>
        <p:spPr>
          <a:xfrm>
            <a:off x="3347864" y="3147814"/>
            <a:ext cx="237626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>
            <a:extLst>
              <a:ext uri="{FF2B5EF4-FFF2-40B4-BE49-F238E27FC236}">
                <a16:creationId xmlns:a16="http://schemas.microsoft.com/office/drawing/2014/main" id="{A958F6DE-EE33-70D0-6D36-A8B721F4ED74}"/>
              </a:ext>
            </a:extLst>
          </p:cNvPr>
          <p:cNvSpPr/>
          <p:nvPr/>
        </p:nvSpPr>
        <p:spPr>
          <a:xfrm>
            <a:off x="6084168" y="2355726"/>
            <a:ext cx="208823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854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D819E19-A10C-4456-A6FB-88DD61E08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754" y="731597"/>
            <a:ext cx="3551686" cy="371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123370" y="-20539"/>
            <a:ext cx="9287664" cy="65190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VÉDŐ (VÉKONY)BEVONATOK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66103671-2FB5-4CAB-B606-B0EB785E3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731597"/>
            <a:ext cx="5829300" cy="222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None/>
              <a:tabLst/>
              <a:defRPr/>
            </a:pPr>
            <a:r>
              <a:rPr kumimoji="0" lang="cs-CZ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Elastocolor rendszer: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Színes,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​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Rugalmas,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​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CO2-behatolásnak ellenálló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​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Páraáteresztő rendszer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43">
            <a:extLst>
              <a:ext uri="{FF2B5EF4-FFF2-40B4-BE49-F238E27FC236}">
                <a16:creationId xmlns:a16="http://schemas.microsoft.com/office/drawing/2014/main" id="{D606AD3A-4296-4658-8432-C764AD9BF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854" y="2953388"/>
            <a:ext cx="6172200" cy="145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Elastocolor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 Primer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Elastocolor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hu-HU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Pittura</a:t>
            </a: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Elastocolor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0" lang="hu-HU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Rasante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 SF</a:t>
            </a:r>
            <a:endParaRPr kumimoji="0" lang="hu-HU" altLang="hu-H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2779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4C709B0-57BD-469A-987D-F58660D40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755" y="731597"/>
            <a:ext cx="2039518" cy="371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123370" y="-20539"/>
            <a:ext cx="9287664" cy="65190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VÉDŐ (VÉKONY)BEVONATOK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66103671-2FB5-4CAB-B606-B0EB785E3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731597"/>
            <a:ext cx="3816424" cy="342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None/>
              <a:tabLst/>
              <a:defRPr/>
            </a:pPr>
            <a:r>
              <a:rPr kumimoji="0" lang="cs-CZ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Elastocolor rendszer: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Akril bázisú bevonat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(BV2).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Rugalmas, hajszálrepedések befedésére is al-kalmas.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​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A bevonat rendkívül ellenálló ag-resszív környezeti hatásokkal és sókkal szemben.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​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Kézzel és szórópisztollyal is felhord-ható.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C5BA43A3-CC45-4B45-95D4-F89EA7019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731597"/>
            <a:ext cx="2436023" cy="371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 descr="A képen épület, társasház látható&#10;&#10;Automatikusan generált leírás">
            <a:extLst>
              <a:ext uri="{FF2B5EF4-FFF2-40B4-BE49-F238E27FC236}">
                <a16:creationId xmlns:a16="http://schemas.microsoft.com/office/drawing/2014/main" id="{0DF19784-4458-4478-A1A8-B077455F7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97"/>
            <a:ext cx="5100716" cy="3719218"/>
          </a:xfrm>
          <a:prstGeom prst="rect">
            <a:avLst/>
          </a:prstGeom>
        </p:spPr>
      </p:pic>
      <p:pic>
        <p:nvPicPr>
          <p:cNvPr id="7" name="Kép 6" descr="A képen épület, kültéri, égbolt, magas látható&#10;&#10;Automatikusan generált leírás">
            <a:extLst>
              <a:ext uri="{FF2B5EF4-FFF2-40B4-BE49-F238E27FC236}">
                <a16:creationId xmlns:a16="http://schemas.microsoft.com/office/drawing/2014/main" id="{6FE0F445-2A4C-49A8-B87B-A6C5265B56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46" y="731597"/>
            <a:ext cx="4744200" cy="371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0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294FA373-A3F8-40E2-AFD2-17222DD8E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19" y="731598"/>
            <a:ext cx="3551686" cy="367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123370" y="-20539"/>
            <a:ext cx="9287664" cy="65190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VÉDŐ (IMPREGNÁLÓ)BEVONATOK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66103671-2FB5-4CAB-B606-B0EB785E3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731597"/>
            <a:ext cx="5829300" cy="222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None/>
              <a:tabLst/>
              <a:defRPr/>
            </a:pPr>
            <a:r>
              <a:rPr kumimoji="0" lang="cs-CZ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Planiseal WR 40: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Hidrofóbizáló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migráló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 (&lt;10mm beszívódó)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szilán alapú termékek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látszóbeton felületekre</a:t>
            </a: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01F397C4-3064-4689-B317-3FEB6D2A2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78" y="2715766"/>
            <a:ext cx="4733741" cy="152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5C2DBD3F-C014-47DC-AF03-32264A9BC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1" y="2715767"/>
            <a:ext cx="4751338" cy="152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3523500-F715-4D6D-8C16-B625963F1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19" y="731596"/>
            <a:ext cx="3551686" cy="367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6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C0E9C07-C220-4610-B8B9-7BF9EC51C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754" y="731597"/>
            <a:ext cx="3551686" cy="371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DBF56E8-871C-4270-A6D6-4D195EE8E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753" y="731596"/>
            <a:ext cx="3551686" cy="202859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123370" y="-20539"/>
            <a:ext cx="9287664" cy="65190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SZERKEZETI MEGERŐSÍTÉS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8D2D5491-B0CC-48CE-819E-691400D9B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731597"/>
            <a:ext cx="3744416" cy="14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None/>
              <a:tabLst/>
              <a:defRPr/>
            </a:pPr>
            <a:r>
              <a:rPr kumimoji="0" lang="cs-CZ" alt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FRP-rendszer alkalmazása: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Anyagkárosodás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​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szerkezet- vagy funkcióváltás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többletterhek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43">
            <a:extLst>
              <a:ext uri="{FF2B5EF4-FFF2-40B4-BE49-F238E27FC236}">
                <a16:creationId xmlns:a16="http://schemas.microsoft.com/office/drawing/2014/main" id="{9C8E46D4-6E04-4449-ABA9-EC544B130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2598195"/>
            <a:ext cx="4032178" cy="177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Mapewrap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szénszálas szövetek, száraz- vagy</a:t>
            </a:r>
            <a:b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nedves technológiával beépítve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Carboplate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kumimoji="0" lang="hu-HU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pultrudált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 lemez, epoxigyantába</a:t>
            </a:r>
            <a:b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impregnált szénszálak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FD647386-2E97-4CD6-8542-FD06301E5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0753" y="2760189"/>
            <a:ext cx="3551686" cy="16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123370" y="-20539"/>
            <a:ext cx="9287664" cy="65190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SZERKEZETI MEGERŐSÍTÉS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8D2D5491-B0CC-48CE-819E-691400D9B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731597"/>
            <a:ext cx="3744416" cy="414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Előnyök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​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Gyors és könnyen megvalósítható kivitelezés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Kis súly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Kismértékű keresztmetszetváltozás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Nagy mechanikai teljesítmény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Korróziómentes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A beavatkozás teljes mértékben visszaállítható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Char char="•"/>
              <a:tabLst/>
              <a:defRPr/>
            </a:pPr>
            <a:r>
              <a:rPr kumimoji="0" lang="hu-HU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Nagy tartósság</a:t>
            </a: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Pct val="60000"/>
              <a:buFontTx/>
              <a:buNone/>
              <a:tabLst/>
              <a:defRPr/>
            </a:pP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itchFamily="34" charset="-128"/>
              <a:cs typeface="Arial Unicode MS" pitchFamily="34" charset="-128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cs-CZ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4799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683569" y="875424"/>
          <a:ext cx="8424935" cy="3779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7702">
                  <a:extLst>
                    <a:ext uri="{9D8B030D-6E8A-4147-A177-3AD203B41FA5}">
                      <a16:colId xmlns:a16="http://schemas.microsoft.com/office/drawing/2014/main" val="3218436325"/>
                    </a:ext>
                  </a:extLst>
                </a:gridCol>
                <a:gridCol w="1888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2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3399"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err="1">
                          <a:solidFill>
                            <a:schemeClr val="bg1"/>
                          </a:solidFill>
                        </a:rPr>
                        <a:t>Epox</a:t>
                      </a:r>
                      <a:r>
                        <a:rPr lang="hu-HU" sz="2000" noProof="0" dirty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2000" noProof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hu-HU" sz="2000" noProof="0" dirty="0">
                          <a:solidFill>
                            <a:schemeClr val="bg1"/>
                          </a:solidFill>
                        </a:rPr>
                        <a:t>alapozó</a:t>
                      </a:r>
                      <a:endParaRPr lang="en-US" sz="2000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hu-HU" sz="2000" b="1" noProof="0" dirty="0" err="1">
                          <a:solidFill>
                            <a:schemeClr val="bg1"/>
                          </a:solidFill>
                        </a:rPr>
                        <a:t>Epoxi</a:t>
                      </a:r>
                      <a:r>
                        <a:rPr kumimoji="1" lang="hu-HU" sz="2000" b="1" noProof="0" dirty="0">
                          <a:solidFill>
                            <a:schemeClr val="bg1"/>
                          </a:solidFill>
                        </a:rPr>
                        <a:t> simító anyag</a:t>
                      </a:r>
                      <a:endParaRPr kumimoji="1" lang="en-US" sz="2000" b="1" noProof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hu-HU" sz="2000" b="1" noProof="0" dirty="0" err="1">
                          <a:solidFill>
                            <a:schemeClr val="bg1"/>
                          </a:solidFill>
                        </a:rPr>
                        <a:t>Epoxi</a:t>
                      </a:r>
                      <a:r>
                        <a:rPr kumimoji="1" lang="hu-HU" sz="2000" b="1" noProof="0" dirty="0">
                          <a:solidFill>
                            <a:schemeClr val="bg1"/>
                          </a:solidFill>
                        </a:rPr>
                        <a:t> i</a:t>
                      </a:r>
                      <a:r>
                        <a:rPr kumimoji="1" lang="en-US" sz="2000" b="1" noProof="0" dirty="0" err="1">
                          <a:solidFill>
                            <a:schemeClr val="bg1"/>
                          </a:solidFill>
                        </a:rPr>
                        <a:t>mpregn</a:t>
                      </a:r>
                      <a:r>
                        <a:rPr kumimoji="1" lang="hu-HU" sz="2000" b="1" noProof="0" dirty="0" err="1">
                          <a:solidFill>
                            <a:schemeClr val="bg1"/>
                          </a:solidFill>
                        </a:rPr>
                        <a:t>áló</a:t>
                      </a:r>
                      <a:r>
                        <a:rPr kumimoji="1" lang="hu-HU" sz="2000" b="1" noProof="0" dirty="0">
                          <a:solidFill>
                            <a:schemeClr val="bg1"/>
                          </a:solidFill>
                        </a:rPr>
                        <a:t> anyag</a:t>
                      </a:r>
                      <a:endParaRPr lang="en-US" sz="2000" noProof="0" dirty="0"/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644">
                <a:tc>
                  <a:txBody>
                    <a:bodyPr/>
                    <a:lstStyle/>
                    <a:p>
                      <a:pPr algn="ctr"/>
                      <a:r>
                        <a:rPr lang="it-IT" sz="1800" b="1" i="1" dirty="0"/>
                        <a:t>MAPEWRAP</a:t>
                      </a:r>
                      <a:r>
                        <a:rPr lang="it-IT" sz="1800" b="1" i="1" baseline="0" dirty="0"/>
                        <a:t> PRIMER 1</a:t>
                      </a:r>
                      <a:endParaRPr lang="it-IT" sz="1800" b="1" i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1" dirty="0"/>
                        <a:t>MAPEWRAP 11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i="1" dirty="0"/>
                        <a:t>MAPEWRAP 12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1" dirty="0"/>
                        <a:t>MAPEWRAP</a:t>
                      </a:r>
                      <a:r>
                        <a:rPr lang="it-IT" sz="1800" b="1" i="1" baseline="0" dirty="0"/>
                        <a:t> 31</a:t>
                      </a:r>
                      <a:endParaRPr lang="it-IT" sz="1800" b="1" i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1" dirty="0"/>
                        <a:t>MAPEWRAP</a:t>
                      </a:r>
                      <a:r>
                        <a:rPr lang="it-IT" sz="1800" b="1" i="1" baseline="0" dirty="0"/>
                        <a:t> 21</a:t>
                      </a:r>
                      <a:endParaRPr lang="it-IT" sz="1800" b="1" i="1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109">
                <a:tc>
                  <a:txBody>
                    <a:bodyPr/>
                    <a:lstStyle/>
                    <a:p>
                      <a:pPr algn="ctr"/>
                      <a:endParaRPr lang="it-IT" sz="1000" dirty="0"/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it-IT" sz="1000" dirty="0"/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399">
                <a:tc>
                  <a:txBody>
                    <a:bodyPr/>
                    <a:lstStyle/>
                    <a:p>
                      <a:pPr algn="ctr"/>
                      <a:r>
                        <a:rPr lang="hu-HU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Aljzat konszolidálása és alapozása</a:t>
                      </a:r>
                      <a:endParaRPr lang="en-US" sz="1600" b="0" i="0" u="none" strike="noStrike" kern="1200" baseline="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Könnyen felhordható </a:t>
                      </a:r>
                      <a:r>
                        <a:rPr lang="hu-HU" sz="16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állékony</a:t>
                      </a:r>
                      <a:r>
                        <a:rPr lang="hu-HU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paszta</a:t>
                      </a:r>
                      <a:endParaRPr lang="it-IT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b="0" i="0" u="none" strike="noStrike" kern="1200" baseline="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T&gt;23˚C felett javasolt</a:t>
                      </a:r>
                      <a:endParaRPr lang="it-IT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‘</a:t>
                      </a:r>
                      <a:r>
                        <a:rPr lang="hu-HU" sz="1600" dirty="0"/>
                        <a:t>Száraz</a:t>
                      </a:r>
                      <a:r>
                        <a:rPr lang="it-IT" sz="1600" dirty="0"/>
                        <a:t>’’ </a:t>
                      </a:r>
                    </a:p>
                    <a:p>
                      <a:pPr algn="ctr"/>
                      <a:r>
                        <a:rPr lang="hu-HU" sz="1600" noProof="0" dirty="0"/>
                        <a:t>eljárás</a:t>
                      </a:r>
                      <a:endParaRPr lang="en-US" sz="1600" noProof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/>
                        <a:t>‘</a:t>
                      </a:r>
                      <a:r>
                        <a:rPr lang="hu-HU" sz="1600" noProof="0" dirty="0"/>
                        <a:t>Nedves</a:t>
                      </a:r>
                      <a:r>
                        <a:rPr lang="en-US" sz="1600" noProof="0" dirty="0"/>
                        <a:t>’’ </a:t>
                      </a:r>
                      <a:r>
                        <a:rPr lang="hu-HU" sz="1600" noProof="0" dirty="0"/>
                        <a:t>eljárás</a:t>
                      </a:r>
                      <a:endParaRPr lang="en-US" sz="1600" noProof="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2" descr="C:\Users\albertariol\Desktop\2015-07-15 13_38_54-Mapewrapcuni-ax_gb.sbloccato (1).pdf - Adobe Read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30" y="2283635"/>
            <a:ext cx="171157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lbertariol\Desktop\2015-07-15 13_39_43-Mapewrapcuni-ax_gb.sbloccato (1).pdf - Adobe Re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283635"/>
            <a:ext cx="1443941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elcangig\Documents\Foto Cantieri 2012\25-Castel Goffredo 12_09_12\P912002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r="20210"/>
          <a:stretch/>
        </p:blipFill>
        <p:spPr bwMode="auto">
          <a:xfrm>
            <a:off x="5671666" y="2283803"/>
            <a:ext cx="1612597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melcangig\Documents\Foto Cantieri 2012\25-Castel Goffredo 12_09_12\P912001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0"/>
          <a:stretch/>
        </p:blipFill>
        <p:spPr bwMode="auto">
          <a:xfrm>
            <a:off x="3341390" y="2283635"/>
            <a:ext cx="1711578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1"/>
          <p:cNvSpPr txBox="1">
            <a:spLocks noChangeArrowheads="1"/>
          </p:cNvSpPr>
          <p:nvPr/>
        </p:nvSpPr>
        <p:spPr bwMode="auto">
          <a:xfrm>
            <a:off x="0" y="444517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MAPEI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termékválaszték a polimer mátrixhoz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A826870-76EA-407A-8FCB-7E2142FCDDC9}"/>
              </a:ext>
            </a:extLst>
          </p:cNvPr>
          <p:cNvSpPr txBox="1"/>
          <p:nvPr/>
        </p:nvSpPr>
        <p:spPr>
          <a:xfrm>
            <a:off x="-123370" y="-20539"/>
            <a:ext cx="9287664" cy="65190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SZERKEZETI MEGERŐSÍTÉS</a:t>
            </a:r>
          </a:p>
        </p:txBody>
      </p:sp>
    </p:spTree>
    <p:extLst>
      <p:ext uri="{BB962C8B-B14F-4D97-AF65-F5344CB8AC3E}">
        <p14:creationId xmlns:p14="http://schemas.microsoft.com/office/powerpoint/2010/main" val="3154589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asellaDiTesto 11"/>
          <p:cNvSpPr txBox="1">
            <a:spLocks noChangeArrowheads="1"/>
          </p:cNvSpPr>
          <p:nvPr/>
        </p:nvSpPr>
        <p:spPr bwMode="auto">
          <a:xfrm>
            <a:off x="8410" y="462899"/>
            <a:ext cx="9126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Mapei </a:t>
            </a:r>
            <a:r>
              <a:rPr kumimoji="0" lang="hu-HU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Carboplate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hu-HU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rendszer: hajlítási megerősítés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0726" name="Picture 2" descr="C:\Users\albertariol\Documents\Archivio - MAPEI\RINFORZO STRUTTURALE\Esecutivi\FRP - esportati\Rinforzo Solaio - LAM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0" t="10155" b="8601"/>
          <a:stretch>
            <a:fillRect/>
          </a:stretch>
        </p:blipFill>
        <p:spPr bwMode="auto">
          <a:xfrm>
            <a:off x="9153" y="924564"/>
            <a:ext cx="5307158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5" descr="DSCF0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 t="4430" r="1653" b="19955"/>
          <a:stretch>
            <a:fillRect/>
          </a:stretch>
        </p:blipFill>
        <p:spPr bwMode="auto">
          <a:xfrm>
            <a:off x="5119164" y="924564"/>
            <a:ext cx="4024835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B02A1049-A50D-499C-94C8-7F2320C6E3FC}"/>
              </a:ext>
            </a:extLst>
          </p:cNvPr>
          <p:cNvGraphicFramePr>
            <a:graphicFrameLocks noGrp="1"/>
          </p:cNvGraphicFramePr>
          <p:nvPr/>
        </p:nvGraphicFramePr>
        <p:xfrm>
          <a:off x="8409" y="3804564"/>
          <a:ext cx="2310832" cy="1013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0832">
                  <a:extLst>
                    <a:ext uri="{9D8B030D-6E8A-4147-A177-3AD203B41FA5}">
                      <a16:colId xmlns:a16="http://schemas.microsoft.com/office/drawing/2014/main" val="2596093061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u="none" strike="noStrike">
                          <a:solidFill>
                            <a:schemeClr val="tx1"/>
                          </a:solidFill>
                          <a:effectLst/>
                        </a:rPr>
                        <a:t>Carboplate E170/50/1,4</a:t>
                      </a:r>
                      <a:endParaRPr lang="hu-HU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327243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Carboplate</a:t>
                      </a:r>
                      <a:r>
                        <a:rPr lang="hu-H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E170/100/1,4</a:t>
                      </a:r>
                      <a:endParaRPr lang="hu-HU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535830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u="none" strike="noStrike">
                          <a:solidFill>
                            <a:schemeClr val="tx1"/>
                          </a:solidFill>
                          <a:effectLst/>
                        </a:rPr>
                        <a:t>Carboplate E170/150/1,4</a:t>
                      </a:r>
                      <a:endParaRPr lang="hu-HU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2506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hu-HU" sz="16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Carboplate</a:t>
                      </a:r>
                      <a:r>
                        <a:rPr lang="hu-H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E250/50/1,4</a:t>
                      </a:r>
                      <a:endParaRPr lang="hu-HU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2961693"/>
                  </a:ext>
                </a:extLst>
              </a:tr>
            </a:tbl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id="{40B16FD0-1D5A-4F5E-A157-E401009B5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12" y="3804564"/>
            <a:ext cx="5354935" cy="76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2667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28625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2667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28625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2667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428625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2667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42862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2667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42862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2862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2862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2862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667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428625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marR="0" lvl="0" indent="-342900" algn="l" defTabSz="266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55000"/>
              <a:buFontTx/>
              <a:buNone/>
              <a:tabLst>
                <a:tab pos="428625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</a:t>
            </a:r>
            <a:r>
              <a:rPr kumimoji="0" lang="hu-HU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-féle rugalmassági </a:t>
            </a:r>
            <a:r>
              <a:rPr kumimoji="0" lang="hu-HU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modulusz</a:t>
            </a:r>
            <a:r>
              <a:rPr kumimoji="0" lang="hu-HU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170, 200, 250</a:t>
            </a:r>
            <a:r>
              <a:rPr kumimoji="0" lang="hu-HU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GPa</a:t>
            </a:r>
          </a:p>
          <a:p>
            <a:pPr marL="342900" marR="0" lvl="0" indent="-342900" algn="l" defTabSz="266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Pct val="55000"/>
              <a:buFontTx/>
              <a:buNone/>
              <a:tabLst>
                <a:tab pos="4286250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3</a:t>
            </a:r>
            <a:r>
              <a:rPr kumimoji="0" lang="hu-HU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-féle</a:t>
            </a:r>
            <a:r>
              <a:rPr kumimoji="0" lang="hu-HU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szélesség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 50, 100 </a:t>
            </a:r>
            <a:r>
              <a:rPr kumimoji="0" lang="hu-HU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és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150 mm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6DF27A1-3E4F-451E-8374-BC576A3AFEEE}"/>
              </a:ext>
            </a:extLst>
          </p:cNvPr>
          <p:cNvSpPr txBox="1"/>
          <p:nvPr/>
        </p:nvSpPr>
        <p:spPr>
          <a:xfrm>
            <a:off x="-123370" y="-20539"/>
            <a:ext cx="9287664" cy="65190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SZERKEZETI MEGERŐSÍTÉS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1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BUDAPEST, ERKÉLYLEMEZ JAVÍTÁS</a:t>
            </a:r>
            <a:endParaRPr kumimoji="0" lang="it-IT" altLang="it-IT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6" name="Picture 2" descr="F:\BME_Tartószerkezet Rekonstrukciós Szakmérnöki\4. félév\Kompozitszerkezetek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604" y="546750"/>
            <a:ext cx="7128792" cy="405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0312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11">
            <a:extLst>
              <a:ext uri="{FF2B5EF4-FFF2-40B4-BE49-F238E27FC236}">
                <a16:creationId xmlns:a16="http://schemas.microsoft.com/office/drawing/2014/main" id="{54B828E7-202B-49B9-91D6-9BCC76B85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BUDAPEST, ERKÉLYLEMEZ JAVÍTÁS</a:t>
            </a:r>
            <a:endParaRPr kumimoji="0" lang="it-IT" altLang="it-IT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A84E5D6D-4218-4224-8ED8-CB92AE9DF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665"/>
            <a:ext cx="5401524" cy="405419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84D00A6-9A77-4E37-834F-C88C4A375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524" y="461665"/>
            <a:ext cx="3742476" cy="280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44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1">
            <a:extLst>
              <a:ext uri="{FF2B5EF4-FFF2-40B4-BE49-F238E27FC236}">
                <a16:creationId xmlns:a16="http://schemas.microsoft.com/office/drawing/2014/main" id="{25426969-7FED-4E36-9D95-C77FF5A28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BUDAPEST, ERKÉLYLEMEZ JAVÍTÁS</a:t>
            </a:r>
            <a:endParaRPr kumimoji="0" lang="it-IT" altLang="it-IT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356E7F1-A275-44B8-B797-44F2A885B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4" y="411511"/>
            <a:ext cx="9093250" cy="4176464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DB30E655-3F47-440D-B536-8CFA7C9DE8B2}"/>
              </a:ext>
            </a:extLst>
          </p:cNvPr>
          <p:cNvSpPr/>
          <p:nvPr/>
        </p:nvSpPr>
        <p:spPr>
          <a:xfrm>
            <a:off x="5580112" y="3795887"/>
            <a:ext cx="3384376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248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22D6B91A-08C9-4AEC-9562-B97FF4E33682}"/>
              </a:ext>
            </a:extLst>
          </p:cNvPr>
          <p:cNvSpPr/>
          <p:nvPr/>
        </p:nvSpPr>
        <p:spPr>
          <a:xfrm>
            <a:off x="0" y="667566"/>
            <a:ext cx="9144000" cy="3848400"/>
          </a:xfrm>
          <a:prstGeom prst="rect">
            <a:avLst/>
          </a:prstGeom>
          <a:solidFill>
            <a:srgbClr val="017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6146" name="Text Box 37">
            <a:extLst>
              <a:ext uri="{FF2B5EF4-FFF2-40B4-BE49-F238E27FC236}">
                <a16:creationId xmlns:a16="http://schemas.microsoft.com/office/drawing/2014/main" id="{8174B079-1B21-40A3-A016-03AC26735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683" y="2072071"/>
            <a:ext cx="58316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Montserrat" panose="00000500000000000000" pitchFamily="2" charset="-18"/>
                <a:ea typeface="Arial Unicode MS" pitchFamily="34" charset="-128"/>
                <a:cs typeface="Arial" panose="020B0604020202020204" pitchFamily="34" charset="0"/>
              </a:rPr>
              <a:t>A BETON NEM ÖRÖK ANYAG!</a:t>
            </a:r>
            <a:endParaRPr kumimoji="0" lang="hu-HU" altLang="hu-HU" sz="4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-18"/>
              <a:ea typeface="Arial Unicode MS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6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11">
            <a:extLst>
              <a:ext uri="{FF2B5EF4-FFF2-40B4-BE49-F238E27FC236}">
                <a16:creationId xmlns:a16="http://schemas.microsoft.com/office/drawing/2014/main" id="{16099EFF-77E6-426B-B757-04E9883CB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BUDAPEST, ERKÉLYLEMEZ JAVÍTÁS</a:t>
            </a:r>
            <a:endParaRPr kumimoji="0" lang="it-IT" altLang="it-IT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E3151FE-E30D-4107-BB96-FFF8020A4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665"/>
            <a:ext cx="5401524" cy="405419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6E3E44D-EFA5-4D8C-A880-81B9E386D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572" y="461665"/>
            <a:ext cx="5395428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83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1">
            <a:extLst>
              <a:ext uri="{FF2B5EF4-FFF2-40B4-BE49-F238E27FC236}">
                <a16:creationId xmlns:a16="http://schemas.microsoft.com/office/drawing/2014/main" id="{BCF58B7E-5D4C-4A80-8713-98320A069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BUDAPEST, ERKÉLYLEMEZ JAVÍTÁS</a:t>
            </a:r>
            <a:endParaRPr kumimoji="0" lang="it-IT" altLang="it-IT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AF3A4B5-3733-4C70-938D-6156124F8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07" y="461665"/>
            <a:ext cx="5285593" cy="3960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66C09BA-9C4B-4512-951E-896131D74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665"/>
            <a:ext cx="528397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64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11">
            <a:extLst>
              <a:ext uri="{FF2B5EF4-FFF2-40B4-BE49-F238E27FC236}">
                <a16:creationId xmlns:a16="http://schemas.microsoft.com/office/drawing/2014/main" id="{DA49AF64-C896-4F6E-8C34-88A360528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BUDAPEST, ERKÉLYLEMEZ JAVÍTÁS</a:t>
            </a:r>
            <a:endParaRPr kumimoji="0" lang="it-IT" altLang="it-IT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D7FC63A-376C-42EA-82F3-07DD437E8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446" y="396812"/>
            <a:ext cx="3106459" cy="414000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1FE92513-7F1C-43DD-B88B-6BB715FA4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0530"/>
            <a:ext cx="3100621" cy="4140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11552FD-DFBC-41C1-95E1-1DD4CE277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621" y="410529"/>
            <a:ext cx="3100621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398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épület, piszkos látható&#10;&#10;Automatikusan generált leírás">
            <a:extLst>
              <a:ext uri="{FF2B5EF4-FFF2-40B4-BE49-F238E27FC236}">
                <a16:creationId xmlns:a16="http://schemas.microsoft.com/office/drawing/2014/main" id="{74842AB6-5764-40E7-B69B-3961BF5B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0530"/>
            <a:ext cx="4716015" cy="4140000"/>
          </a:xfrm>
          <a:prstGeom prst="rect">
            <a:avLst/>
          </a:prstGeom>
        </p:spPr>
      </p:pic>
      <p:pic>
        <p:nvPicPr>
          <p:cNvPr id="10" name="Kép 9" descr="A képen fal, épület látható&#10;&#10;Automatikusan generált leírás">
            <a:extLst>
              <a:ext uri="{FF2B5EF4-FFF2-40B4-BE49-F238E27FC236}">
                <a16:creationId xmlns:a16="http://schemas.microsoft.com/office/drawing/2014/main" id="{121E3EED-B2BD-4F08-88A9-D6F6CABB13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410530"/>
            <a:ext cx="4351829" cy="4140000"/>
          </a:xfrm>
          <a:prstGeom prst="rect">
            <a:avLst/>
          </a:prstGeom>
        </p:spPr>
      </p:pic>
      <p:sp>
        <p:nvSpPr>
          <p:cNvPr id="11" name="CasellaDiTesto 11">
            <a:extLst>
              <a:ext uri="{FF2B5EF4-FFF2-40B4-BE49-F238E27FC236}">
                <a16:creationId xmlns:a16="http://schemas.microsoft.com/office/drawing/2014/main" id="{5A16235E-2449-4148-9D93-FF224CB8A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it-IT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SZOLNOK, FÜGGŐFOLYOSÓ JAVÍTÁS</a:t>
            </a:r>
            <a:endParaRPr kumimoji="0" lang="it-IT" altLang="it-IT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9C67F4F-8DBF-4FAD-AABF-671DE5293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098" y="410528"/>
            <a:ext cx="2567605" cy="414397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2F8FC45-BE33-4E11-95E5-A275DD653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270375" y="-851549"/>
            <a:ext cx="4136026" cy="6660181"/>
          </a:xfrm>
          <a:prstGeom prst="rect">
            <a:avLst/>
          </a:prstGeom>
        </p:spPr>
      </p:pic>
      <p:sp>
        <p:nvSpPr>
          <p:cNvPr id="14" name="Ellipszis 13">
            <a:extLst>
              <a:ext uri="{FF2B5EF4-FFF2-40B4-BE49-F238E27FC236}">
                <a16:creationId xmlns:a16="http://schemas.microsoft.com/office/drawing/2014/main" id="{8ED04B1E-3E4A-42B4-A6BF-3A24FDF9D1D2}"/>
              </a:ext>
            </a:extLst>
          </p:cNvPr>
          <p:cNvSpPr/>
          <p:nvPr/>
        </p:nvSpPr>
        <p:spPr>
          <a:xfrm>
            <a:off x="1979712" y="1570693"/>
            <a:ext cx="1008112" cy="2358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50FD323-A94D-46E7-B0A2-EB3266904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376" y="434703"/>
            <a:ext cx="4733054" cy="4140001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804852B-42B9-4381-B375-538474A0C8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022" y="434705"/>
            <a:ext cx="4351829" cy="413999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AF211197-80A0-4212-9CE4-F5FB48B4A3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7" y="416146"/>
            <a:ext cx="9144000" cy="415458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5A1EBB1-70C0-44B8-B506-B0E171FA72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8144" y="412516"/>
            <a:ext cx="3267560" cy="414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5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156987"/>
            <a:ext cx="6480720" cy="524553"/>
          </a:xfrm>
          <a:ln>
            <a:miter lim="800000"/>
            <a:headEnd/>
            <a:tailEnd/>
          </a:ln>
        </p:spPr>
        <p:txBody>
          <a:bodyPr vert="horz" wrap="square" lIns="0" tIns="54000" rIns="0" bIns="5400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tabLst>
                <a:tab pos="876300" algn="l"/>
                <a:tab pos="1140619" algn="l"/>
              </a:tabLst>
            </a:pPr>
            <a:r>
              <a:rPr lang="hu-HU" sz="30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ZTV-SIB 90</a:t>
            </a:r>
          </a:p>
        </p:txBody>
      </p:sp>
      <p:graphicFrame>
        <p:nvGraphicFramePr>
          <p:cNvPr id="121905" name="Group 49"/>
          <p:cNvGraphicFramePr>
            <a:graphicFrameLocks noGrp="1"/>
          </p:cNvGraphicFramePr>
          <p:nvPr>
            <p:ph type="tbl" idx="1"/>
          </p:nvPr>
        </p:nvGraphicFramePr>
        <p:xfrm>
          <a:off x="1493658" y="843558"/>
          <a:ext cx="5827868" cy="1554480"/>
        </p:xfrm>
        <a:graphic>
          <a:graphicData uri="http://schemas.openxmlformats.org/drawingml/2006/table">
            <a:tbl>
              <a:tblPr/>
              <a:tblGrid>
                <a:gridCol w="864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5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ontserrat" panose="00000500000000000000" pitchFamily="2" charset="-18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Nyomószilárdság (N/mm</a:t>
                      </a:r>
                      <a:r>
                        <a:rPr kumimoji="0" lang="hu-H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Húzó-hajlító szilárdság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(N/mm</a:t>
                      </a:r>
                      <a:r>
                        <a:rPr kumimoji="0" lang="hu-H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Rugalmassági modulus (N/mm</a:t>
                      </a:r>
                      <a:r>
                        <a:rPr kumimoji="0" lang="hu-HU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PCC I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ontserrat" panose="00000500000000000000" pitchFamily="2" charset="-18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≥ 45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ontserrat" panose="00000500000000000000" pitchFamily="2" charset="-18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≥ 9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ontserrat" panose="00000500000000000000" pitchFamily="2" charset="-18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≥ 25 - 40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ontserrat" panose="00000500000000000000" pitchFamily="2" charset="-18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PCC II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ontserrat" panose="00000500000000000000" pitchFamily="2" charset="-18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≥ 45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ontserrat" panose="00000500000000000000" pitchFamily="2" charset="-18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≥ 9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ontserrat" panose="00000500000000000000" pitchFamily="2" charset="-18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≥ 25 - 40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ontserrat" panose="00000500000000000000" pitchFamily="2" charset="-18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PCC III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ontserrat" panose="00000500000000000000" pitchFamily="2" charset="-18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≥ 30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ontserrat" panose="00000500000000000000" pitchFamily="2" charset="-18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≥ 6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ontserrat" panose="00000500000000000000" pitchFamily="2" charset="-18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857500" algn="ctr"/>
                        </a:tabLst>
                      </a:pPr>
                      <a:r>
                        <a:rPr kumimoji="0" lang="hu-H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ontserrat" panose="00000500000000000000" pitchFamily="2" charset="-18"/>
                          <a:ea typeface="ＭＳ Ｐゴシック" pitchFamily="34" charset="-128"/>
                          <a:cs typeface="Times New Roman" pitchFamily="18" charset="0"/>
                        </a:rPr>
                        <a:t>≥ 15 - 30</a:t>
                      </a:r>
                      <a:endParaRPr kumimoji="0" lang="hu-H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ontserrat" panose="00000500000000000000" pitchFamily="2" charset="-18"/>
                        <a:ea typeface="ＭＳ Ｐゴシック" pitchFamily="34" charset="-128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21886" name="Group 30"/>
          <p:cNvGrpSpPr>
            <a:grpSpLocks noChangeAspect="1"/>
          </p:cNvGrpSpPr>
          <p:nvPr/>
        </p:nvGrpSpPr>
        <p:grpSpPr bwMode="auto">
          <a:xfrm>
            <a:off x="2250393" y="2571751"/>
            <a:ext cx="4589859" cy="2025253"/>
            <a:chOff x="1021" y="72"/>
            <a:chExt cx="6120" cy="2700"/>
          </a:xfrm>
        </p:grpSpPr>
        <p:sp>
          <p:nvSpPr>
            <p:cNvPr id="121887" name="AutoShape 31"/>
            <p:cNvSpPr>
              <a:spLocks noChangeAspect="1" noChangeArrowheads="1"/>
            </p:cNvSpPr>
            <p:nvPr/>
          </p:nvSpPr>
          <p:spPr bwMode="auto">
            <a:xfrm>
              <a:off x="1021" y="72"/>
              <a:ext cx="6120" cy="27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33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1888" name="Rectangle 32"/>
            <p:cNvSpPr>
              <a:spLocks noChangeArrowheads="1"/>
            </p:cNvSpPr>
            <p:nvPr/>
          </p:nvSpPr>
          <p:spPr bwMode="auto">
            <a:xfrm>
              <a:off x="2518" y="2069"/>
              <a:ext cx="691" cy="34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33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1889" name="Rectangle 33"/>
            <p:cNvSpPr>
              <a:spLocks noChangeArrowheads="1"/>
            </p:cNvSpPr>
            <p:nvPr/>
          </p:nvSpPr>
          <p:spPr bwMode="auto">
            <a:xfrm>
              <a:off x="4706" y="2069"/>
              <a:ext cx="690" cy="34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33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1890" name="Rectangle 34"/>
            <p:cNvSpPr>
              <a:spLocks noChangeArrowheads="1"/>
            </p:cNvSpPr>
            <p:nvPr/>
          </p:nvSpPr>
          <p:spPr bwMode="auto">
            <a:xfrm>
              <a:off x="5856" y="1609"/>
              <a:ext cx="691" cy="34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33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1891" name="Rectangle 35"/>
            <p:cNvSpPr>
              <a:spLocks noChangeArrowheads="1"/>
            </p:cNvSpPr>
            <p:nvPr/>
          </p:nvSpPr>
          <p:spPr bwMode="auto">
            <a:xfrm>
              <a:off x="1481" y="1609"/>
              <a:ext cx="692" cy="34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33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1892" name="Rectangle 36"/>
            <p:cNvSpPr>
              <a:spLocks noChangeArrowheads="1"/>
            </p:cNvSpPr>
            <p:nvPr/>
          </p:nvSpPr>
          <p:spPr bwMode="auto">
            <a:xfrm>
              <a:off x="1712" y="1033"/>
              <a:ext cx="230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33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1893" name="Rectangle 37"/>
            <p:cNvSpPr>
              <a:spLocks noChangeArrowheads="1"/>
            </p:cNvSpPr>
            <p:nvPr/>
          </p:nvSpPr>
          <p:spPr bwMode="auto">
            <a:xfrm>
              <a:off x="6087" y="1033"/>
              <a:ext cx="230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33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1894" name="Rectangle 38"/>
            <p:cNvSpPr>
              <a:spLocks noChangeArrowheads="1"/>
            </p:cNvSpPr>
            <p:nvPr/>
          </p:nvSpPr>
          <p:spPr bwMode="auto">
            <a:xfrm>
              <a:off x="2748" y="1033"/>
              <a:ext cx="230" cy="10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33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1895" name="Rectangle 39"/>
            <p:cNvSpPr>
              <a:spLocks noChangeArrowheads="1"/>
            </p:cNvSpPr>
            <p:nvPr/>
          </p:nvSpPr>
          <p:spPr bwMode="auto">
            <a:xfrm>
              <a:off x="4935" y="1033"/>
              <a:ext cx="231" cy="10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33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1896" name="Rectangle 40"/>
            <p:cNvSpPr>
              <a:spLocks noChangeArrowheads="1"/>
            </p:cNvSpPr>
            <p:nvPr/>
          </p:nvSpPr>
          <p:spPr bwMode="auto">
            <a:xfrm>
              <a:off x="1136" y="803"/>
              <a:ext cx="5757" cy="23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33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1897" name="Text Box 41"/>
            <p:cNvSpPr txBox="1">
              <a:spLocks noChangeArrowheads="1"/>
            </p:cNvSpPr>
            <p:nvPr/>
          </p:nvSpPr>
          <p:spPr bwMode="auto">
            <a:xfrm>
              <a:off x="3253" y="252"/>
              <a:ext cx="1260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PCC I</a:t>
              </a:r>
            </a:p>
          </p:txBody>
        </p:sp>
        <p:sp>
          <p:nvSpPr>
            <p:cNvPr id="121898" name="Text Box 42"/>
            <p:cNvSpPr txBox="1">
              <a:spLocks noChangeArrowheads="1"/>
            </p:cNvSpPr>
            <p:nvPr/>
          </p:nvSpPr>
          <p:spPr bwMode="auto">
            <a:xfrm>
              <a:off x="3633" y="1415"/>
              <a:ext cx="1260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 dirty="0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PCC II</a:t>
              </a:r>
            </a:p>
          </p:txBody>
        </p:sp>
        <p:sp>
          <p:nvSpPr>
            <p:cNvPr id="121899" name="Text Box 43"/>
            <p:cNvSpPr txBox="1">
              <a:spLocks noChangeArrowheads="1"/>
            </p:cNvSpPr>
            <p:nvPr/>
          </p:nvSpPr>
          <p:spPr bwMode="auto">
            <a:xfrm>
              <a:off x="3253" y="1692"/>
              <a:ext cx="1080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hu-HU" sz="1050" b="1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PCC III</a:t>
              </a:r>
            </a:p>
          </p:txBody>
        </p:sp>
        <p:sp>
          <p:nvSpPr>
            <p:cNvPr id="121900" name="Line 44"/>
            <p:cNvSpPr>
              <a:spLocks noChangeShapeType="1"/>
            </p:cNvSpPr>
            <p:nvPr/>
          </p:nvSpPr>
          <p:spPr bwMode="auto">
            <a:xfrm flipH="1">
              <a:off x="2893" y="432"/>
              <a:ext cx="36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33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1901" name="Line 45"/>
            <p:cNvSpPr>
              <a:spLocks noChangeShapeType="1"/>
            </p:cNvSpPr>
            <p:nvPr/>
          </p:nvSpPr>
          <p:spPr bwMode="auto">
            <a:xfrm flipH="1" flipV="1">
              <a:off x="3253" y="972"/>
              <a:ext cx="36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33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1902" name="Line 46"/>
            <p:cNvSpPr>
              <a:spLocks noChangeShapeType="1"/>
            </p:cNvSpPr>
            <p:nvPr/>
          </p:nvSpPr>
          <p:spPr bwMode="auto">
            <a:xfrm flipH="1" flipV="1">
              <a:off x="2893" y="1512"/>
              <a:ext cx="36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33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1903" name="Line 47"/>
            <p:cNvSpPr>
              <a:spLocks noChangeShapeType="1"/>
            </p:cNvSpPr>
            <p:nvPr/>
          </p:nvSpPr>
          <p:spPr bwMode="auto">
            <a:xfrm>
              <a:off x="4153" y="2052"/>
              <a:ext cx="54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33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1904" name="Line 48"/>
            <p:cNvSpPr>
              <a:spLocks noChangeShapeType="1"/>
            </p:cNvSpPr>
            <p:nvPr/>
          </p:nvSpPr>
          <p:spPr bwMode="auto">
            <a:xfrm flipV="1">
              <a:off x="4153" y="1332"/>
              <a:ext cx="198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hu-HU" sz="33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47550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3AA5210B-DF64-48EC-9890-E75065D5E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3815" y="387904"/>
            <a:ext cx="5516370" cy="401648"/>
          </a:xfrm>
        </p:spPr>
        <p:txBody>
          <a:bodyPr vert="horz" wrap="square" lIns="68580" tIns="34290" rIns="68580" bIns="34290" rtlCol="0" anchor="ctr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90000"/>
              </a:lnSpc>
              <a:spcAft>
                <a:spcPct val="0"/>
              </a:spcAft>
            </a:pPr>
            <a:r>
              <a:rPr lang="hu-HU" altLang="hu-HU" b="1" dirty="0">
                <a:solidFill>
                  <a:srgbClr val="0070C0"/>
                </a:solidFill>
                <a:latin typeface="Montserrat" panose="00000500000000000000" pitchFamily="2" charset="-18"/>
              </a:rPr>
              <a:t>MAPEGROUT javítóhabarcsok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FC57DD34-0EE2-4197-A510-F9F22E175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1" y="987575"/>
            <a:ext cx="4006788" cy="3565720"/>
          </a:xfr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cs-CZ" altLang="hu-HU" sz="180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Műanyaggal javított cementkötésű (PCC) vagy cementkötés</a:t>
            </a:r>
            <a:r>
              <a:rPr lang="hu-HU" altLang="hu-HU" sz="180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ű (PC) </a:t>
            </a:r>
            <a:r>
              <a:rPr lang="cs-CZ" altLang="hu-HU" sz="180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anyagok,</a:t>
            </a:r>
            <a:br>
              <a:rPr lang="cs-CZ" altLang="hu-HU" sz="180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cs-CZ" altLang="hu-HU" sz="180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10-től 35-40 mm vastagságig. Mindegyik:</a:t>
            </a:r>
            <a:br>
              <a:rPr lang="cs-CZ" altLang="hu-HU" sz="180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hu-HU" altLang="hu-HU" sz="180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Műanyag-szállal erősített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80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Zsugorodáskompenzált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800" dirty="0" err="1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Mikroszilika</a:t>
            </a:r>
            <a:r>
              <a:rPr lang="hu-HU" altLang="hu-HU" sz="180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tartalmú</a:t>
            </a:r>
            <a:endParaRPr lang="cs-CZ" altLang="hu-HU" sz="1800" dirty="0">
              <a:solidFill>
                <a:srgbClr val="0070C0"/>
              </a:solidFill>
              <a:ea typeface="Arial Unicode MS" pitchFamily="34" charset="-128"/>
              <a:cs typeface="Arial Unicode MS" pitchFamily="34" charset="-128"/>
            </a:endParaRP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cs-CZ" altLang="hu-HU" sz="180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Különböző konzisztenciával, szilárdsággal kötésidővel és rugalmassági modulussal.</a:t>
            </a:r>
            <a:endParaRPr lang="hu-HU" altLang="hu-HU" sz="1800" dirty="0">
              <a:solidFill>
                <a:srgbClr val="0070C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DAC8889-72A4-4A83-AEB9-5DDD99BA6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8145" y="1143899"/>
            <a:ext cx="2274767" cy="321076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3C764AA-7DA9-4AEC-8E1B-C5C332EB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0" y="987575"/>
            <a:ext cx="3409245" cy="340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893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818" name="Picture 2">
            <a:extLst>
              <a:ext uri="{FF2B5EF4-FFF2-40B4-BE49-F238E27FC236}">
                <a16:creationId xmlns:a16="http://schemas.microsoft.com/office/drawing/2014/main" id="{F5822B55-6B43-45CC-8D01-FBB01F849C1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1664" y="789385"/>
            <a:ext cx="4156472" cy="4156472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6819" name="Picture 3" descr="MAPEGROUT RAPID">
            <a:extLst>
              <a:ext uri="{FF2B5EF4-FFF2-40B4-BE49-F238E27FC236}">
                <a16:creationId xmlns:a16="http://schemas.microsoft.com/office/drawing/2014/main" id="{E0764D52-7941-4875-8448-4C28126731D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1664" y="789385"/>
            <a:ext cx="4156472" cy="4156472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6820" name="Picture 4" descr="Mapegrout Tissotropico 06">
            <a:extLst>
              <a:ext uri="{FF2B5EF4-FFF2-40B4-BE49-F238E27FC236}">
                <a16:creationId xmlns:a16="http://schemas.microsoft.com/office/drawing/2014/main" id="{A0140E40-41BA-481C-A531-2FCC0A76B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08" y="790576"/>
            <a:ext cx="3118247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6821" name="Picture 5" descr="Mapegrout Tissotropico 02">
            <a:extLst>
              <a:ext uri="{FF2B5EF4-FFF2-40B4-BE49-F238E27FC236}">
                <a16:creationId xmlns:a16="http://schemas.microsoft.com/office/drawing/2014/main" id="{27686071-23F0-435C-97D4-465F7193B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785" y="790576"/>
            <a:ext cx="3119438" cy="415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6822" name="Picture 6" descr="Bag_04">
            <a:extLst>
              <a:ext uri="{FF2B5EF4-FFF2-40B4-BE49-F238E27FC236}">
                <a16:creationId xmlns:a16="http://schemas.microsoft.com/office/drawing/2014/main" id="{CEB095BA-4455-4F20-8AE1-9548A233D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789386"/>
            <a:ext cx="5238750" cy="3929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6823" name="Picture 7" descr="Bag_03">
            <a:extLst>
              <a:ext uri="{FF2B5EF4-FFF2-40B4-BE49-F238E27FC236}">
                <a16:creationId xmlns:a16="http://schemas.microsoft.com/office/drawing/2014/main" id="{5BB98446-DEB9-4C00-93AA-39692C4DA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789386"/>
            <a:ext cx="5238750" cy="3929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6" name="Rectangle 8">
            <a:extLst>
              <a:ext uri="{FF2B5EF4-FFF2-40B4-BE49-F238E27FC236}">
                <a16:creationId xmlns:a16="http://schemas.microsoft.com/office/drawing/2014/main" id="{B238D3D5-8974-4694-BF58-DB92BFEE65C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331120" y="331557"/>
            <a:ext cx="6535341" cy="441788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hu-HU" altLang="hu-HU" sz="1800" dirty="0">
                <a:latin typeface="+mn-lt"/>
                <a:ea typeface="Arial Unicode MS" pitchFamily="34" charset="-128"/>
                <a:cs typeface="Arial Unicode MS" pitchFamily="34" charset="-128"/>
              </a:rPr>
              <a:t>Javítóhabarcsok </a:t>
            </a:r>
          </a:p>
        </p:txBody>
      </p:sp>
    </p:spTree>
    <p:extLst>
      <p:ext uri="{BB962C8B-B14F-4D97-AF65-F5344CB8AC3E}">
        <p14:creationId xmlns:p14="http://schemas.microsoft.com/office/powerpoint/2010/main" val="835124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50" name="Picture 10" descr="DSC02313">
            <a:extLst>
              <a:ext uri="{FF2B5EF4-FFF2-40B4-BE49-F238E27FC236}">
                <a16:creationId xmlns:a16="http://schemas.microsoft.com/office/drawing/2014/main" id="{47B4E4F5-D66A-4EA8-B5EE-54803794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6" y="1059658"/>
            <a:ext cx="5454253" cy="356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46" name="Picture 6" descr="DSC02322">
            <a:extLst>
              <a:ext uri="{FF2B5EF4-FFF2-40B4-BE49-F238E27FC236}">
                <a16:creationId xmlns:a16="http://schemas.microsoft.com/office/drawing/2014/main" id="{939EB9EC-9A5E-405C-8011-2B0724D3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6" y="1059657"/>
            <a:ext cx="5341144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47" name="Picture 7" descr="DSC02323">
            <a:extLst>
              <a:ext uri="{FF2B5EF4-FFF2-40B4-BE49-F238E27FC236}">
                <a16:creationId xmlns:a16="http://schemas.microsoft.com/office/drawing/2014/main" id="{784EBC50-B8A8-4E4A-A5B6-B969EB7A4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6" y="1059658"/>
            <a:ext cx="5319713" cy="353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2">
            <a:extLst>
              <a:ext uri="{FF2B5EF4-FFF2-40B4-BE49-F238E27FC236}">
                <a16:creationId xmlns:a16="http://schemas.microsoft.com/office/drawing/2014/main" id="{0746377C-F530-4883-A11D-6DD81D6AF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5583" y="862014"/>
            <a:ext cx="1445419" cy="5405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47849" name="Picture 9" descr="P1030385">
            <a:extLst>
              <a:ext uri="{FF2B5EF4-FFF2-40B4-BE49-F238E27FC236}">
                <a16:creationId xmlns:a16="http://schemas.microsoft.com/office/drawing/2014/main" id="{88AC3C32-EEBA-46CC-B407-17A11FA1D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086" y="1066801"/>
            <a:ext cx="5435203" cy="350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3FDB985-2D4D-4FEE-8E8A-0DA0505B6F5D}"/>
              </a:ext>
            </a:extLst>
          </p:cNvPr>
          <p:cNvSpPr txBox="1">
            <a:spLocks noChangeArrowheads="1"/>
          </p:cNvSpPr>
          <p:nvPr/>
        </p:nvSpPr>
        <p:spPr>
          <a:xfrm>
            <a:off x="1813815" y="387904"/>
            <a:ext cx="5516370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 fontAlgn="base">
              <a:lnSpc>
                <a:spcPct val="90000"/>
              </a:lnSpc>
              <a:spcAft>
                <a:spcPct val="0"/>
              </a:spcAft>
            </a:pPr>
            <a:r>
              <a:rPr lang="hu-HU" altLang="hu-HU" b="1">
                <a:solidFill>
                  <a:srgbClr val="0070C0"/>
                </a:solidFill>
                <a:latin typeface="Montserrat" panose="00000500000000000000" pitchFamily="2" charset="-18"/>
              </a:rPr>
              <a:t>MAPEGROUT javítóhabarcsok</a:t>
            </a:r>
            <a:endParaRPr lang="hu-HU" altLang="hu-HU" b="1" dirty="0">
              <a:solidFill>
                <a:srgbClr val="0070C0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06733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DC0033FD-3264-49F3-84D1-12E0CEBB3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672" y="303611"/>
            <a:ext cx="1675209" cy="7024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48867" name="Picture 3" descr="Mapegrout BM_02">
            <a:extLst>
              <a:ext uri="{FF2B5EF4-FFF2-40B4-BE49-F238E27FC236}">
                <a16:creationId xmlns:a16="http://schemas.microsoft.com/office/drawing/2014/main" id="{4F96F8B3-7445-46DF-AEBF-111F0719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887016"/>
            <a:ext cx="496966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8868" name="Picture 4" descr="Mapegrout BM_03">
            <a:extLst>
              <a:ext uri="{FF2B5EF4-FFF2-40B4-BE49-F238E27FC236}">
                <a16:creationId xmlns:a16="http://schemas.microsoft.com/office/drawing/2014/main" id="{D8ADC9AD-F5A3-4A74-86B8-1BE3B8204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717" y="865560"/>
            <a:ext cx="496966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E165DE4-40E1-452C-ACDB-77DF95DEA082}"/>
              </a:ext>
            </a:extLst>
          </p:cNvPr>
          <p:cNvSpPr txBox="1">
            <a:spLocks noChangeArrowheads="1"/>
          </p:cNvSpPr>
          <p:nvPr/>
        </p:nvSpPr>
        <p:spPr>
          <a:xfrm>
            <a:off x="1813815" y="387904"/>
            <a:ext cx="5516370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 fontAlgn="base">
              <a:lnSpc>
                <a:spcPct val="90000"/>
              </a:lnSpc>
              <a:spcAft>
                <a:spcPct val="0"/>
              </a:spcAft>
            </a:pPr>
            <a:r>
              <a:rPr lang="hu-HU" altLang="hu-HU" b="1">
                <a:solidFill>
                  <a:srgbClr val="0070C0"/>
                </a:solidFill>
                <a:latin typeface="Montserrat" panose="00000500000000000000" pitchFamily="2" charset="-18"/>
              </a:rPr>
              <a:t>MAPEGROUT javítóhabarcsok</a:t>
            </a:r>
            <a:endParaRPr lang="hu-HU" altLang="hu-HU" b="1" dirty="0">
              <a:solidFill>
                <a:srgbClr val="0070C0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199868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DSC02540">
            <a:extLst>
              <a:ext uri="{FF2B5EF4-FFF2-40B4-BE49-F238E27FC236}">
                <a16:creationId xmlns:a16="http://schemas.microsoft.com/office/drawing/2014/main" id="{DDAFCFE5-7CBD-43CB-8C65-FF863D9CB9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25" y="1200151"/>
            <a:ext cx="4857750" cy="33944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DA4E921-FD0A-4506-9939-5510A4E0E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13815" y="387904"/>
            <a:ext cx="5516370" cy="401648"/>
          </a:xfrm>
        </p:spPr>
        <p:txBody>
          <a:bodyPr vert="horz" wrap="square" lIns="68580" tIns="34290" rIns="68580" bIns="34290" rtlCol="0" anchor="ctr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90000"/>
              </a:lnSpc>
              <a:spcAft>
                <a:spcPct val="0"/>
              </a:spcAft>
            </a:pPr>
            <a:r>
              <a:rPr lang="hu-HU" altLang="hu-HU" b="1" dirty="0">
                <a:solidFill>
                  <a:srgbClr val="0070C0"/>
                </a:solidFill>
                <a:latin typeface="Montserrat" panose="00000500000000000000" pitchFamily="2" charset="-18"/>
              </a:rPr>
              <a:t>MAPEGROUT javítóhabarcsok</a:t>
            </a:r>
          </a:p>
        </p:txBody>
      </p:sp>
    </p:spTree>
    <p:extLst>
      <p:ext uri="{BB962C8B-B14F-4D97-AF65-F5344CB8AC3E}">
        <p14:creationId xmlns:p14="http://schemas.microsoft.com/office/powerpoint/2010/main" val="81468867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20291" y="-20538"/>
            <a:ext cx="9144001" cy="648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BETONSZERKEZETEK JAVÍTÁSA</a:t>
            </a:r>
          </a:p>
        </p:txBody>
      </p:sp>
      <p:pic>
        <p:nvPicPr>
          <p:cNvPr id="7" name="Picture 2" descr="F:\BME_Tartószerkezet Rekonstrukciós Szakmérnöki\4. félév\Kompozitszerkezetek\1.jpg">
            <a:extLst>
              <a:ext uri="{FF2B5EF4-FFF2-40B4-BE49-F238E27FC236}">
                <a16:creationId xmlns:a16="http://schemas.microsoft.com/office/drawing/2014/main" id="{D843EC9D-841A-4122-AEBD-0F4593099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91" y="633509"/>
            <a:ext cx="5580112" cy="3754112"/>
          </a:xfrm>
          <a:prstGeom prst="rect">
            <a:avLst/>
          </a:prstGeom>
          <a:noFill/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952210C-CFA0-450B-9231-0F707F747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979" y="627462"/>
            <a:ext cx="3834730" cy="37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945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7D8B73A-FAC8-4CDC-AA0A-7CD0780C8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55" y="249492"/>
            <a:ext cx="4918202" cy="205222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18AFECD-F5CC-4972-910A-0F70ED0DC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94" y="2394313"/>
            <a:ext cx="4918202" cy="205222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368D6EE-65A3-424F-9F23-5B2AB6E8463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54198" y="2560244"/>
            <a:ext cx="1755000" cy="1755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0CB3684-FCBE-46C0-9841-965C3391754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351858" y="398106"/>
            <a:ext cx="1755000" cy="17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731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3">
            <a:extLst>
              <a:ext uri="{FF2B5EF4-FFF2-40B4-BE49-F238E27FC236}">
                <a16:creationId xmlns:a16="http://schemas.microsoft.com/office/drawing/2014/main" id="{1BC494D4-9E10-4DC8-B063-98A42F0BF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400050"/>
            <a:ext cx="49149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3300" u="sng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5050347F-D3C7-4138-8973-AA66D90F8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56" y="1059658"/>
            <a:ext cx="5886450" cy="2232021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cs-CZ" altLang="hu-HU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Impregnáló anyagok, Vékony bevonatok, Vastag bevonatok</a:t>
            </a:r>
          </a:p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cs-CZ" altLang="hu-HU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A bevonat anyagát az aljzat és a igénybevételek alapján kell meghatározni!</a:t>
            </a:r>
          </a:p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cs-CZ" altLang="hu-HU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cs-CZ" altLang="hu-HU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</a:br>
            <a:endParaRPr lang="cs-CZ" altLang="hu-HU" dirty="0">
              <a:solidFill>
                <a:srgbClr val="0070C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0293" name="Rectangle 39">
            <a:extLst>
              <a:ext uri="{FF2B5EF4-FFF2-40B4-BE49-F238E27FC236}">
                <a16:creationId xmlns:a16="http://schemas.microsoft.com/office/drawing/2014/main" id="{C5CCC79F-E0F1-47A2-A312-AC3D60B13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465332"/>
            <a:ext cx="4914900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91437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altLang="hu-HU" sz="2400" b="1" dirty="0" err="1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Védőbevonatok</a:t>
            </a:r>
            <a:endParaRPr lang="hu-HU" altLang="hu-HU" sz="2400" b="1" dirty="0">
              <a:solidFill>
                <a:srgbClr val="0070C0"/>
              </a:solidFill>
              <a:latin typeface="Montserrat" panose="00000500000000000000" pitchFamily="2" charset="-1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8649" name="Picture 41" descr="impregnálás">
            <a:extLst>
              <a:ext uri="{FF2B5EF4-FFF2-40B4-BE49-F238E27FC236}">
                <a16:creationId xmlns:a16="http://schemas.microsoft.com/office/drawing/2014/main" id="{4DBCD89B-B203-45BC-9DE4-2762682E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96" y="1221583"/>
            <a:ext cx="1993106" cy="340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48" name="Picture 40" descr="Vékony bevonat">
            <a:extLst>
              <a:ext uri="{FF2B5EF4-FFF2-40B4-BE49-F238E27FC236}">
                <a16:creationId xmlns:a16="http://schemas.microsoft.com/office/drawing/2014/main" id="{16369D6C-78B6-4F99-8BFF-2DD87FF99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390" y="1113235"/>
            <a:ext cx="1955006" cy="340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Vastag bevonat">
            <a:extLst>
              <a:ext uri="{FF2B5EF4-FFF2-40B4-BE49-F238E27FC236}">
                <a16:creationId xmlns:a16="http://schemas.microsoft.com/office/drawing/2014/main" id="{3B766F6B-7A5D-4F0D-8563-525C4E959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633" y="1113236"/>
            <a:ext cx="2009775" cy="334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0">
            <a:extLst>
              <a:ext uri="{FF2B5EF4-FFF2-40B4-BE49-F238E27FC236}">
                <a16:creationId xmlns:a16="http://schemas.microsoft.com/office/drawing/2014/main" id="{952AE500-A4D2-494F-AACF-64F64DC50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63" y="2694287"/>
            <a:ext cx="2430065" cy="188064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hu-HU"/>
            </a:defPPr>
            <a:lvl1pPr defTabSz="121917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>
                <a:solidFill>
                  <a:srgbClr val="0070C0"/>
                </a:solidFill>
                <a:latin typeface="+mn-lt"/>
              </a:defRPr>
            </a:lvl1pPr>
          </a:lstStyle>
          <a:p>
            <a:pPr defTabSz="914378" fontAlgn="base">
              <a:spcBef>
                <a:spcPts val="450"/>
              </a:spcBef>
              <a:spcAft>
                <a:spcPct val="0"/>
              </a:spcAft>
            </a:pPr>
            <a:r>
              <a:rPr lang="hu-HU" altLang="hu-HU" sz="1800" dirty="0">
                <a:latin typeface="Calibri"/>
                <a:ea typeface="Arial Unicode MS" pitchFamily="34" charset="-128"/>
                <a:cs typeface="Arial Unicode MS" pitchFamily="34" charset="-128"/>
              </a:rPr>
              <a:t>repedésáthidaló,</a:t>
            </a:r>
          </a:p>
          <a:p>
            <a:pPr defTabSz="914378" fontAlgn="base">
              <a:spcBef>
                <a:spcPts val="450"/>
              </a:spcBef>
              <a:spcAft>
                <a:spcPct val="0"/>
              </a:spcAft>
            </a:pPr>
            <a:r>
              <a:rPr lang="hu-HU" altLang="hu-HU" sz="1800" dirty="0">
                <a:latin typeface="Calibri"/>
                <a:ea typeface="Arial Unicode MS" pitchFamily="34" charset="-128"/>
                <a:cs typeface="Arial Unicode MS" pitchFamily="34" charset="-128"/>
              </a:rPr>
              <a:t>kopásálló,</a:t>
            </a:r>
          </a:p>
          <a:p>
            <a:pPr defTabSz="914378" fontAlgn="base">
              <a:spcBef>
                <a:spcPts val="450"/>
              </a:spcBef>
              <a:spcAft>
                <a:spcPct val="0"/>
              </a:spcAft>
            </a:pPr>
            <a:r>
              <a:rPr lang="hu-HU" altLang="hu-HU" sz="1800" dirty="0">
                <a:latin typeface="Calibri"/>
                <a:ea typeface="Arial Unicode MS" pitchFamily="34" charset="-128"/>
                <a:cs typeface="Arial Unicode MS" pitchFamily="34" charset="-128"/>
              </a:rPr>
              <a:t>vízzáró/vízálló,</a:t>
            </a:r>
          </a:p>
          <a:p>
            <a:pPr defTabSz="914378" fontAlgn="base">
              <a:spcBef>
                <a:spcPts val="450"/>
              </a:spcBef>
              <a:spcAft>
                <a:spcPct val="0"/>
              </a:spcAft>
            </a:pPr>
            <a:endParaRPr lang="hu-HU" altLang="hu-HU" sz="1800" dirty="0"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7C3535E1-611A-4C6C-A97E-5D6F85CB7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796" y="2694287"/>
            <a:ext cx="2225558" cy="173342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sóálló,</a:t>
            </a:r>
          </a:p>
          <a:p>
            <a:pPr>
              <a:spcBef>
                <a:spcPct val="20000"/>
              </a:spcBef>
            </a:pPr>
            <a:r>
              <a:rPr lang="hu-HU" altLang="hu-HU" dirty="0">
                <a:solidFill>
                  <a:srgbClr val="0072BB"/>
                </a:solidFill>
              </a:rPr>
              <a:t>CO</a:t>
            </a:r>
            <a:r>
              <a:rPr lang="hu-HU" altLang="hu-HU" baseline="-25000" dirty="0">
                <a:solidFill>
                  <a:srgbClr val="0072BB"/>
                </a:solidFill>
              </a:rPr>
              <a:t>2</a:t>
            </a:r>
            <a:r>
              <a:rPr lang="hu-HU" altLang="hu-HU" dirty="0">
                <a:solidFill>
                  <a:srgbClr val="0072BB"/>
                </a:solidFill>
              </a:rPr>
              <a:t>-záró, SO4</a:t>
            </a:r>
            <a:r>
              <a:rPr lang="hu-HU" altLang="hu-HU" baseline="30000" dirty="0">
                <a:solidFill>
                  <a:srgbClr val="0072BB"/>
                </a:solidFill>
              </a:rPr>
              <a:t>2-</a:t>
            </a:r>
            <a:r>
              <a:rPr lang="hu-HU" altLang="hu-HU" dirty="0">
                <a:solidFill>
                  <a:srgbClr val="0072BB"/>
                </a:solidFill>
              </a:rPr>
              <a:t>-záró</a:t>
            </a:r>
          </a:p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páraáteresztő,</a:t>
            </a:r>
          </a:p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stb.</a:t>
            </a:r>
          </a:p>
        </p:txBody>
      </p:sp>
    </p:spTree>
    <p:extLst>
      <p:ext uri="{BB962C8B-B14F-4D97-AF65-F5344CB8AC3E}">
        <p14:creationId xmlns:p14="http://schemas.microsoft.com/office/powerpoint/2010/main" val="26420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A63FEF41-813B-4C1B-9F5D-D485BAEBE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41" y="537112"/>
            <a:ext cx="4636294" cy="407163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cs-CZ" altLang="hu-HU" sz="165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PLASTIMUL termékek</a:t>
            </a:r>
            <a:endParaRPr lang="hu-HU" altLang="hu-HU" sz="1650" b="1" dirty="0">
              <a:solidFill>
                <a:srgbClr val="0070C0"/>
              </a:solidFill>
              <a:latin typeface="Montserrat" panose="00000500000000000000" pitchFamily="2" charset="-1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2339" name="Rectangle 4">
            <a:extLst>
              <a:ext uri="{FF2B5EF4-FFF2-40B4-BE49-F238E27FC236}">
                <a16:creationId xmlns:a16="http://schemas.microsoft.com/office/drawing/2014/main" id="{06A48301-E9AC-41BB-BCA3-DD3383FED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41" y="1232922"/>
            <a:ext cx="2923504" cy="133690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Hidakon talajjal érintkező felületeken használt</a:t>
            </a:r>
          </a:p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endParaRPr lang="cs-CZ" altLang="hu-HU" dirty="0">
              <a:solidFill>
                <a:srgbClr val="0070C0"/>
              </a:solidFill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7" descr="Plastimul_04">
            <a:extLst>
              <a:ext uri="{FF2B5EF4-FFF2-40B4-BE49-F238E27FC236}">
                <a16:creationId xmlns:a16="http://schemas.microsoft.com/office/drawing/2014/main" id="{9F45E844-7362-41E6-8A4A-DF1379795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1029619"/>
            <a:ext cx="4500448" cy="337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42EF2098-4B12-4E54-8EB4-F2BDA06954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8008" y="642938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7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FF999A71-C7FE-4146-9E42-1B41435AF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9" y="302102"/>
            <a:ext cx="5948363" cy="788036"/>
          </a:xfrm>
        </p:spPr>
        <p:txBody>
          <a:bodyPr vert="horz" wrap="square" lIns="68580" tIns="34290" rIns="68580" bIns="34290" rtlCol="0" anchor="ctr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hu-HU" altLang="hu-HU" sz="165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MAPECOAT BS1</a:t>
            </a:r>
            <a:br>
              <a:rPr lang="hu-HU" altLang="hu-HU" sz="165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</a:br>
            <a:r>
              <a:rPr lang="hu-HU" altLang="hu-HU" sz="165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(BV4 volt = B5)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81C00D1C-3569-4622-A1DC-5824451A5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3569" y="961187"/>
            <a:ext cx="3564396" cy="4223336"/>
          </a:xfrm>
        </p:spPr>
        <p:txBody>
          <a:bodyPr vert="horz" wrap="square" lIns="68580" tIns="34290" rIns="68580" bIns="34290" rtlCol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Az Út 2-2.206 és a hazai igények alapján fejlesztve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Epoxi alapozás (Primer SN ; </a:t>
            </a:r>
            <a:r>
              <a:rPr lang="hu-HU" altLang="hu-HU" sz="1650" dirty="0" err="1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Mapefloor</a:t>
            </a: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I 914)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Rugalmas, repedésáthidaló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Kopásálló, könnyű forgalommal terhelhető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Csúszásmentes bevonat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Sóálló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endParaRPr lang="hu-HU" altLang="hu-HU" sz="1650" dirty="0">
              <a:solidFill>
                <a:srgbClr val="0070C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 descr="DSC02286">
            <a:extLst>
              <a:ext uri="{FF2B5EF4-FFF2-40B4-BE49-F238E27FC236}">
                <a16:creationId xmlns:a16="http://schemas.microsoft.com/office/drawing/2014/main" id="{8B6688EE-F33A-410C-BDB3-00F6AD60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342" y="961745"/>
            <a:ext cx="4293096" cy="322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SC02281">
            <a:extLst>
              <a:ext uri="{FF2B5EF4-FFF2-40B4-BE49-F238E27FC236}">
                <a16:creationId xmlns:a16="http://schemas.microsoft.com/office/drawing/2014/main" id="{E647A042-E815-4C1B-88D0-A7F071EC8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47" y="961466"/>
            <a:ext cx="4294091" cy="322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SC02287">
            <a:extLst>
              <a:ext uri="{FF2B5EF4-FFF2-40B4-BE49-F238E27FC236}">
                <a16:creationId xmlns:a16="http://schemas.microsoft.com/office/drawing/2014/main" id="{58FA440C-CFF5-479A-A822-3E771CF63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5" y="961466"/>
            <a:ext cx="4293096" cy="322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37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FF999A71-C7FE-4146-9E42-1B41435AF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9" y="492538"/>
            <a:ext cx="5948363" cy="407163"/>
          </a:xfrm>
        </p:spPr>
        <p:txBody>
          <a:bodyPr vert="horz" wrap="square" lIns="68580" tIns="34290" rIns="68580" bIns="34290" rtlCol="0" anchor="ctr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hu-HU" altLang="hu-HU" sz="1650" b="1" dirty="0" err="1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Purtop</a:t>
            </a:r>
            <a:r>
              <a:rPr lang="hu-HU" altLang="hu-HU" sz="165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 400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81C00D1C-3569-4622-A1DC-5824451A5C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3569" y="1160190"/>
            <a:ext cx="3564396" cy="3525709"/>
          </a:xfrm>
        </p:spPr>
        <p:txBody>
          <a:bodyPr vert="horz" wrap="square" lIns="68580" tIns="34290" rIns="68580" bIns="34290" rtlCol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Poliuretán és </a:t>
            </a:r>
            <a:r>
              <a:rPr lang="hu-HU" altLang="hu-HU" sz="1650" dirty="0" err="1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Poliurea</a:t>
            </a: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 vízszigetelések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Epoxi alapozás (Primer SN)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Rugalmas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Kopásálló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Csúszásmentesíthető bevonat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Aszfalt vagy térkő zárása is lehet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endParaRPr lang="hu-HU" altLang="hu-HU" sz="1650" dirty="0">
              <a:solidFill>
                <a:srgbClr val="0070C0"/>
              </a:solidFill>
              <a:ea typeface="Arial Unicode MS" pitchFamily="34" charset="-128"/>
              <a:cs typeface="Arial Unicode MS" pitchFamily="34" charset="-128"/>
            </a:endParaRP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endParaRPr lang="hu-HU" altLang="hu-HU" sz="1650" dirty="0">
              <a:solidFill>
                <a:srgbClr val="0070C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Kép 2" descr="A képen kültéri, sárga látható&#10;&#10;Automatikusan generált leírás">
            <a:extLst>
              <a:ext uri="{FF2B5EF4-FFF2-40B4-BE49-F238E27FC236}">
                <a16:creationId xmlns:a16="http://schemas.microsoft.com/office/drawing/2014/main" id="{A0EB5D5C-C762-43C0-B18D-921AE1747F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5219" y="684974"/>
            <a:ext cx="4491964" cy="336897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85561D1-16A9-45B7-8498-79F34F1E9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5217" y="685375"/>
            <a:ext cx="4491967" cy="336897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7A765DF-FA56-42A4-9CE5-059EBEDC7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5216" y="684971"/>
            <a:ext cx="4491968" cy="3368976"/>
          </a:xfrm>
          <a:prstGeom prst="rect">
            <a:avLst/>
          </a:prstGeom>
        </p:spPr>
      </p:pic>
      <p:pic>
        <p:nvPicPr>
          <p:cNvPr id="13" name="Picture 3" descr="C:\Users\dino.vasquez\Desktop\Purtop 400\Nero_01.JPG">
            <a:extLst>
              <a:ext uri="{FF2B5EF4-FFF2-40B4-BE49-F238E27FC236}">
                <a16:creationId xmlns:a16="http://schemas.microsoft.com/office/drawing/2014/main" id="{C0A7940A-C17D-43EB-9CE9-9C750F5F7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711" y="627534"/>
            <a:ext cx="3368974" cy="288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ino.vasquez\Desktop\Purtop 400\Nero_02.JPG">
            <a:extLst>
              <a:ext uri="{FF2B5EF4-FFF2-40B4-BE49-F238E27FC236}">
                <a16:creationId xmlns:a16="http://schemas.microsoft.com/office/drawing/2014/main" id="{F9E63250-7EA1-4748-ADFA-8C9B32A23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74"/>
          <a:stretch/>
        </p:blipFill>
        <p:spPr bwMode="auto">
          <a:xfrm>
            <a:off x="3541328" y="2283718"/>
            <a:ext cx="5587968" cy="232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dino.vasquez\Documents\IMMAGINI CANTIERI\IACP_COPERTURE_GUAINE_MARMETTE_13-07-11 TECNOPROVER\5 AGOSTO\_MG_0614.JPG">
            <a:extLst>
              <a:ext uri="{FF2B5EF4-FFF2-40B4-BE49-F238E27FC236}">
                <a16:creationId xmlns:a16="http://schemas.microsoft.com/office/drawing/2014/main" id="{C606EB3C-51C9-4257-A7D0-69EE1A6A7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28" y="1491630"/>
            <a:ext cx="5587967" cy="311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687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9ADC2188-A06B-40DA-8922-73F3EC1DDC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577" y="374109"/>
            <a:ext cx="3024335" cy="788036"/>
          </a:xfrm>
        </p:spPr>
        <p:txBody>
          <a:bodyPr vert="horz" wrap="square" lIns="68580" tIns="34290" rIns="68580" bIns="34290" rtlCol="0" anchor="ctr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hu-HU" altLang="hu-HU" sz="165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ELASTOCOLOR rendszer</a:t>
            </a:r>
            <a:br>
              <a:rPr lang="hu-HU" altLang="hu-HU" sz="165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</a:br>
            <a:r>
              <a:rPr lang="hu-HU" altLang="hu-HU" sz="165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(B3)</a:t>
            </a:r>
          </a:p>
        </p:txBody>
      </p:sp>
      <p:sp>
        <p:nvSpPr>
          <p:cNvPr id="625667" name="Rectangle 3">
            <a:extLst>
              <a:ext uri="{FF2B5EF4-FFF2-40B4-BE49-F238E27FC236}">
                <a16:creationId xmlns:a16="http://schemas.microsoft.com/office/drawing/2014/main" id="{738ADCAA-2DED-4E06-90D8-FE6607803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576" y="1059582"/>
            <a:ext cx="2512467" cy="3461589"/>
          </a:xfrm>
        </p:spPr>
        <p:txBody>
          <a:bodyPr vert="horz" wrap="square" lIns="68580" tIns="34290" rIns="68580" bIns="34290" rtlCol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Színes, 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Rugalmas, 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CO2-behatolásnak ellenálló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Páraáteresztő rendszer:</a:t>
            </a:r>
            <a:b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ELASTOCOLOR PRIMER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ELASTOCOLOR PITTURA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ELASTOCOLOR RASANTE SF</a:t>
            </a:r>
          </a:p>
          <a:p>
            <a:pPr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endParaRPr lang="hu-HU" altLang="hu-HU" sz="1650" dirty="0">
              <a:solidFill>
                <a:srgbClr val="0070C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3B906FC-383A-433F-B40F-5B9665415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513" y="2015514"/>
            <a:ext cx="5022056" cy="2106215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37">
            <a:extLst>
              <a:ext uri="{FF2B5EF4-FFF2-40B4-BE49-F238E27FC236}">
                <a16:creationId xmlns:a16="http://schemas.microsoft.com/office/drawing/2014/main" id="{B44C590C-6985-4161-90BF-DB198BB3124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3953843" y="1995273"/>
            <a:ext cx="5029200" cy="2122885"/>
            <a:chOff x="1068" y="2064"/>
            <a:chExt cx="4224" cy="1783"/>
          </a:xfrm>
        </p:grpSpPr>
        <p:sp>
          <p:nvSpPr>
            <p:cNvPr id="74" name="Line 38">
              <a:extLst>
                <a:ext uri="{FF2B5EF4-FFF2-40B4-BE49-F238E27FC236}">
                  <a16:creationId xmlns:a16="http://schemas.microsoft.com/office/drawing/2014/main" id="{BB71BE4E-388C-4851-B426-AE558303E2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6" y="2071"/>
              <a:ext cx="1104" cy="0"/>
            </a:xfrm>
            <a:prstGeom prst="line">
              <a:avLst/>
            </a:prstGeom>
            <a:noFill/>
            <a:ln w="381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it-IT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 fontAlgn="base">
                <a:spcBef>
                  <a:spcPct val="0"/>
                </a:spcBef>
                <a:spcAft>
                  <a:spcPct val="0"/>
                </a:spcAft>
              </a:pPr>
              <a:endParaRPr lang="hu-H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Line 39">
              <a:extLst>
                <a:ext uri="{FF2B5EF4-FFF2-40B4-BE49-F238E27FC236}">
                  <a16:creationId xmlns:a16="http://schemas.microsoft.com/office/drawing/2014/main" id="{3B8343EF-C063-44FC-9C5F-E441285246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4" y="2071"/>
              <a:ext cx="1008" cy="0"/>
            </a:xfrm>
            <a:prstGeom prst="line">
              <a:avLst/>
            </a:prstGeom>
            <a:noFill/>
            <a:ln w="381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it-IT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 fontAlgn="base">
                <a:spcBef>
                  <a:spcPct val="0"/>
                </a:spcBef>
                <a:spcAft>
                  <a:spcPct val="0"/>
                </a:spcAft>
              </a:pPr>
              <a:endParaRPr lang="hu-H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Line 40">
              <a:extLst>
                <a:ext uri="{FF2B5EF4-FFF2-40B4-BE49-F238E27FC236}">
                  <a16:creationId xmlns:a16="http://schemas.microsoft.com/office/drawing/2014/main" id="{DA5DE1FA-3784-4DFD-A0D1-45D9DFA703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6" y="2071"/>
              <a:ext cx="576" cy="0"/>
            </a:xfrm>
            <a:prstGeom prst="line">
              <a:avLst/>
            </a:prstGeom>
            <a:noFill/>
            <a:ln w="381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it-IT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 fontAlgn="base">
                <a:spcBef>
                  <a:spcPct val="0"/>
                </a:spcBef>
                <a:spcAft>
                  <a:spcPct val="0"/>
                </a:spcAft>
              </a:pPr>
              <a:endParaRPr lang="hu-H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Line 41">
              <a:extLst>
                <a:ext uri="{FF2B5EF4-FFF2-40B4-BE49-F238E27FC236}">
                  <a16:creationId xmlns:a16="http://schemas.microsoft.com/office/drawing/2014/main" id="{78658AD9-2AD4-4594-9AB7-C9869691FE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8" y="2071"/>
              <a:ext cx="0" cy="1776"/>
            </a:xfrm>
            <a:prstGeom prst="line">
              <a:avLst/>
            </a:prstGeom>
            <a:noFill/>
            <a:ln w="381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it-IT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 fontAlgn="base">
                <a:spcBef>
                  <a:spcPct val="0"/>
                </a:spcBef>
                <a:spcAft>
                  <a:spcPct val="0"/>
                </a:spcAft>
              </a:pPr>
              <a:endParaRPr lang="hu-H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Line 42">
              <a:extLst>
                <a:ext uri="{FF2B5EF4-FFF2-40B4-BE49-F238E27FC236}">
                  <a16:creationId xmlns:a16="http://schemas.microsoft.com/office/drawing/2014/main" id="{45423CA1-B770-40A3-B765-5BF2F06C63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8" y="3847"/>
              <a:ext cx="4224" cy="0"/>
            </a:xfrm>
            <a:prstGeom prst="line">
              <a:avLst/>
            </a:prstGeom>
            <a:noFill/>
            <a:ln w="381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it-IT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 fontAlgn="base">
                <a:spcBef>
                  <a:spcPct val="0"/>
                </a:spcBef>
                <a:spcAft>
                  <a:spcPct val="0"/>
                </a:spcAft>
              </a:pPr>
              <a:endParaRPr lang="hu-H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Line 43">
              <a:extLst>
                <a:ext uri="{FF2B5EF4-FFF2-40B4-BE49-F238E27FC236}">
                  <a16:creationId xmlns:a16="http://schemas.microsoft.com/office/drawing/2014/main" id="{BF59A622-A671-4DA1-8BE7-ECD9940B3B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92" y="2071"/>
              <a:ext cx="0" cy="1776"/>
            </a:xfrm>
            <a:prstGeom prst="line">
              <a:avLst/>
            </a:prstGeom>
            <a:noFill/>
            <a:ln w="381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it-IT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 fontAlgn="base">
                <a:spcBef>
                  <a:spcPct val="0"/>
                </a:spcBef>
                <a:spcAft>
                  <a:spcPct val="0"/>
                </a:spcAft>
              </a:pPr>
              <a:endParaRPr lang="hu-H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Freeform 44">
              <a:extLst>
                <a:ext uri="{FF2B5EF4-FFF2-40B4-BE49-F238E27FC236}">
                  <a16:creationId xmlns:a16="http://schemas.microsoft.com/office/drawing/2014/main" id="{8E1FD89F-CE13-4F63-9E47-1C8E999BB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0" y="2074"/>
              <a:ext cx="202" cy="1355"/>
            </a:xfrm>
            <a:custGeom>
              <a:avLst/>
              <a:gdLst>
                <a:gd name="T0" fmla="*/ 46 w 202"/>
                <a:gd name="T1" fmla="*/ 0 h 1355"/>
                <a:gd name="T2" fmla="*/ 113 w 202"/>
                <a:gd name="T3" fmla="*/ 478 h 1355"/>
                <a:gd name="T4" fmla="*/ 91 w 202"/>
                <a:gd name="T5" fmla="*/ 944 h 1355"/>
                <a:gd name="T6" fmla="*/ 124 w 202"/>
                <a:gd name="T7" fmla="*/ 1111 h 1355"/>
                <a:gd name="T8" fmla="*/ 135 w 202"/>
                <a:gd name="T9" fmla="*/ 1266 h 1355"/>
                <a:gd name="T10" fmla="*/ 157 w 202"/>
                <a:gd name="T11" fmla="*/ 1355 h 1355"/>
                <a:gd name="T12" fmla="*/ 157 w 202"/>
                <a:gd name="T13" fmla="*/ 1144 h 1355"/>
                <a:gd name="T14" fmla="*/ 135 w 202"/>
                <a:gd name="T15" fmla="*/ 1111 h 1355"/>
                <a:gd name="T16" fmla="*/ 113 w 202"/>
                <a:gd name="T17" fmla="*/ 1044 h 1355"/>
                <a:gd name="T18" fmla="*/ 113 w 202"/>
                <a:gd name="T19" fmla="*/ 711 h 1355"/>
                <a:gd name="T20" fmla="*/ 168 w 202"/>
                <a:gd name="T21" fmla="*/ 511 h 1355"/>
                <a:gd name="T22" fmla="*/ 157 w 202"/>
                <a:gd name="T23" fmla="*/ 478 h 1355"/>
                <a:gd name="T24" fmla="*/ 146 w 202"/>
                <a:gd name="T25" fmla="*/ 433 h 1355"/>
                <a:gd name="T26" fmla="*/ 124 w 202"/>
                <a:gd name="T27" fmla="*/ 367 h 1355"/>
                <a:gd name="T28" fmla="*/ 202 w 202"/>
                <a:gd name="T29" fmla="*/ 11 h 13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2" h="1355">
                  <a:moveTo>
                    <a:pt x="46" y="0"/>
                  </a:moveTo>
                  <a:cubicBezTo>
                    <a:pt x="0" y="139"/>
                    <a:pt x="85" y="333"/>
                    <a:pt x="113" y="478"/>
                  </a:cubicBezTo>
                  <a:cubicBezTo>
                    <a:pt x="107" y="578"/>
                    <a:pt x="91" y="861"/>
                    <a:pt x="91" y="944"/>
                  </a:cubicBezTo>
                  <a:cubicBezTo>
                    <a:pt x="91" y="997"/>
                    <a:pt x="114" y="1059"/>
                    <a:pt x="124" y="1111"/>
                  </a:cubicBezTo>
                  <a:cubicBezTo>
                    <a:pt x="128" y="1163"/>
                    <a:pt x="128" y="1215"/>
                    <a:pt x="135" y="1266"/>
                  </a:cubicBezTo>
                  <a:cubicBezTo>
                    <a:pt x="139" y="1296"/>
                    <a:pt x="157" y="1355"/>
                    <a:pt x="157" y="1355"/>
                  </a:cubicBezTo>
                  <a:cubicBezTo>
                    <a:pt x="172" y="1282"/>
                    <a:pt x="192" y="1215"/>
                    <a:pt x="157" y="1144"/>
                  </a:cubicBezTo>
                  <a:cubicBezTo>
                    <a:pt x="151" y="1132"/>
                    <a:pt x="140" y="1123"/>
                    <a:pt x="135" y="1111"/>
                  </a:cubicBezTo>
                  <a:cubicBezTo>
                    <a:pt x="126" y="1089"/>
                    <a:pt x="113" y="1044"/>
                    <a:pt x="113" y="1044"/>
                  </a:cubicBezTo>
                  <a:cubicBezTo>
                    <a:pt x="98" y="877"/>
                    <a:pt x="96" y="919"/>
                    <a:pt x="113" y="711"/>
                  </a:cubicBezTo>
                  <a:cubicBezTo>
                    <a:pt x="119" y="643"/>
                    <a:pt x="151" y="577"/>
                    <a:pt x="168" y="511"/>
                  </a:cubicBezTo>
                  <a:cubicBezTo>
                    <a:pt x="164" y="500"/>
                    <a:pt x="160" y="489"/>
                    <a:pt x="157" y="478"/>
                  </a:cubicBezTo>
                  <a:cubicBezTo>
                    <a:pt x="153" y="463"/>
                    <a:pt x="150" y="448"/>
                    <a:pt x="146" y="433"/>
                  </a:cubicBezTo>
                  <a:cubicBezTo>
                    <a:pt x="139" y="411"/>
                    <a:pt x="124" y="367"/>
                    <a:pt x="124" y="367"/>
                  </a:cubicBezTo>
                  <a:cubicBezTo>
                    <a:pt x="131" y="219"/>
                    <a:pt x="100" y="113"/>
                    <a:pt x="202" y="11"/>
                  </a:cubicBezTo>
                </a:path>
              </a:pathLst>
            </a:custGeom>
            <a:solidFill>
              <a:srgbClr val="FF3300"/>
            </a:solidFill>
            <a:ln w="38100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it-IT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 fontAlgn="base">
                <a:spcBef>
                  <a:spcPct val="0"/>
                </a:spcBef>
                <a:spcAft>
                  <a:spcPct val="0"/>
                </a:spcAft>
              </a:pPr>
              <a:endParaRPr lang="hu-H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Line 45">
              <a:extLst>
                <a:ext uri="{FF2B5EF4-FFF2-40B4-BE49-F238E27FC236}">
                  <a16:creationId xmlns:a16="http://schemas.microsoft.com/office/drawing/2014/main" id="{D9EB1A76-CDCB-4C19-B1CC-2AB898C55B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8" y="2071"/>
              <a:ext cx="1008" cy="0"/>
            </a:xfrm>
            <a:prstGeom prst="line">
              <a:avLst/>
            </a:prstGeom>
            <a:noFill/>
            <a:ln w="381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it-IT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 fontAlgn="base">
                <a:spcBef>
                  <a:spcPct val="0"/>
                </a:spcBef>
                <a:spcAft>
                  <a:spcPct val="0"/>
                </a:spcAft>
              </a:pPr>
              <a:endParaRPr lang="hu-H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Freeform 46">
              <a:extLst>
                <a:ext uri="{FF2B5EF4-FFF2-40B4-BE49-F238E27FC236}">
                  <a16:creationId xmlns:a16="http://schemas.microsoft.com/office/drawing/2014/main" id="{65415CCA-69AB-458C-952F-16B14E47C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" y="2074"/>
              <a:ext cx="145" cy="1078"/>
            </a:xfrm>
            <a:custGeom>
              <a:avLst/>
              <a:gdLst>
                <a:gd name="T0" fmla="*/ 0 w 145"/>
                <a:gd name="T1" fmla="*/ 0 h 1078"/>
                <a:gd name="T2" fmla="*/ 45 w 145"/>
                <a:gd name="T3" fmla="*/ 355 h 1078"/>
                <a:gd name="T4" fmla="*/ 12 w 145"/>
                <a:gd name="T5" fmla="*/ 633 h 1078"/>
                <a:gd name="T6" fmla="*/ 34 w 145"/>
                <a:gd name="T7" fmla="*/ 733 h 1078"/>
                <a:gd name="T8" fmla="*/ 56 w 145"/>
                <a:gd name="T9" fmla="*/ 800 h 1078"/>
                <a:gd name="T10" fmla="*/ 78 w 145"/>
                <a:gd name="T11" fmla="*/ 1078 h 1078"/>
                <a:gd name="T12" fmla="*/ 78 w 145"/>
                <a:gd name="T13" fmla="*/ 889 h 1078"/>
                <a:gd name="T14" fmla="*/ 100 w 145"/>
                <a:gd name="T15" fmla="*/ 822 h 1078"/>
                <a:gd name="T16" fmla="*/ 134 w 145"/>
                <a:gd name="T17" fmla="*/ 167 h 1078"/>
                <a:gd name="T18" fmla="*/ 134 w 145"/>
                <a:gd name="T19" fmla="*/ 33 h 1078"/>
                <a:gd name="T20" fmla="*/ 145 w 145"/>
                <a:gd name="T21" fmla="*/ 0 h 10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5" h="1078">
                  <a:moveTo>
                    <a:pt x="0" y="0"/>
                  </a:moveTo>
                  <a:cubicBezTo>
                    <a:pt x="42" y="115"/>
                    <a:pt x="25" y="236"/>
                    <a:pt x="45" y="355"/>
                  </a:cubicBezTo>
                  <a:cubicBezTo>
                    <a:pt x="38" y="461"/>
                    <a:pt x="28" y="534"/>
                    <a:pt x="12" y="633"/>
                  </a:cubicBezTo>
                  <a:cubicBezTo>
                    <a:pt x="19" y="667"/>
                    <a:pt x="24" y="700"/>
                    <a:pt x="34" y="733"/>
                  </a:cubicBezTo>
                  <a:cubicBezTo>
                    <a:pt x="41" y="756"/>
                    <a:pt x="56" y="800"/>
                    <a:pt x="56" y="800"/>
                  </a:cubicBezTo>
                  <a:cubicBezTo>
                    <a:pt x="43" y="895"/>
                    <a:pt x="4" y="1002"/>
                    <a:pt x="78" y="1078"/>
                  </a:cubicBezTo>
                  <a:cubicBezTo>
                    <a:pt x="51" y="997"/>
                    <a:pt x="54" y="976"/>
                    <a:pt x="78" y="889"/>
                  </a:cubicBezTo>
                  <a:cubicBezTo>
                    <a:pt x="84" y="866"/>
                    <a:pt x="100" y="822"/>
                    <a:pt x="100" y="822"/>
                  </a:cubicBezTo>
                  <a:cubicBezTo>
                    <a:pt x="109" y="597"/>
                    <a:pt x="97" y="388"/>
                    <a:pt x="134" y="167"/>
                  </a:cubicBezTo>
                  <a:cubicBezTo>
                    <a:pt x="122" y="85"/>
                    <a:pt x="116" y="104"/>
                    <a:pt x="134" y="33"/>
                  </a:cubicBezTo>
                  <a:cubicBezTo>
                    <a:pt x="137" y="22"/>
                    <a:pt x="145" y="0"/>
                    <a:pt x="145" y="0"/>
                  </a:cubicBezTo>
                </a:path>
              </a:pathLst>
            </a:custGeom>
            <a:solidFill>
              <a:srgbClr val="FF3300"/>
            </a:solidFill>
            <a:ln w="38100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it-IT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 fontAlgn="base">
                <a:spcBef>
                  <a:spcPct val="0"/>
                </a:spcBef>
                <a:spcAft>
                  <a:spcPct val="0"/>
                </a:spcAft>
              </a:pPr>
              <a:endParaRPr lang="hu-H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Freeform 47">
              <a:extLst>
                <a:ext uri="{FF2B5EF4-FFF2-40B4-BE49-F238E27FC236}">
                  <a16:creationId xmlns:a16="http://schemas.microsoft.com/office/drawing/2014/main" id="{E2F69CB2-BAE3-4D74-B171-5EEA4DE24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" y="2064"/>
              <a:ext cx="267" cy="1179"/>
            </a:xfrm>
            <a:custGeom>
              <a:avLst/>
              <a:gdLst>
                <a:gd name="T0" fmla="*/ 0 w 267"/>
                <a:gd name="T1" fmla="*/ 10 h 1179"/>
                <a:gd name="T2" fmla="*/ 33 w 267"/>
                <a:gd name="T3" fmla="*/ 488 h 1179"/>
                <a:gd name="T4" fmla="*/ 67 w 267"/>
                <a:gd name="T5" fmla="*/ 599 h 1179"/>
                <a:gd name="T6" fmla="*/ 55 w 267"/>
                <a:gd name="T7" fmla="*/ 988 h 1179"/>
                <a:gd name="T8" fmla="*/ 100 w 267"/>
                <a:gd name="T9" fmla="*/ 1176 h 1179"/>
                <a:gd name="T10" fmla="*/ 144 w 267"/>
                <a:gd name="T11" fmla="*/ 1165 h 1179"/>
                <a:gd name="T12" fmla="*/ 100 w 267"/>
                <a:gd name="T13" fmla="*/ 1032 h 1179"/>
                <a:gd name="T14" fmla="*/ 144 w 267"/>
                <a:gd name="T15" fmla="*/ 788 h 1179"/>
                <a:gd name="T16" fmla="*/ 111 w 267"/>
                <a:gd name="T17" fmla="*/ 477 h 1179"/>
                <a:gd name="T18" fmla="*/ 144 w 267"/>
                <a:gd name="T19" fmla="*/ 254 h 1179"/>
                <a:gd name="T20" fmla="*/ 178 w 267"/>
                <a:gd name="T21" fmla="*/ 132 h 1179"/>
                <a:gd name="T22" fmla="*/ 244 w 267"/>
                <a:gd name="T23" fmla="*/ 54 h 1179"/>
                <a:gd name="T24" fmla="*/ 267 w 267"/>
                <a:gd name="T25" fmla="*/ 21 h 11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7" h="1179">
                  <a:moveTo>
                    <a:pt x="0" y="10"/>
                  </a:moveTo>
                  <a:cubicBezTo>
                    <a:pt x="45" y="146"/>
                    <a:pt x="19" y="351"/>
                    <a:pt x="33" y="488"/>
                  </a:cubicBezTo>
                  <a:cubicBezTo>
                    <a:pt x="37" y="526"/>
                    <a:pt x="57" y="562"/>
                    <a:pt x="67" y="599"/>
                  </a:cubicBezTo>
                  <a:cubicBezTo>
                    <a:pt x="63" y="729"/>
                    <a:pt x="55" y="858"/>
                    <a:pt x="55" y="988"/>
                  </a:cubicBezTo>
                  <a:cubicBezTo>
                    <a:pt x="55" y="1159"/>
                    <a:pt x="24" y="1125"/>
                    <a:pt x="100" y="1176"/>
                  </a:cubicBezTo>
                  <a:cubicBezTo>
                    <a:pt x="115" y="1172"/>
                    <a:pt x="138" y="1179"/>
                    <a:pt x="144" y="1165"/>
                  </a:cubicBezTo>
                  <a:cubicBezTo>
                    <a:pt x="159" y="1130"/>
                    <a:pt x="119" y="1060"/>
                    <a:pt x="100" y="1032"/>
                  </a:cubicBezTo>
                  <a:cubicBezTo>
                    <a:pt x="126" y="954"/>
                    <a:pt x="132" y="869"/>
                    <a:pt x="144" y="788"/>
                  </a:cubicBezTo>
                  <a:cubicBezTo>
                    <a:pt x="129" y="684"/>
                    <a:pt x="119" y="582"/>
                    <a:pt x="111" y="477"/>
                  </a:cubicBezTo>
                  <a:cubicBezTo>
                    <a:pt x="125" y="403"/>
                    <a:pt x="135" y="329"/>
                    <a:pt x="144" y="254"/>
                  </a:cubicBezTo>
                  <a:cubicBezTo>
                    <a:pt x="158" y="142"/>
                    <a:pt x="130" y="178"/>
                    <a:pt x="178" y="132"/>
                  </a:cubicBezTo>
                  <a:cubicBezTo>
                    <a:pt x="193" y="86"/>
                    <a:pt x="212" y="87"/>
                    <a:pt x="244" y="54"/>
                  </a:cubicBezTo>
                  <a:cubicBezTo>
                    <a:pt x="256" y="5"/>
                    <a:pt x="244" y="0"/>
                    <a:pt x="267" y="21"/>
                  </a:cubicBezTo>
                </a:path>
              </a:pathLst>
            </a:custGeom>
            <a:solidFill>
              <a:srgbClr val="FF3300"/>
            </a:solidFill>
            <a:ln w="38100" cap="sq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it-IT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 fontAlgn="base">
                <a:spcBef>
                  <a:spcPct val="0"/>
                </a:spcBef>
                <a:spcAft>
                  <a:spcPct val="0"/>
                </a:spcAft>
              </a:pPr>
              <a:endParaRPr lang="hu-HU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48">
            <a:extLst>
              <a:ext uri="{FF2B5EF4-FFF2-40B4-BE49-F238E27FC236}">
                <a16:creationId xmlns:a16="http://schemas.microsoft.com/office/drawing/2014/main" id="{AB6931EC-B23E-43E2-B768-FD0A5AF254F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010994" y="2029801"/>
            <a:ext cx="4850606" cy="2014538"/>
            <a:chOff x="768" y="1757"/>
            <a:chExt cx="4074" cy="1692"/>
          </a:xfrm>
        </p:grpSpPr>
        <p:sp>
          <p:nvSpPr>
            <p:cNvPr id="17" name="Freeform 49">
              <a:extLst>
                <a:ext uri="{FF2B5EF4-FFF2-40B4-BE49-F238E27FC236}">
                  <a16:creationId xmlns:a16="http://schemas.microsoft.com/office/drawing/2014/main" id="{94EBEE4D-C88A-4E2C-9ECA-7D21E8302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1757"/>
              <a:ext cx="267" cy="235"/>
            </a:xfrm>
            <a:custGeom>
              <a:avLst/>
              <a:gdLst>
                <a:gd name="T0" fmla="*/ 145 w 267"/>
                <a:gd name="T1" fmla="*/ 57 h 235"/>
                <a:gd name="T2" fmla="*/ 78 w 267"/>
                <a:gd name="T3" fmla="*/ 68 h 235"/>
                <a:gd name="T4" fmla="*/ 56 w 267"/>
                <a:gd name="T5" fmla="*/ 91 h 235"/>
                <a:gd name="T6" fmla="*/ 22 w 267"/>
                <a:gd name="T7" fmla="*/ 102 h 235"/>
                <a:gd name="T8" fmla="*/ 0 w 267"/>
                <a:gd name="T9" fmla="*/ 135 h 235"/>
                <a:gd name="T10" fmla="*/ 89 w 267"/>
                <a:gd name="T11" fmla="*/ 235 h 235"/>
                <a:gd name="T12" fmla="*/ 267 w 267"/>
                <a:gd name="T13" fmla="*/ 180 h 235"/>
                <a:gd name="T14" fmla="*/ 167 w 267"/>
                <a:gd name="T15" fmla="*/ 91 h 235"/>
                <a:gd name="T16" fmla="*/ 145 w 267"/>
                <a:gd name="T17" fmla="*/ 57 h 2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7" h="235">
                  <a:moveTo>
                    <a:pt x="145" y="57"/>
                  </a:moveTo>
                  <a:cubicBezTo>
                    <a:pt x="123" y="61"/>
                    <a:pt x="99" y="60"/>
                    <a:pt x="78" y="68"/>
                  </a:cubicBezTo>
                  <a:cubicBezTo>
                    <a:pt x="68" y="72"/>
                    <a:pt x="65" y="85"/>
                    <a:pt x="56" y="91"/>
                  </a:cubicBezTo>
                  <a:cubicBezTo>
                    <a:pt x="46" y="97"/>
                    <a:pt x="33" y="98"/>
                    <a:pt x="22" y="102"/>
                  </a:cubicBezTo>
                  <a:cubicBezTo>
                    <a:pt x="15" y="113"/>
                    <a:pt x="0" y="122"/>
                    <a:pt x="0" y="135"/>
                  </a:cubicBezTo>
                  <a:cubicBezTo>
                    <a:pt x="0" y="203"/>
                    <a:pt x="36" y="217"/>
                    <a:pt x="89" y="235"/>
                  </a:cubicBezTo>
                  <a:cubicBezTo>
                    <a:pt x="157" y="225"/>
                    <a:pt x="210" y="217"/>
                    <a:pt x="267" y="180"/>
                  </a:cubicBezTo>
                  <a:cubicBezTo>
                    <a:pt x="246" y="115"/>
                    <a:pt x="219" y="126"/>
                    <a:pt x="167" y="91"/>
                  </a:cubicBezTo>
                  <a:cubicBezTo>
                    <a:pt x="142" y="14"/>
                    <a:pt x="145" y="0"/>
                    <a:pt x="145" y="57"/>
                  </a:cubicBezTo>
                  <a:close/>
                </a:path>
              </a:pathLst>
            </a:custGeom>
            <a:solidFill>
              <a:srgbClr val="C0C0C0"/>
            </a:solidFill>
            <a:ln w="12700" cap="sq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it-IT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 fontAlgn="base">
                <a:spcBef>
                  <a:spcPct val="0"/>
                </a:spcBef>
                <a:spcAft>
                  <a:spcPct val="0"/>
                </a:spcAft>
              </a:pPr>
              <a:endParaRPr lang="hu-HU" sz="135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8" name="Group 50">
              <a:extLst>
                <a:ext uri="{FF2B5EF4-FFF2-40B4-BE49-F238E27FC236}">
                  <a16:creationId xmlns:a16="http://schemas.microsoft.com/office/drawing/2014/main" id="{E2158474-9B43-49E4-977D-287A357985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1776"/>
              <a:ext cx="4074" cy="1673"/>
              <a:chOff x="768" y="1776"/>
              <a:chExt cx="4074" cy="1673"/>
            </a:xfrm>
          </p:grpSpPr>
          <p:sp>
            <p:nvSpPr>
              <p:cNvPr id="19" name="Freeform 51">
                <a:extLst>
                  <a:ext uri="{FF2B5EF4-FFF2-40B4-BE49-F238E27FC236}">
                    <a16:creationId xmlns:a16="http://schemas.microsoft.com/office/drawing/2014/main" id="{BE6338CA-924B-4943-B618-EE156C666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" y="2640"/>
                <a:ext cx="324" cy="277"/>
              </a:xfrm>
              <a:custGeom>
                <a:avLst/>
                <a:gdLst>
                  <a:gd name="T0" fmla="*/ 188 w 324"/>
                  <a:gd name="T1" fmla="*/ 36 h 277"/>
                  <a:gd name="T2" fmla="*/ 66 w 324"/>
                  <a:gd name="T3" fmla="*/ 47 h 277"/>
                  <a:gd name="T4" fmla="*/ 0 w 324"/>
                  <a:gd name="T5" fmla="*/ 69 h 277"/>
                  <a:gd name="T6" fmla="*/ 44 w 324"/>
                  <a:gd name="T7" fmla="*/ 225 h 277"/>
                  <a:gd name="T8" fmla="*/ 66 w 324"/>
                  <a:gd name="T9" fmla="*/ 236 h 277"/>
                  <a:gd name="T10" fmla="*/ 300 w 324"/>
                  <a:gd name="T11" fmla="*/ 225 h 277"/>
                  <a:gd name="T12" fmla="*/ 322 w 324"/>
                  <a:gd name="T13" fmla="*/ 191 h 277"/>
                  <a:gd name="T14" fmla="*/ 311 w 324"/>
                  <a:gd name="T15" fmla="*/ 136 h 277"/>
                  <a:gd name="T16" fmla="*/ 255 w 324"/>
                  <a:gd name="T17" fmla="*/ 47 h 277"/>
                  <a:gd name="T18" fmla="*/ 188 w 324"/>
                  <a:gd name="T19" fmla="*/ 58 h 277"/>
                  <a:gd name="T20" fmla="*/ 144 w 324"/>
                  <a:gd name="T21" fmla="*/ 69 h 277"/>
                  <a:gd name="T22" fmla="*/ 133 w 324"/>
                  <a:gd name="T23" fmla="*/ 36 h 277"/>
                  <a:gd name="T24" fmla="*/ 133 w 324"/>
                  <a:gd name="T25" fmla="*/ 3 h 277"/>
                  <a:gd name="T26" fmla="*/ 188 w 324"/>
                  <a:gd name="T27" fmla="*/ 36 h 27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24" h="277">
                    <a:moveTo>
                      <a:pt x="188" y="36"/>
                    </a:moveTo>
                    <a:cubicBezTo>
                      <a:pt x="126" y="15"/>
                      <a:pt x="166" y="22"/>
                      <a:pt x="66" y="47"/>
                    </a:cubicBezTo>
                    <a:cubicBezTo>
                      <a:pt x="43" y="53"/>
                      <a:pt x="0" y="69"/>
                      <a:pt x="0" y="69"/>
                    </a:cubicBezTo>
                    <a:cubicBezTo>
                      <a:pt x="12" y="106"/>
                      <a:pt x="27" y="196"/>
                      <a:pt x="44" y="225"/>
                    </a:cubicBezTo>
                    <a:cubicBezTo>
                      <a:pt x="48" y="232"/>
                      <a:pt x="59" y="232"/>
                      <a:pt x="66" y="236"/>
                    </a:cubicBezTo>
                    <a:cubicBezTo>
                      <a:pt x="160" y="252"/>
                      <a:pt x="220" y="277"/>
                      <a:pt x="300" y="225"/>
                    </a:cubicBezTo>
                    <a:cubicBezTo>
                      <a:pt x="307" y="214"/>
                      <a:pt x="320" y="204"/>
                      <a:pt x="322" y="191"/>
                    </a:cubicBezTo>
                    <a:cubicBezTo>
                      <a:pt x="324" y="172"/>
                      <a:pt x="316" y="154"/>
                      <a:pt x="311" y="136"/>
                    </a:cubicBezTo>
                    <a:cubicBezTo>
                      <a:pt x="290" y="61"/>
                      <a:pt x="304" y="80"/>
                      <a:pt x="255" y="47"/>
                    </a:cubicBezTo>
                    <a:cubicBezTo>
                      <a:pt x="233" y="51"/>
                      <a:pt x="210" y="54"/>
                      <a:pt x="188" y="58"/>
                    </a:cubicBezTo>
                    <a:cubicBezTo>
                      <a:pt x="173" y="61"/>
                      <a:pt x="158" y="75"/>
                      <a:pt x="144" y="69"/>
                    </a:cubicBezTo>
                    <a:cubicBezTo>
                      <a:pt x="133" y="65"/>
                      <a:pt x="137" y="47"/>
                      <a:pt x="133" y="36"/>
                    </a:cubicBezTo>
                    <a:cubicBezTo>
                      <a:pt x="145" y="0"/>
                      <a:pt x="156" y="3"/>
                      <a:pt x="133" y="3"/>
                    </a:cubicBezTo>
                    <a:lnTo>
                      <a:pt x="188" y="36"/>
                    </a:ln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Freeform 52">
                <a:extLst>
                  <a:ext uri="{FF2B5EF4-FFF2-40B4-BE49-F238E27FC236}">
                    <a16:creationId xmlns:a16="http://schemas.microsoft.com/office/drawing/2014/main" id="{30868108-E323-4A29-9476-2A707B7DA2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8" y="1831"/>
                <a:ext cx="505" cy="329"/>
              </a:xfrm>
              <a:custGeom>
                <a:avLst/>
                <a:gdLst>
                  <a:gd name="T0" fmla="*/ 227 w 505"/>
                  <a:gd name="T1" fmla="*/ 63 h 329"/>
                  <a:gd name="T2" fmla="*/ 127 w 505"/>
                  <a:gd name="T3" fmla="*/ 18 h 329"/>
                  <a:gd name="T4" fmla="*/ 38 w 505"/>
                  <a:gd name="T5" fmla="*/ 96 h 329"/>
                  <a:gd name="T6" fmla="*/ 5 w 505"/>
                  <a:gd name="T7" fmla="*/ 163 h 329"/>
                  <a:gd name="T8" fmla="*/ 49 w 505"/>
                  <a:gd name="T9" fmla="*/ 229 h 329"/>
                  <a:gd name="T10" fmla="*/ 127 w 505"/>
                  <a:gd name="T11" fmla="*/ 307 h 329"/>
                  <a:gd name="T12" fmla="*/ 193 w 505"/>
                  <a:gd name="T13" fmla="*/ 329 h 329"/>
                  <a:gd name="T14" fmla="*/ 505 w 505"/>
                  <a:gd name="T15" fmla="*/ 218 h 329"/>
                  <a:gd name="T16" fmla="*/ 494 w 505"/>
                  <a:gd name="T17" fmla="*/ 185 h 329"/>
                  <a:gd name="T18" fmla="*/ 427 w 505"/>
                  <a:gd name="T19" fmla="*/ 151 h 329"/>
                  <a:gd name="T20" fmla="*/ 327 w 505"/>
                  <a:gd name="T21" fmla="*/ 107 h 329"/>
                  <a:gd name="T22" fmla="*/ 216 w 505"/>
                  <a:gd name="T23" fmla="*/ 74 h 329"/>
                  <a:gd name="T24" fmla="*/ 227 w 505"/>
                  <a:gd name="T25" fmla="*/ 63 h 3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05" h="329">
                    <a:moveTo>
                      <a:pt x="227" y="63"/>
                    </a:moveTo>
                    <a:cubicBezTo>
                      <a:pt x="168" y="1"/>
                      <a:pt x="235" y="0"/>
                      <a:pt x="127" y="18"/>
                    </a:cubicBezTo>
                    <a:cubicBezTo>
                      <a:pt x="62" y="83"/>
                      <a:pt x="93" y="59"/>
                      <a:pt x="38" y="96"/>
                    </a:cubicBezTo>
                    <a:cubicBezTo>
                      <a:pt x="32" y="105"/>
                      <a:pt x="0" y="147"/>
                      <a:pt x="5" y="163"/>
                    </a:cubicBezTo>
                    <a:cubicBezTo>
                      <a:pt x="13" y="188"/>
                      <a:pt x="49" y="229"/>
                      <a:pt x="49" y="229"/>
                    </a:cubicBezTo>
                    <a:cubicBezTo>
                      <a:pt x="69" y="291"/>
                      <a:pt x="65" y="289"/>
                      <a:pt x="127" y="307"/>
                    </a:cubicBezTo>
                    <a:cubicBezTo>
                      <a:pt x="149" y="314"/>
                      <a:pt x="193" y="329"/>
                      <a:pt x="193" y="329"/>
                    </a:cubicBezTo>
                    <a:cubicBezTo>
                      <a:pt x="300" y="303"/>
                      <a:pt x="412" y="278"/>
                      <a:pt x="505" y="218"/>
                    </a:cubicBezTo>
                    <a:cubicBezTo>
                      <a:pt x="501" y="207"/>
                      <a:pt x="501" y="194"/>
                      <a:pt x="494" y="185"/>
                    </a:cubicBezTo>
                    <a:cubicBezTo>
                      <a:pt x="475" y="161"/>
                      <a:pt x="452" y="164"/>
                      <a:pt x="427" y="151"/>
                    </a:cubicBezTo>
                    <a:cubicBezTo>
                      <a:pt x="331" y="102"/>
                      <a:pt x="484" y="159"/>
                      <a:pt x="327" y="107"/>
                    </a:cubicBezTo>
                    <a:cubicBezTo>
                      <a:pt x="303" y="99"/>
                      <a:pt x="228" y="86"/>
                      <a:pt x="216" y="74"/>
                    </a:cubicBezTo>
                    <a:cubicBezTo>
                      <a:pt x="212" y="70"/>
                      <a:pt x="223" y="67"/>
                      <a:pt x="227" y="63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Freeform 53">
                <a:extLst>
                  <a:ext uri="{FF2B5EF4-FFF2-40B4-BE49-F238E27FC236}">
                    <a16:creationId xmlns:a16="http://schemas.microsoft.com/office/drawing/2014/main" id="{35DF3714-F472-4FD0-A683-82FD18EBA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8" y="2400"/>
                <a:ext cx="378" cy="267"/>
              </a:xfrm>
              <a:custGeom>
                <a:avLst/>
                <a:gdLst>
                  <a:gd name="T0" fmla="*/ 189 w 378"/>
                  <a:gd name="T1" fmla="*/ 0 h 267"/>
                  <a:gd name="T2" fmla="*/ 122 w 378"/>
                  <a:gd name="T3" fmla="*/ 23 h 267"/>
                  <a:gd name="T4" fmla="*/ 56 w 378"/>
                  <a:gd name="T5" fmla="*/ 67 h 267"/>
                  <a:gd name="T6" fmla="*/ 0 w 378"/>
                  <a:gd name="T7" fmla="*/ 156 h 267"/>
                  <a:gd name="T8" fmla="*/ 100 w 378"/>
                  <a:gd name="T9" fmla="*/ 234 h 267"/>
                  <a:gd name="T10" fmla="*/ 133 w 378"/>
                  <a:gd name="T11" fmla="*/ 245 h 267"/>
                  <a:gd name="T12" fmla="*/ 222 w 378"/>
                  <a:gd name="T13" fmla="*/ 245 h 267"/>
                  <a:gd name="T14" fmla="*/ 289 w 378"/>
                  <a:gd name="T15" fmla="*/ 267 h 267"/>
                  <a:gd name="T16" fmla="*/ 378 w 378"/>
                  <a:gd name="T17" fmla="*/ 212 h 267"/>
                  <a:gd name="T18" fmla="*/ 311 w 378"/>
                  <a:gd name="T19" fmla="*/ 34 h 267"/>
                  <a:gd name="T20" fmla="*/ 233 w 378"/>
                  <a:gd name="T21" fmla="*/ 12 h 267"/>
                  <a:gd name="T22" fmla="*/ 200 w 378"/>
                  <a:gd name="T23" fmla="*/ 23 h 267"/>
                  <a:gd name="T24" fmla="*/ 189 w 378"/>
                  <a:gd name="T25" fmla="*/ 0 h 2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8" h="267">
                    <a:moveTo>
                      <a:pt x="189" y="0"/>
                    </a:moveTo>
                    <a:cubicBezTo>
                      <a:pt x="167" y="8"/>
                      <a:pt x="143" y="12"/>
                      <a:pt x="122" y="23"/>
                    </a:cubicBezTo>
                    <a:cubicBezTo>
                      <a:pt x="99" y="36"/>
                      <a:pt x="56" y="67"/>
                      <a:pt x="56" y="67"/>
                    </a:cubicBezTo>
                    <a:cubicBezTo>
                      <a:pt x="33" y="100"/>
                      <a:pt x="13" y="118"/>
                      <a:pt x="0" y="156"/>
                    </a:cubicBezTo>
                    <a:cubicBezTo>
                      <a:pt x="20" y="216"/>
                      <a:pt x="36" y="213"/>
                      <a:pt x="100" y="234"/>
                    </a:cubicBezTo>
                    <a:cubicBezTo>
                      <a:pt x="111" y="238"/>
                      <a:pt x="133" y="245"/>
                      <a:pt x="133" y="245"/>
                    </a:cubicBezTo>
                    <a:cubicBezTo>
                      <a:pt x="180" y="230"/>
                      <a:pt x="163" y="229"/>
                      <a:pt x="222" y="245"/>
                    </a:cubicBezTo>
                    <a:cubicBezTo>
                      <a:pt x="245" y="251"/>
                      <a:pt x="289" y="267"/>
                      <a:pt x="289" y="267"/>
                    </a:cubicBezTo>
                    <a:cubicBezTo>
                      <a:pt x="342" y="254"/>
                      <a:pt x="360" y="265"/>
                      <a:pt x="378" y="212"/>
                    </a:cubicBezTo>
                    <a:cubicBezTo>
                      <a:pt x="324" y="156"/>
                      <a:pt x="362" y="75"/>
                      <a:pt x="311" y="34"/>
                    </a:cubicBezTo>
                    <a:cubicBezTo>
                      <a:pt x="303" y="28"/>
                      <a:pt x="236" y="13"/>
                      <a:pt x="233" y="12"/>
                    </a:cubicBezTo>
                    <a:cubicBezTo>
                      <a:pt x="222" y="16"/>
                      <a:pt x="212" y="23"/>
                      <a:pt x="200" y="23"/>
                    </a:cubicBezTo>
                    <a:cubicBezTo>
                      <a:pt x="107" y="23"/>
                      <a:pt x="171" y="6"/>
                      <a:pt x="189" y="0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" name="Freeform 54">
                <a:extLst>
                  <a:ext uri="{FF2B5EF4-FFF2-40B4-BE49-F238E27FC236}">
                    <a16:creationId xmlns:a16="http://schemas.microsoft.com/office/drawing/2014/main" id="{1941370A-44D9-4879-9533-B4D3B9C1F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2160"/>
                <a:ext cx="456" cy="234"/>
              </a:xfrm>
              <a:custGeom>
                <a:avLst/>
                <a:gdLst>
                  <a:gd name="T0" fmla="*/ 245 w 456"/>
                  <a:gd name="T1" fmla="*/ 56 h 234"/>
                  <a:gd name="T2" fmla="*/ 0 w 456"/>
                  <a:gd name="T3" fmla="*/ 200 h 234"/>
                  <a:gd name="T4" fmla="*/ 56 w 456"/>
                  <a:gd name="T5" fmla="*/ 234 h 234"/>
                  <a:gd name="T6" fmla="*/ 256 w 456"/>
                  <a:gd name="T7" fmla="*/ 189 h 234"/>
                  <a:gd name="T8" fmla="*/ 300 w 456"/>
                  <a:gd name="T9" fmla="*/ 167 h 234"/>
                  <a:gd name="T10" fmla="*/ 367 w 456"/>
                  <a:gd name="T11" fmla="*/ 145 h 234"/>
                  <a:gd name="T12" fmla="*/ 400 w 456"/>
                  <a:gd name="T13" fmla="*/ 122 h 234"/>
                  <a:gd name="T14" fmla="*/ 456 w 456"/>
                  <a:gd name="T15" fmla="*/ 67 h 234"/>
                  <a:gd name="T16" fmla="*/ 378 w 456"/>
                  <a:gd name="T17" fmla="*/ 0 h 234"/>
                  <a:gd name="T18" fmla="*/ 245 w 456"/>
                  <a:gd name="T19" fmla="*/ 34 h 234"/>
                  <a:gd name="T20" fmla="*/ 245 w 456"/>
                  <a:gd name="T21" fmla="*/ 56 h 2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56" h="234">
                    <a:moveTo>
                      <a:pt x="245" y="56"/>
                    </a:moveTo>
                    <a:cubicBezTo>
                      <a:pt x="131" y="18"/>
                      <a:pt x="37" y="98"/>
                      <a:pt x="0" y="200"/>
                    </a:cubicBezTo>
                    <a:cubicBezTo>
                      <a:pt x="17" y="216"/>
                      <a:pt x="29" y="234"/>
                      <a:pt x="56" y="234"/>
                    </a:cubicBezTo>
                    <a:cubicBezTo>
                      <a:pt x="112" y="234"/>
                      <a:pt x="205" y="214"/>
                      <a:pt x="256" y="189"/>
                    </a:cubicBezTo>
                    <a:cubicBezTo>
                      <a:pt x="271" y="182"/>
                      <a:pt x="285" y="173"/>
                      <a:pt x="300" y="167"/>
                    </a:cubicBezTo>
                    <a:cubicBezTo>
                      <a:pt x="322" y="158"/>
                      <a:pt x="367" y="145"/>
                      <a:pt x="367" y="145"/>
                    </a:cubicBezTo>
                    <a:cubicBezTo>
                      <a:pt x="378" y="137"/>
                      <a:pt x="390" y="131"/>
                      <a:pt x="400" y="122"/>
                    </a:cubicBezTo>
                    <a:cubicBezTo>
                      <a:pt x="420" y="105"/>
                      <a:pt x="456" y="67"/>
                      <a:pt x="456" y="67"/>
                    </a:cubicBezTo>
                    <a:cubicBezTo>
                      <a:pt x="431" y="29"/>
                      <a:pt x="422" y="14"/>
                      <a:pt x="378" y="0"/>
                    </a:cubicBezTo>
                    <a:cubicBezTo>
                      <a:pt x="364" y="2"/>
                      <a:pt x="261" y="17"/>
                      <a:pt x="245" y="34"/>
                    </a:cubicBezTo>
                    <a:cubicBezTo>
                      <a:pt x="240" y="39"/>
                      <a:pt x="245" y="49"/>
                      <a:pt x="245" y="56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Freeform 55">
                <a:extLst>
                  <a:ext uri="{FF2B5EF4-FFF2-40B4-BE49-F238E27FC236}">
                    <a16:creationId xmlns:a16="http://schemas.microsoft.com/office/drawing/2014/main" id="{12FE4413-76DB-4E1B-BD49-11C0FF5C1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" y="1776"/>
                <a:ext cx="576" cy="176"/>
              </a:xfrm>
              <a:custGeom>
                <a:avLst/>
                <a:gdLst>
                  <a:gd name="T0" fmla="*/ 75 w 576"/>
                  <a:gd name="T1" fmla="*/ 87 h 176"/>
                  <a:gd name="T2" fmla="*/ 8 w 576"/>
                  <a:gd name="T3" fmla="*/ 131 h 176"/>
                  <a:gd name="T4" fmla="*/ 31 w 576"/>
                  <a:gd name="T5" fmla="*/ 165 h 176"/>
                  <a:gd name="T6" fmla="*/ 31 w 576"/>
                  <a:gd name="T7" fmla="*/ 176 h 176"/>
                  <a:gd name="T8" fmla="*/ 563 w 576"/>
                  <a:gd name="T9" fmla="*/ 98 h 176"/>
                  <a:gd name="T10" fmla="*/ 531 w 576"/>
                  <a:gd name="T11" fmla="*/ 76 h 176"/>
                  <a:gd name="T12" fmla="*/ 408 w 576"/>
                  <a:gd name="T13" fmla="*/ 31 h 176"/>
                  <a:gd name="T14" fmla="*/ 286 w 576"/>
                  <a:gd name="T15" fmla="*/ 43 h 176"/>
                  <a:gd name="T16" fmla="*/ 119 w 576"/>
                  <a:gd name="T17" fmla="*/ 20 h 176"/>
                  <a:gd name="T18" fmla="*/ 42 w 576"/>
                  <a:gd name="T19" fmla="*/ 87 h 176"/>
                  <a:gd name="T20" fmla="*/ 75 w 576"/>
                  <a:gd name="T21" fmla="*/ 87 h 17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6" h="176">
                    <a:moveTo>
                      <a:pt x="75" y="87"/>
                    </a:moveTo>
                    <a:cubicBezTo>
                      <a:pt x="49" y="92"/>
                      <a:pt x="0" y="85"/>
                      <a:pt x="8" y="131"/>
                    </a:cubicBezTo>
                    <a:cubicBezTo>
                      <a:pt x="10" y="144"/>
                      <a:pt x="25" y="153"/>
                      <a:pt x="31" y="165"/>
                    </a:cubicBezTo>
                    <a:cubicBezTo>
                      <a:pt x="33" y="168"/>
                      <a:pt x="31" y="172"/>
                      <a:pt x="31" y="176"/>
                    </a:cubicBezTo>
                    <a:cubicBezTo>
                      <a:pt x="208" y="150"/>
                      <a:pt x="387" y="133"/>
                      <a:pt x="563" y="98"/>
                    </a:cubicBezTo>
                    <a:cubicBezTo>
                      <a:pt x="576" y="95"/>
                      <a:pt x="542" y="82"/>
                      <a:pt x="531" y="76"/>
                    </a:cubicBezTo>
                    <a:cubicBezTo>
                      <a:pt x="491" y="53"/>
                      <a:pt x="452" y="43"/>
                      <a:pt x="408" y="31"/>
                    </a:cubicBezTo>
                    <a:cubicBezTo>
                      <a:pt x="364" y="47"/>
                      <a:pt x="331" y="58"/>
                      <a:pt x="286" y="43"/>
                    </a:cubicBezTo>
                    <a:cubicBezTo>
                      <a:pt x="225" y="0"/>
                      <a:pt x="197" y="10"/>
                      <a:pt x="119" y="20"/>
                    </a:cubicBezTo>
                    <a:cubicBezTo>
                      <a:pt x="103" y="25"/>
                      <a:pt x="33" y="60"/>
                      <a:pt x="42" y="87"/>
                    </a:cubicBezTo>
                    <a:cubicBezTo>
                      <a:pt x="45" y="97"/>
                      <a:pt x="64" y="87"/>
                      <a:pt x="75" y="87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Freeform 56">
                <a:extLst>
                  <a:ext uri="{FF2B5EF4-FFF2-40B4-BE49-F238E27FC236}">
                    <a16:creationId xmlns:a16="http://schemas.microsoft.com/office/drawing/2014/main" id="{EF5E0E2A-05D4-4BF5-A8F6-01FC46A12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" y="2448"/>
                <a:ext cx="327" cy="237"/>
              </a:xfrm>
              <a:custGeom>
                <a:avLst/>
                <a:gdLst>
                  <a:gd name="T0" fmla="*/ 145 w 327"/>
                  <a:gd name="T1" fmla="*/ 26 h 237"/>
                  <a:gd name="T2" fmla="*/ 0 w 327"/>
                  <a:gd name="T3" fmla="*/ 137 h 237"/>
                  <a:gd name="T4" fmla="*/ 11 w 327"/>
                  <a:gd name="T5" fmla="*/ 193 h 237"/>
                  <a:gd name="T6" fmla="*/ 178 w 327"/>
                  <a:gd name="T7" fmla="*/ 237 h 237"/>
                  <a:gd name="T8" fmla="*/ 289 w 327"/>
                  <a:gd name="T9" fmla="*/ 226 h 237"/>
                  <a:gd name="T10" fmla="*/ 322 w 327"/>
                  <a:gd name="T11" fmla="*/ 215 h 237"/>
                  <a:gd name="T12" fmla="*/ 311 w 327"/>
                  <a:gd name="T13" fmla="*/ 182 h 237"/>
                  <a:gd name="T14" fmla="*/ 167 w 327"/>
                  <a:gd name="T15" fmla="*/ 60 h 237"/>
                  <a:gd name="T16" fmla="*/ 122 w 327"/>
                  <a:gd name="T17" fmla="*/ 15 h 237"/>
                  <a:gd name="T18" fmla="*/ 145 w 327"/>
                  <a:gd name="T19" fmla="*/ 26 h 2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27" h="237">
                    <a:moveTo>
                      <a:pt x="145" y="26"/>
                    </a:moveTo>
                    <a:cubicBezTo>
                      <a:pt x="64" y="0"/>
                      <a:pt x="22" y="70"/>
                      <a:pt x="0" y="137"/>
                    </a:cubicBezTo>
                    <a:cubicBezTo>
                      <a:pt x="4" y="156"/>
                      <a:pt x="0" y="178"/>
                      <a:pt x="11" y="193"/>
                    </a:cubicBezTo>
                    <a:cubicBezTo>
                      <a:pt x="34" y="225"/>
                      <a:pt x="138" y="227"/>
                      <a:pt x="178" y="237"/>
                    </a:cubicBezTo>
                    <a:cubicBezTo>
                      <a:pt x="215" y="233"/>
                      <a:pt x="252" y="232"/>
                      <a:pt x="289" y="226"/>
                    </a:cubicBezTo>
                    <a:cubicBezTo>
                      <a:pt x="300" y="224"/>
                      <a:pt x="317" y="225"/>
                      <a:pt x="322" y="215"/>
                    </a:cubicBezTo>
                    <a:cubicBezTo>
                      <a:pt x="327" y="205"/>
                      <a:pt x="318" y="191"/>
                      <a:pt x="311" y="182"/>
                    </a:cubicBezTo>
                    <a:cubicBezTo>
                      <a:pt x="262" y="116"/>
                      <a:pt x="221" y="114"/>
                      <a:pt x="167" y="60"/>
                    </a:cubicBezTo>
                    <a:cubicBezTo>
                      <a:pt x="152" y="45"/>
                      <a:pt x="103" y="6"/>
                      <a:pt x="122" y="15"/>
                    </a:cubicBezTo>
                    <a:cubicBezTo>
                      <a:pt x="130" y="19"/>
                      <a:pt x="137" y="22"/>
                      <a:pt x="145" y="26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Freeform 57">
                <a:extLst>
                  <a:ext uri="{FF2B5EF4-FFF2-40B4-BE49-F238E27FC236}">
                    <a16:creationId xmlns:a16="http://schemas.microsoft.com/office/drawing/2014/main" id="{35EA5991-DE20-49F6-995E-B09432658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4" y="2928"/>
                <a:ext cx="444" cy="233"/>
              </a:xfrm>
              <a:custGeom>
                <a:avLst/>
                <a:gdLst>
                  <a:gd name="T0" fmla="*/ 111 w 444"/>
                  <a:gd name="T1" fmla="*/ 55 h 233"/>
                  <a:gd name="T2" fmla="*/ 0 w 444"/>
                  <a:gd name="T3" fmla="*/ 133 h 233"/>
                  <a:gd name="T4" fmla="*/ 11 w 444"/>
                  <a:gd name="T5" fmla="*/ 166 h 233"/>
                  <a:gd name="T6" fmla="*/ 44 w 444"/>
                  <a:gd name="T7" fmla="*/ 177 h 233"/>
                  <a:gd name="T8" fmla="*/ 244 w 444"/>
                  <a:gd name="T9" fmla="*/ 200 h 233"/>
                  <a:gd name="T10" fmla="*/ 300 w 444"/>
                  <a:gd name="T11" fmla="*/ 211 h 233"/>
                  <a:gd name="T12" fmla="*/ 367 w 444"/>
                  <a:gd name="T13" fmla="*/ 233 h 233"/>
                  <a:gd name="T14" fmla="*/ 444 w 444"/>
                  <a:gd name="T15" fmla="*/ 166 h 233"/>
                  <a:gd name="T16" fmla="*/ 289 w 444"/>
                  <a:gd name="T17" fmla="*/ 55 h 233"/>
                  <a:gd name="T18" fmla="*/ 55 w 444"/>
                  <a:gd name="T19" fmla="*/ 0 h 233"/>
                  <a:gd name="T20" fmla="*/ 89 w 444"/>
                  <a:gd name="T21" fmla="*/ 33 h 233"/>
                  <a:gd name="T22" fmla="*/ 111 w 444"/>
                  <a:gd name="T23" fmla="*/ 55 h 2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44" h="233">
                    <a:moveTo>
                      <a:pt x="111" y="55"/>
                    </a:moveTo>
                    <a:cubicBezTo>
                      <a:pt x="33" y="81"/>
                      <a:pt x="43" y="68"/>
                      <a:pt x="0" y="133"/>
                    </a:cubicBezTo>
                    <a:cubicBezTo>
                      <a:pt x="4" y="144"/>
                      <a:pt x="3" y="158"/>
                      <a:pt x="11" y="166"/>
                    </a:cubicBezTo>
                    <a:cubicBezTo>
                      <a:pt x="19" y="174"/>
                      <a:pt x="33" y="175"/>
                      <a:pt x="44" y="177"/>
                    </a:cubicBezTo>
                    <a:cubicBezTo>
                      <a:pt x="81" y="184"/>
                      <a:pt x="214" y="196"/>
                      <a:pt x="244" y="200"/>
                    </a:cubicBezTo>
                    <a:cubicBezTo>
                      <a:pt x="263" y="203"/>
                      <a:pt x="282" y="206"/>
                      <a:pt x="300" y="211"/>
                    </a:cubicBezTo>
                    <a:cubicBezTo>
                      <a:pt x="323" y="217"/>
                      <a:pt x="367" y="233"/>
                      <a:pt x="367" y="233"/>
                    </a:cubicBezTo>
                    <a:cubicBezTo>
                      <a:pt x="411" y="218"/>
                      <a:pt x="429" y="211"/>
                      <a:pt x="444" y="166"/>
                    </a:cubicBezTo>
                    <a:cubicBezTo>
                      <a:pt x="383" y="74"/>
                      <a:pt x="383" y="86"/>
                      <a:pt x="289" y="55"/>
                    </a:cubicBezTo>
                    <a:cubicBezTo>
                      <a:pt x="197" y="25"/>
                      <a:pt x="153" y="11"/>
                      <a:pt x="55" y="0"/>
                    </a:cubicBezTo>
                    <a:cubicBezTo>
                      <a:pt x="0" y="18"/>
                      <a:pt x="11" y="7"/>
                      <a:pt x="89" y="33"/>
                    </a:cubicBezTo>
                    <a:cubicBezTo>
                      <a:pt x="99" y="36"/>
                      <a:pt x="104" y="48"/>
                      <a:pt x="111" y="55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6" name="Freeform 58">
                <a:extLst>
                  <a:ext uri="{FF2B5EF4-FFF2-40B4-BE49-F238E27FC236}">
                    <a16:creationId xmlns:a16="http://schemas.microsoft.com/office/drawing/2014/main" id="{1C0055C7-4937-43AF-AA01-AAEE8DAD0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3072"/>
                <a:ext cx="801" cy="279"/>
              </a:xfrm>
              <a:custGeom>
                <a:avLst/>
                <a:gdLst>
                  <a:gd name="T0" fmla="*/ 367 w 801"/>
                  <a:gd name="T1" fmla="*/ 15 h 279"/>
                  <a:gd name="T2" fmla="*/ 156 w 801"/>
                  <a:gd name="T3" fmla="*/ 48 h 279"/>
                  <a:gd name="T4" fmla="*/ 0 w 801"/>
                  <a:gd name="T5" fmla="*/ 159 h 279"/>
                  <a:gd name="T6" fmla="*/ 334 w 801"/>
                  <a:gd name="T7" fmla="*/ 204 h 279"/>
                  <a:gd name="T8" fmla="*/ 645 w 801"/>
                  <a:gd name="T9" fmla="*/ 259 h 279"/>
                  <a:gd name="T10" fmla="*/ 801 w 801"/>
                  <a:gd name="T11" fmla="*/ 237 h 279"/>
                  <a:gd name="T12" fmla="*/ 778 w 801"/>
                  <a:gd name="T13" fmla="*/ 148 h 279"/>
                  <a:gd name="T14" fmla="*/ 645 w 801"/>
                  <a:gd name="T15" fmla="*/ 104 h 279"/>
                  <a:gd name="T16" fmla="*/ 512 w 801"/>
                  <a:gd name="T17" fmla="*/ 137 h 279"/>
                  <a:gd name="T18" fmla="*/ 412 w 801"/>
                  <a:gd name="T19" fmla="*/ 70 h 279"/>
                  <a:gd name="T20" fmla="*/ 401 w 801"/>
                  <a:gd name="T21" fmla="*/ 37 h 279"/>
                  <a:gd name="T22" fmla="*/ 367 w 801"/>
                  <a:gd name="T23" fmla="*/ 15 h 27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01" h="279">
                    <a:moveTo>
                      <a:pt x="367" y="15"/>
                    </a:moveTo>
                    <a:cubicBezTo>
                      <a:pt x="298" y="32"/>
                      <a:pt x="227" y="38"/>
                      <a:pt x="156" y="48"/>
                    </a:cubicBezTo>
                    <a:cubicBezTo>
                      <a:pt x="97" y="78"/>
                      <a:pt x="48" y="113"/>
                      <a:pt x="0" y="159"/>
                    </a:cubicBezTo>
                    <a:cubicBezTo>
                      <a:pt x="82" y="241"/>
                      <a:pt x="240" y="200"/>
                      <a:pt x="334" y="204"/>
                    </a:cubicBezTo>
                    <a:cubicBezTo>
                      <a:pt x="434" y="229"/>
                      <a:pt x="542" y="248"/>
                      <a:pt x="645" y="259"/>
                    </a:cubicBezTo>
                    <a:cubicBezTo>
                      <a:pt x="700" y="277"/>
                      <a:pt x="757" y="279"/>
                      <a:pt x="801" y="237"/>
                    </a:cubicBezTo>
                    <a:cubicBezTo>
                      <a:pt x="793" y="207"/>
                      <a:pt x="799" y="171"/>
                      <a:pt x="778" y="148"/>
                    </a:cubicBezTo>
                    <a:cubicBezTo>
                      <a:pt x="763" y="132"/>
                      <a:pt x="677" y="112"/>
                      <a:pt x="645" y="104"/>
                    </a:cubicBezTo>
                    <a:cubicBezTo>
                      <a:pt x="599" y="113"/>
                      <a:pt x="557" y="126"/>
                      <a:pt x="512" y="137"/>
                    </a:cubicBezTo>
                    <a:cubicBezTo>
                      <a:pt x="464" y="125"/>
                      <a:pt x="435" y="117"/>
                      <a:pt x="412" y="70"/>
                    </a:cubicBezTo>
                    <a:cubicBezTo>
                      <a:pt x="407" y="60"/>
                      <a:pt x="409" y="45"/>
                      <a:pt x="401" y="37"/>
                    </a:cubicBezTo>
                    <a:cubicBezTo>
                      <a:pt x="364" y="0"/>
                      <a:pt x="367" y="45"/>
                      <a:pt x="367" y="15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Freeform 59">
                <a:extLst>
                  <a:ext uri="{FF2B5EF4-FFF2-40B4-BE49-F238E27FC236}">
                    <a16:creationId xmlns:a16="http://schemas.microsoft.com/office/drawing/2014/main" id="{DB2776B1-3777-4068-89E4-530154896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2880"/>
                <a:ext cx="720" cy="267"/>
              </a:xfrm>
              <a:custGeom>
                <a:avLst/>
                <a:gdLst>
                  <a:gd name="T0" fmla="*/ 389 w 720"/>
                  <a:gd name="T1" fmla="*/ 11 h 267"/>
                  <a:gd name="T2" fmla="*/ 256 w 720"/>
                  <a:gd name="T3" fmla="*/ 56 h 267"/>
                  <a:gd name="T4" fmla="*/ 156 w 720"/>
                  <a:gd name="T5" fmla="*/ 111 h 267"/>
                  <a:gd name="T6" fmla="*/ 67 w 720"/>
                  <a:gd name="T7" fmla="*/ 122 h 267"/>
                  <a:gd name="T8" fmla="*/ 33 w 720"/>
                  <a:gd name="T9" fmla="*/ 145 h 267"/>
                  <a:gd name="T10" fmla="*/ 0 w 720"/>
                  <a:gd name="T11" fmla="*/ 156 h 267"/>
                  <a:gd name="T12" fmla="*/ 67 w 720"/>
                  <a:gd name="T13" fmla="*/ 189 h 267"/>
                  <a:gd name="T14" fmla="*/ 334 w 720"/>
                  <a:gd name="T15" fmla="*/ 211 h 267"/>
                  <a:gd name="T16" fmla="*/ 400 w 720"/>
                  <a:gd name="T17" fmla="*/ 233 h 267"/>
                  <a:gd name="T18" fmla="*/ 456 w 720"/>
                  <a:gd name="T19" fmla="*/ 267 h 267"/>
                  <a:gd name="T20" fmla="*/ 667 w 720"/>
                  <a:gd name="T21" fmla="*/ 233 h 267"/>
                  <a:gd name="T22" fmla="*/ 711 w 720"/>
                  <a:gd name="T23" fmla="*/ 167 h 267"/>
                  <a:gd name="T24" fmla="*/ 578 w 720"/>
                  <a:gd name="T25" fmla="*/ 122 h 267"/>
                  <a:gd name="T26" fmla="*/ 456 w 720"/>
                  <a:gd name="T27" fmla="*/ 45 h 267"/>
                  <a:gd name="T28" fmla="*/ 389 w 720"/>
                  <a:gd name="T29" fmla="*/ 11 h 267"/>
                  <a:gd name="T30" fmla="*/ 356 w 720"/>
                  <a:gd name="T31" fmla="*/ 0 h 267"/>
                  <a:gd name="T32" fmla="*/ 389 w 720"/>
                  <a:gd name="T33" fmla="*/ 11 h 2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0" h="267">
                    <a:moveTo>
                      <a:pt x="389" y="11"/>
                    </a:moveTo>
                    <a:cubicBezTo>
                      <a:pt x="383" y="13"/>
                      <a:pt x="262" y="52"/>
                      <a:pt x="256" y="56"/>
                    </a:cubicBezTo>
                    <a:cubicBezTo>
                      <a:pt x="238" y="68"/>
                      <a:pt x="175" y="106"/>
                      <a:pt x="156" y="111"/>
                    </a:cubicBezTo>
                    <a:cubicBezTo>
                      <a:pt x="127" y="119"/>
                      <a:pt x="97" y="118"/>
                      <a:pt x="67" y="122"/>
                    </a:cubicBezTo>
                    <a:cubicBezTo>
                      <a:pt x="56" y="130"/>
                      <a:pt x="45" y="139"/>
                      <a:pt x="33" y="145"/>
                    </a:cubicBezTo>
                    <a:cubicBezTo>
                      <a:pt x="23" y="150"/>
                      <a:pt x="0" y="144"/>
                      <a:pt x="0" y="156"/>
                    </a:cubicBezTo>
                    <a:cubicBezTo>
                      <a:pt x="0" y="169"/>
                      <a:pt x="59" y="188"/>
                      <a:pt x="67" y="189"/>
                    </a:cubicBezTo>
                    <a:cubicBezTo>
                      <a:pt x="156" y="199"/>
                      <a:pt x="245" y="202"/>
                      <a:pt x="334" y="211"/>
                    </a:cubicBezTo>
                    <a:cubicBezTo>
                      <a:pt x="356" y="218"/>
                      <a:pt x="384" y="216"/>
                      <a:pt x="400" y="233"/>
                    </a:cubicBezTo>
                    <a:cubicBezTo>
                      <a:pt x="430" y="265"/>
                      <a:pt x="412" y="253"/>
                      <a:pt x="456" y="267"/>
                    </a:cubicBezTo>
                    <a:cubicBezTo>
                      <a:pt x="527" y="258"/>
                      <a:pt x="598" y="252"/>
                      <a:pt x="667" y="233"/>
                    </a:cubicBezTo>
                    <a:cubicBezTo>
                      <a:pt x="675" y="225"/>
                      <a:pt x="720" y="190"/>
                      <a:pt x="711" y="167"/>
                    </a:cubicBezTo>
                    <a:cubicBezTo>
                      <a:pt x="697" y="133"/>
                      <a:pt x="599" y="125"/>
                      <a:pt x="578" y="122"/>
                    </a:cubicBezTo>
                    <a:cubicBezTo>
                      <a:pt x="528" y="105"/>
                      <a:pt x="508" y="64"/>
                      <a:pt x="456" y="45"/>
                    </a:cubicBezTo>
                    <a:cubicBezTo>
                      <a:pt x="365" y="13"/>
                      <a:pt x="481" y="57"/>
                      <a:pt x="389" y="11"/>
                    </a:cubicBezTo>
                    <a:cubicBezTo>
                      <a:pt x="379" y="6"/>
                      <a:pt x="356" y="0"/>
                      <a:pt x="356" y="0"/>
                    </a:cubicBezTo>
                    <a:cubicBezTo>
                      <a:pt x="356" y="0"/>
                      <a:pt x="378" y="7"/>
                      <a:pt x="389" y="11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Freeform 60">
                <a:extLst>
                  <a:ext uri="{FF2B5EF4-FFF2-40B4-BE49-F238E27FC236}">
                    <a16:creationId xmlns:a16="http://schemas.microsoft.com/office/drawing/2014/main" id="{0CCD1ED5-AC9E-4353-A9B1-1F728DD5A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" y="2160"/>
                <a:ext cx="215" cy="246"/>
              </a:xfrm>
              <a:custGeom>
                <a:avLst/>
                <a:gdLst>
                  <a:gd name="T0" fmla="*/ 173 w 215"/>
                  <a:gd name="T1" fmla="*/ 13 h 246"/>
                  <a:gd name="T2" fmla="*/ 129 w 215"/>
                  <a:gd name="T3" fmla="*/ 24 h 246"/>
                  <a:gd name="T4" fmla="*/ 62 w 215"/>
                  <a:gd name="T5" fmla="*/ 46 h 246"/>
                  <a:gd name="T6" fmla="*/ 29 w 215"/>
                  <a:gd name="T7" fmla="*/ 179 h 246"/>
                  <a:gd name="T8" fmla="*/ 118 w 215"/>
                  <a:gd name="T9" fmla="*/ 246 h 246"/>
                  <a:gd name="T10" fmla="*/ 162 w 215"/>
                  <a:gd name="T11" fmla="*/ 235 h 246"/>
                  <a:gd name="T12" fmla="*/ 173 w 215"/>
                  <a:gd name="T13" fmla="*/ 202 h 246"/>
                  <a:gd name="T14" fmla="*/ 195 w 215"/>
                  <a:gd name="T15" fmla="*/ 168 h 246"/>
                  <a:gd name="T16" fmla="*/ 195 w 215"/>
                  <a:gd name="T17" fmla="*/ 68 h 246"/>
                  <a:gd name="T18" fmla="*/ 173 w 215"/>
                  <a:gd name="T19" fmla="*/ 13 h 2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5" h="246">
                    <a:moveTo>
                      <a:pt x="173" y="13"/>
                    </a:moveTo>
                    <a:cubicBezTo>
                      <a:pt x="158" y="17"/>
                      <a:pt x="143" y="20"/>
                      <a:pt x="129" y="24"/>
                    </a:cubicBezTo>
                    <a:cubicBezTo>
                      <a:pt x="106" y="31"/>
                      <a:pt x="62" y="46"/>
                      <a:pt x="62" y="46"/>
                    </a:cubicBezTo>
                    <a:cubicBezTo>
                      <a:pt x="1" y="107"/>
                      <a:pt x="0" y="91"/>
                      <a:pt x="29" y="179"/>
                    </a:cubicBezTo>
                    <a:cubicBezTo>
                      <a:pt x="41" y="214"/>
                      <a:pt x="118" y="246"/>
                      <a:pt x="118" y="246"/>
                    </a:cubicBezTo>
                    <a:cubicBezTo>
                      <a:pt x="133" y="242"/>
                      <a:pt x="150" y="244"/>
                      <a:pt x="162" y="235"/>
                    </a:cubicBezTo>
                    <a:cubicBezTo>
                      <a:pt x="171" y="228"/>
                      <a:pt x="168" y="212"/>
                      <a:pt x="173" y="202"/>
                    </a:cubicBezTo>
                    <a:cubicBezTo>
                      <a:pt x="179" y="190"/>
                      <a:pt x="188" y="179"/>
                      <a:pt x="195" y="168"/>
                    </a:cubicBezTo>
                    <a:cubicBezTo>
                      <a:pt x="208" y="120"/>
                      <a:pt x="215" y="121"/>
                      <a:pt x="195" y="68"/>
                    </a:cubicBezTo>
                    <a:cubicBezTo>
                      <a:pt x="169" y="0"/>
                      <a:pt x="173" y="64"/>
                      <a:pt x="17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Freeform 61">
                <a:extLst>
                  <a:ext uri="{FF2B5EF4-FFF2-40B4-BE49-F238E27FC236}">
                    <a16:creationId xmlns:a16="http://schemas.microsoft.com/office/drawing/2014/main" id="{6809DF01-5EEC-4257-BDAE-725603291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2" y="2448"/>
                <a:ext cx="408" cy="181"/>
              </a:xfrm>
              <a:custGeom>
                <a:avLst/>
                <a:gdLst>
                  <a:gd name="T0" fmla="*/ 202 w 408"/>
                  <a:gd name="T1" fmla="*/ 22 h 181"/>
                  <a:gd name="T2" fmla="*/ 124 w 408"/>
                  <a:gd name="T3" fmla="*/ 22 h 181"/>
                  <a:gd name="T4" fmla="*/ 57 w 408"/>
                  <a:gd name="T5" fmla="*/ 44 h 181"/>
                  <a:gd name="T6" fmla="*/ 35 w 408"/>
                  <a:gd name="T7" fmla="*/ 133 h 181"/>
                  <a:gd name="T8" fmla="*/ 346 w 408"/>
                  <a:gd name="T9" fmla="*/ 178 h 181"/>
                  <a:gd name="T10" fmla="*/ 391 w 408"/>
                  <a:gd name="T11" fmla="*/ 100 h 181"/>
                  <a:gd name="T12" fmla="*/ 380 w 408"/>
                  <a:gd name="T13" fmla="*/ 67 h 181"/>
                  <a:gd name="T14" fmla="*/ 280 w 408"/>
                  <a:gd name="T15" fmla="*/ 22 h 181"/>
                  <a:gd name="T16" fmla="*/ 246 w 408"/>
                  <a:gd name="T17" fmla="*/ 11 h 181"/>
                  <a:gd name="T18" fmla="*/ 213 w 408"/>
                  <a:gd name="T19" fmla="*/ 0 h 181"/>
                  <a:gd name="T20" fmla="*/ 202 w 408"/>
                  <a:gd name="T21" fmla="*/ 22 h 1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08" h="181">
                    <a:moveTo>
                      <a:pt x="202" y="22"/>
                    </a:moveTo>
                    <a:cubicBezTo>
                      <a:pt x="157" y="7"/>
                      <a:pt x="175" y="7"/>
                      <a:pt x="124" y="22"/>
                    </a:cubicBezTo>
                    <a:cubicBezTo>
                      <a:pt x="101" y="29"/>
                      <a:pt x="57" y="44"/>
                      <a:pt x="57" y="44"/>
                    </a:cubicBezTo>
                    <a:cubicBezTo>
                      <a:pt x="41" y="61"/>
                      <a:pt x="0" y="108"/>
                      <a:pt x="35" y="133"/>
                    </a:cubicBezTo>
                    <a:cubicBezTo>
                      <a:pt x="104" y="181"/>
                      <a:pt x="313" y="176"/>
                      <a:pt x="346" y="178"/>
                    </a:cubicBezTo>
                    <a:cubicBezTo>
                      <a:pt x="403" y="160"/>
                      <a:pt x="408" y="161"/>
                      <a:pt x="391" y="100"/>
                    </a:cubicBezTo>
                    <a:cubicBezTo>
                      <a:pt x="388" y="89"/>
                      <a:pt x="387" y="76"/>
                      <a:pt x="380" y="67"/>
                    </a:cubicBezTo>
                    <a:cubicBezTo>
                      <a:pt x="360" y="42"/>
                      <a:pt x="303" y="29"/>
                      <a:pt x="280" y="22"/>
                    </a:cubicBezTo>
                    <a:cubicBezTo>
                      <a:pt x="269" y="18"/>
                      <a:pt x="257" y="15"/>
                      <a:pt x="246" y="11"/>
                    </a:cubicBezTo>
                    <a:cubicBezTo>
                      <a:pt x="235" y="7"/>
                      <a:pt x="213" y="0"/>
                      <a:pt x="213" y="0"/>
                    </a:cubicBezTo>
                    <a:cubicBezTo>
                      <a:pt x="172" y="14"/>
                      <a:pt x="170" y="6"/>
                      <a:pt x="202" y="22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Freeform 62">
                <a:extLst>
                  <a:ext uri="{FF2B5EF4-FFF2-40B4-BE49-F238E27FC236}">
                    <a16:creationId xmlns:a16="http://schemas.microsoft.com/office/drawing/2014/main" id="{01DE679A-B4BD-4C98-9352-1797A0794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1944"/>
                <a:ext cx="423" cy="216"/>
              </a:xfrm>
              <a:custGeom>
                <a:avLst/>
                <a:gdLst>
                  <a:gd name="T0" fmla="*/ 200 w 423"/>
                  <a:gd name="T1" fmla="*/ 5 h 216"/>
                  <a:gd name="T2" fmla="*/ 67 w 423"/>
                  <a:gd name="T3" fmla="*/ 39 h 216"/>
                  <a:gd name="T4" fmla="*/ 34 w 423"/>
                  <a:gd name="T5" fmla="*/ 50 h 216"/>
                  <a:gd name="T6" fmla="*/ 0 w 423"/>
                  <a:gd name="T7" fmla="*/ 61 h 216"/>
                  <a:gd name="T8" fmla="*/ 112 w 423"/>
                  <a:gd name="T9" fmla="*/ 116 h 216"/>
                  <a:gd name="T10" fmla="*/ 178 w 423"/>
                  <a:gd name="T11" fmla="*/ 139 h 216"/>
                  <a:gd name="T12" fmla="*/ 212 w 423"/>
                  <a:gd name="T13" fmla="*/ 172 h 216"/>
                  <a:gd name="T14" fmla="*/ 356 w 423"/>
                  <a:gd name="T15" fmla="*/ 216 h 216"/>
                  <a:gd name="T16" fmla="*/ 423 w 423"/>
                  <a:gd name="T17" fmla="*/ 139 h 216"/>
                  <a:gd name="T18" fmla="*/ 412 w 423"/>
                  <a:gd name="T19" fmla="*/ 105 h 216"/>
                  <a:gd name="T20" fmla="*/ 345 w 423"/>
                  <a:gd name="T21" fmla="*/ 83 h 216"/>
                  <a:gd name="T22" fmla="*/ 278 w 423"/>
                  <a:gd name="T23" fmla="*/ 50 h 216"/>
                  <a:gd name="T24" fmla="*/ 212 w 423"/>
                  <a:gd name="T25" fmla="*/ 16 h 216"/>
                  <a:gd name="T26" fmla="*/ 178 w 423"/>
                  <a:gd name="T27" fmla="*/ 5 h 216"/>
                  <a:gd name="T28" fmla="*/ 200 w 423"/>
                  <a:gd name="T29" fmla="*/ 5 h 2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23" h="216">
                    <a:moveTo>
                      <a:pt x="200" y="5"/>
                    </a:moveTo>
                    <a:cubicBezTo>
                      <a:pt x="109" y="20"/>
                      <a:pt x="157" y="8"/>
                      <a:pt x="67" y="39"/>
                    </a:cubicBezTo>
                    <a:cubicBezTo>
                      <a:pt x="56" y="43"/>
                      <a:pt x="45" y="46"/>
                      <a:pt x="34" y="50"/>
                    </a:cubicBezTo>
                    <a:cubicBezTo>
                      <a:pt x="23" y="54"/>
                      <a:pt x="0" y="61"/>
                      <a:pt x="0" y="61"/>
                    </a:cubicBezTo>
                    <a:cubicBezTo>
                      <a:pt x="21" y="119"/>
                      <a:pt x="50" y="106"/>
                      <a:pt x="112" y="116"/>
                    </a:cubicBezTo>
                    <a:cubicBezTo>
                      <a:pt x="134" y="124"/>
                      <a:pt x="161" y="123"/>
                      <a:pt x="178" y="139"/>
                    </a:cubicBezTo>
                    <a:cubicBezTo>
                      <a:pt x="189" y="150"/>
                      <a:pt x="198" y="164"/>
                      <a:pt x="212" y="172"/>
                    </a:cubicBezTo>
                    <a:cubicBezTo>
                      <a:pt x="253" y="195"/>
                      <a:pt x="311" y="201"/>
                      <a:pt x="356" y="216"/>
                    </a:cubicBezTo>
                    <a:cubicBezTo>
                      <a:pt x="393" y="191"/>
                      <a:pt x="409" y="182"/>
                      <a:pt x="423" y="139"/>
                    </a:cubicBezTo>
                    <a:cubicBezTo>
                      <a:pt x="419" y="128"/>
                      <a:pt x="422" y="112"/>
                      <a:pt x="412" y="105"/>
                    </a:cubicBezTo>
                    <a:cubicBezTo>
                      <a:pt x="393" y="91"/>
                      <a:pt x="365" y="96"/>
                      <a:pt x="345" y="83"/>
                    </a:cubicBezTo>
                    <a:cubicBezTo>
                      <a:pt x="302" y="54"/>
                      <a:pt x="325" y="65"/>
                      <a:pt x="278" y="50"/>
                    </a:cubicBezTo>
                    <a:cubicBezTo>
                      <a:pt x="238" y="24"/>
                      <a:pt x="255" y="31"/>
                      <a:pt x="212" y="16"/>
                    </a:cubicBezTo>
                    <a:cubicBezTo>
                      <a:pt x="201" y="12"/>
                      <a:pt x="187" y="13"/>
                      <a:pt x="178" y="5"/>
                    </a:cubicBezTo>
                    <a:cubicBezTo>
                      <a:pt x="173" y="0"/>
                      <a:pt x="193" y="5"/>
                      <a:pt x="200" y="5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Freeform 63">
                <a:extLst>
                  <a:ext uri="{FF2B5EF4-FFF2-40B4-BE49-F238E27FC236}">
                    <a16:creationId xmlns:a16="http://schemas.microsoft.com/office/drawing/2014/main" id="{F3B4CE3F-15A6-4D95-B6B7-7E1CD19353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" y="1824"/>
                <a:ext cx="186" cy="112"/>
              </a:xfrm>
              <a:custGeom>
                <a:avLst/>
                <a:gdLst>
                  <a:gd name="T0" fmla="*/ 133 w 186"/>
                  <a:gd name="T1" fmla="*/ 34 h 112"/>
                  <a:gd name="T2" fmla="*/ 0 w 186"/>
                  <a:gd name="T3" fmla="*/ 45 h 112"/>
                  <a:gd name="T4" fmla="*/ 56 w 186"/>
                  <a:gd name="T5" fmla="*/ 89 h 112"/>
                  <a:gd name="T6" fmla="*/ 122 w 186"/>
                  <a:gd name="T7" fmla="*/ 112 h 112"/>
                  <a:gd name="T8" fmla="*/ 156 w 186"/>
                  <a:gd name="T9" fmla="*/ 23 h 112"/>
                  <a:gd name="T10" fmla="*/ 122 w 186"/>
                  <a:gd name="T11" fmla="*/ 0 h 112"/>
                  <a:gd name="T12" fmla="*/ 133 w 186"/>
                  <a:gd name="T13" fmla="*/ 34 h 1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6" h="112">
                    <a:moveTo>
                      <a:pt x="133" y="34"/>
                    </a:moveTo>
                    <a:cubicBezTo>
                      <a:pt x="85" y="18"/>
                      <a:pt x="47" y="29"/>
                      <a:pt x="0" y="45"/>
                    </a:cubicBezTo>
                    <a:cubicBezTo>
                      <a:pt x="20" y="58"/>
                      <a:pt x="35" y="78"/>
                      <a:pt x="56" y="89"/>
                    </a:cubicBezTo>
                    <a:cubicBezTo>
                      <a:pt x="77" y="100"/>
                      <a:pt x="122" y="112"/>
                      <a:pt x="122" y="112"/>
                    </a:cubicBezTo>
                    <a:cubicBezTo>
                      <a:pt x="145" y="88"/>
                      <a:pt x="186" y="60"/>
                      <a:pt x="156" y="23"/>
                    </a:cubicBezTo>
                    <a:cubicBezTo>
                      <a:pt x="147" y="12"/>
                      <a:pt x="133" y="8"/>
                      <a:pt x="122" y="0"/>
                    </a:cubicBezTo>
                    <a:cubicBezTo>
                      <a:pt x="74" y="18"/>
                      <a:pt x="79" y="7"/>
                      <a:pt x="133" y="34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Freeform 64">
                <a:extLst>
                  <a:ext uri="{FF2B5EF4-FFF2-40B4-BE49-F238E27FC236}">
                    <a16:creationId xmlns:a16="http://schemas.microsoft.com/office/drawing/2014/main" id="{5110CF87-4389-4A01-A613-D1A3FB1C6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2" y="1824"/>
                <a:ext cx="178" cy="111"/>
              </a:xfrm>
              <a:custGeom>
                <a:avLst/>
                <a:gdLst>
                  <a:gd name="T0" fmla="*/ 167 w 178"/>
                  <a:gd name="T1" fmla="*/ 0 h 111"/>
                  <a:gd name="T2" fmla="*/ 67 w 178"/>
                  <a:gd name="T3" fmla="*/ 22 h 111"/>
                  <a:gd name="T4" fmla="*/ 0 w 178"/>
                  <a:gd name="T5" fmla="*/ 44 h 111"/>
                  <a:gd name="T6" fmla="*/ 78 w 178"/>
                  <a:gd name="T7" fmla="*/ 111 h 111"/>
                  <a:gd name="T8" fmla="*/ 178 w 178"/>
                  <a:gd name="T9" fmla="*/ 67 h 111"/>
                  <a:gd name="T10" fmla="*/ 167 w 178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8" h="111">
                    <a:moveTo>
                      <a:pt x="167" y="0"/>
                    </a:moveTo>
                    <a:cubicBezTo>
                      <a:pt x="133" y="7"/>
                      <a:pt x="100" y="12"/>
                      <a:pt x="67" y="22"/>
                    </a:cubicBezTo>
                    <a:cubicBezTo>
                      <a:pt x="44" y="29"/>
                      <a:pt x="0" y="44"/>
                      <a:pt x="0" y="44"/>
                    </a:cubicBezTo>
                    <a:cubicBezTo>
                      <a:pt x="15" y="90"/>
                      <a:pt x="33" y="97"/>
                      <a:pt x="78" y="111"/>
                    </a:cubicBezTo>
                    <a:cubicBezTo>
                      <a:pt x="157" y="85"/>
                      <a:pt x="125" y="102"/>
                      <a:pt x="178" y="67"/>
                    </a:cubicBezTo>
                    <a:cubicBezTo>
                      <a:pt x="164" y="23"/>
                      <a:pt x="167" y="45"/>
                      <a:pt x="167" y="0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Freeform 65">
                <a:extLst>
                  <a:ext uri="{FF2B5EF4-FFF2-40B4-BE49-F238E27FC236}">
                    <a16:creationId xmlns:a16="http://schemas.microsoft.com/office/drawing/2014/main" id="{59336406-E261-4670-B681-CB9694A21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4" y="1824"/>
                <a:ext cx="161" cy="178"/>
              </a:xfrm>
              <a:custGeom>
                <a:avLst/>
                <a:gdLst>
                  <a:gd name="T0" fmla="*/ 127 w 161"/>
                  <a:gd name="T1" fmla="*/ 33 h 178"/>
                  <a:gd name="T2" fmla="*/ 61 w 161"/>
                  <a:gd name="T3" fmla="*/ 55 h 178"/>
                  <a:gd name="T4" fmla="*/ 27 w 161"/>
                  <a:gd name="T5" fmla="*/ 67 h 178"/>
                  <a:gd name="T6" fmla="*/ 5 w 161"/>
                  <a:gd name="T7" fmla="*/ 100 h 178"/>
                  <a:gd name="T8" fmla="*/ 94 w 161"/>
                  <a:gd name="T9" fmla="*/ 178 h 178"/>
                  <a:gd name="T10" fmla="*/ 161 w 161"/>
                  <a:gd name="T11" fmla="*/ 100 h 178"/>
                  <a:gd name="T12" fmla="*/ 149 w 161"/>
                  <a:gd name="T13" fmla="*/ 55 h 178"/>
                  <a:gd name="T14" fmla="*/ 127 w 161"/>
                  <a:gd name="T15" fmla="*/ 33 h 17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1" h="178">
                    <a:moveTo>
                      <a:pt x="127" y="33"/>
                    </a:moveTo>
                    <a:cubicBezTo>
                      <a:pt x="105" y="40"/>
                      <a:pt x="83" y="48"/>
                      <a:pt x="61" y="55"/>
                    </a:cubicBezTo>
                    <a:cubicBezTo>
                      <a:pt x="50" y="59"/>
                      <a:pt x="27" y="67"/>
                      <a:pt x="27" y="67"/>
                    </a:cubicBezTo>
                    <a:cubicBezTo>
                      <a:pt x="20" y="78"/>
                      <a:pt x="0" y="88"/>
                      <a:pt x="5" y="100"/>
                    </a:cubicBezTo>
                    <a:cubicBezTo>
                      <a:pt x="15" y="126"/>
                      <a:pt x="68" y="160"/>
                      <a:pt x="94" y="178"/>
                    </a:cubicBezTo>
                    <a:cubicBezTo>
                      <a:pt x="139" y="163"/>
                      <a:pt x="145" y="143"/>
                      <a:pt x="161" y="100"/>
                    </a:cubicBezTo>
                    <a:cubicBezTo>
                      <a:pt x="157" y="85"/>
                      <a:pt x="155" y="69"/>
                      <a:pt x="149" y="55"/>
                    </a:cubicBezTo>
                    <a:cubicBezTo>
                      <a:pt x="125" y="0"/>
                      <a:pt x="127" y="14"/>
                      <a:pt x="127" y="33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Freeform 66">
                <a:extLst>
                  <a:ext uri="{FF2B5EF4-FFF2-40B4-BE49-F238E27FC236}">
                    <a16:creationId xmlns:a16="http://schemas.microsoft.com/office/drawing/2014/main" id="{7AEA36E1-6F69-4F51-9A9F-69457747D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" y="2448"/>
                <a:ext cx="148" cy="123"/>
              </a:xfrm>
              <a:custGeom>
                <a:avLst/>
                <a:gdLst>
                  <a:gd name="T0" fmla="*/ 89 w 148"/>
                  <a:gd name="T1" fmla="*/ 45 h 123"/>
                  <a:gd name="T2" fmla="*/ 55 w 148"/>
                  <a:gd name="T3" fmla="*/ 56 h 123"/>
                  <a:gd name="T4" fmla="*/ 100 w 148"/>
                  <a:gd name="T5" fmla="*/ 123 h 123"/>
                  <a:gd name="T6" fmla="*/ 100 w 148"/>
                  <a:gd name="T7" fmla="*/ 0 h 123"/>
                  <a:gd name="T8" fmla="*/ 89 w 148"/>
                  <a:gd name="T9" fmla="*/ 45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8" h="123">
                    <a:moveTo>
                      <a:pt x="89" y="45"/>
                    </a:moveTo>
                    <a:cubicBezTo>
                      <a:pt x="78" y="49"/>
                      <a:pt x="64" y="49"/>
                      <a:pt x="55" y="56"/>
                    </a:cubicBezTo>
                    <a:cubicBezTo>
                      <a:pt x="0" y="99"/>
                      <a:pt x="68" y="111"/>
                      <a:pt x="100" y="123"/>
                    </a:cubicBezTo>
                    <a:cubicBezTo>
                      <a:pt x="148" y="72"/>
                      <a:pt x="135" y="54"/>
                      <a:pt x="100" y="0"/>
                    </a:cubicBezTo>
                    <a:cubicBezTo>
                      <a:pt x="54" y="15"/>
                      <a:pt x="61" y="1"/>
                      <a:pt x="89" y="45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Freeform 67">
                <a:extLst>
                  <a:ext uri="{FF2B5EF4-FFF2-40B4-BE49-F238E27FC236}">
                    <a16:creationId xmlns:a16="http://schemas.microsoft.com/office/drawing/2014/main" id="{2F2E4174-FED0-43B8-A544-1C6D7D947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5" y="1953"/>
                <a:ext cx="185" cy="207"/>
              </a:xfrm>
              <a:custGeom>
                <a:avLst/>
                <a:gdLst>
                  <a:gd name="T0" fmla="*/ 156 w 185"/>
                  <a:gd name="T1" fmla="*/ 7 h 207"/>
                  <a:gd name="T2" fmla="*/ 0 w 185"/>
                  <a:gd name="T3" fmla="*/ 118 h 207"/>
                  <a:gd name="T4" fmla="*/ 89 w 185"/>
                  <a:gd name="T5" fmla="*/ 207 h 207"/>
                  <a:gd name="T6" fmla="*/ 178 w 185"/>
                  <a:gd name="T7" fmla="*/ 174 h 207"/>
                  <a:gd name="T8" fmla="*/ 144 w 185"/>
                  <a:gd name="T9" fmla="*/ 41 h 207"/>
                  <a:gd name="T10" fmla="*/ 133 w 185"/>
                  <a:gd name="T11" fmla="*/ 7 h 207"/>
                  <a:gd name="T12" fmla="*/ 156 w 185"/>
                  <a:gd name="T13" fmla="*/ 7 h 2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5" h="207">
                    <a:moveTo>
                      <a:pt x="156" y="7"/>
                    </a:moveTo>
                    <a:cubicBezTo>
                      <a:pt x="91" y="28"/>
                      <a:pt x="55" y="81"/>
                      <a:pt x="0" y="118"/>
                    </a:cubicBezTo>
                    <a:cubicBezTo>
                      <a:pt x="17" y="170"/>
                      <a:pt x="41" y="183"/>
                      <a:pt x="89" y="207"/>
                    </a:cubicBezTo>
                    <a:cubicBezTo>
                      <a:pt x="97" y="205"/>
                      <a:pt x="172" y="197"/>
                      <a:pt x="178" y="174"/>
                    </a:cubicBezTo>
                    <a:cubicBezTo>
                      <a:pt x="185" y="147"/>
                      <a:pt x="152" y="64"/>
                      <a:pt x="144" y="41"/>
                    </a:cubicBezTo>
                    <a:cubicBezTo>
                      <a:pt x="140" y="30"/>
                      <a:pt x="129" y="18"/>
                      <a:pt x="133" y="7"/>
                    </a:cubicBezTo>
                    <a:cubicBezTo>
                      <a:pt x="136" y="0"/>
                      <a:pt x="148" y="7"/>
                      <a:pt x="156" y="7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Freeform 68">
                <a:extLst>
                  <a:ext uri="{FF2B5EF4-FFF2-40B4-BE49-F238E27FC236}">
                    <a16:creationId xmlns:a16="http://schemas.microsoft.com/office/drawing/2014/main" id="{5FDB28C2-5798-400F-B9D7-348784BC9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2160"/>
                <a:ext cx="158" cy="144"/>
              </a:xfrm>
              <a:custGeom>
                <a:avLst/>
                <a:gdLst>
                  <a:gd name="T0" fmla="*/ 89 w 158"/>
                  <a:gd name="T1" fmla="*/ 18 h 144"/>
                  <a:gd name="T2" fmla="*/ 0 w 158"/>
                  <a:gd name="T3" fmla="*/ 74 h 144"/>
                  <a:gd name="T4" fmla="*/ 89 w 158"/>
                  <a:gd name="T5" fmla="*/ 118 h 144"/>
                  <a:gd name="T6" fmla="*/ 122 w 158"/>
                  <a:gd name="T7" fmla="*/ 96 h 144"/>
                  <a:gd name="T8" fmla="*/ 145 w 158"/>
                  <a:gd name="T9" fmla="*/ 74 h 144"/>
                  <a:gd name="T10" fmla="*/ 156 w 158"/>
                  <a:gd name="T11" fmla="*/ 41 h 144"/>
                  <a:gd name="T12" fmla="*/ 89 w 158"/>
                  <a:gd name="T13" fmla="*/ 18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144">
                    <a:moveTo>
                      <a:pt x="89" y="18"/>
                    </a:moveTo>
                    <a:cubicBezTo>
                      <a:pt x="51" y="31"/>
                      <a:pt x="33" y="52"/>
                      <a:pt x="0" y="74"/>
                    </a:cubicBezTo>
                    <a:cubicBezTo>
                      <a:pt x="50" y="123"/>
                      <a:pt x="38" y="144"/>
                      <a:pt x="89" y="118"/>
                    </a:cubicBezTo>
                    <a:cubicBezTo>
                      <a:pt x="101" y="112"/>
                      <a:pt x="112" y="104"/>
                      <a:pt x="122" y="96"/>
                    </a:cubicBezTo>
                    <a:cubicBezTo>
                      <a:pt x="130" y="89"/>
                      <a:pt x="137" y="81"/>
                      <a:pt x="145" y="74"/>
                    </a:cubicBezTo>
                    <a:cubicBezTo>
                      <a:pt x="149" y="63"/>
                      <a:pt x="158" y="52"/>
                      <a:pt x="156" y="41"/>
                    </a:cubicBezTo>
                    <a:cubicBezTo>
                      <a:pt x="150" y="14"/>
                      <a:pt x="107" y="0"/>
                      <a:pt x="89" y="18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Freeform 69">
                <a:extLst>
                  <a:ext uri="{FF2B5EF4-FFF2-40B4-BE49-F238E27FC236}">
                    <a16:creationId xmlns:a16="http://schemas.microsoft.com/office/drawing/2014/main" id="{63BF7907-0515-4199-BE36-EE3CF3605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" y="2160"/>
                <a:ext cx="267" cy="235"/>
              </a:xfrm>
              <a:custGeom>
                <a:avLst/>
                <a:gdLst>
                  <a:gd name="T0" fmla="*/ 145 w 267"/>
                  <a:gd name="T1" fmla="*/ 57 h 235"/>
                  <a:gd name="T2" fmla="*/ 78 w 267"/>
                  <a:gd name="T3" fmla="*/ 68 h 235"/>
                  <a:gd name="T4" fmla="*/ 56 w 267"/>
                  <a:gd name="T5" fmla="*/ 91 h 235"/>
                  <a:gd name="T6" fmla="*/ 22 w 267"/>
                  <a:gd name="T7" fmla="*/ 102 h 235"/>
                  <a:gd name="T8" fmla="*/ 0 w 267"/>
                  <a:gd name="T9" fmla="*/ 135 h 235"/>
                  <a:gd name="T10" fmla="*/ 89 w 267"/>
                  <a:gd name="T11" fmla="*/ 235 h 235"/>
                  <a:gd name="T12" fmla="*/ 267 w 267"/>
                  <a:gd name="T13" fmla="*/ 180 h 235"/>
                  <a:gd name="T14" fmla="*/ 167 w 267"/>
                  <a:gd name="T15" fmla="*/ 91 h 235"/>
                  <a:gd name="T16" fmla="*/ 145 w 267"/>
                  <a:gd name="T17" fmla="*/ 57 h 2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7" h="235">
                    <a:moveTo>
                      <a:pt x="145" y="57"/>
                    </a:moveTo>
                    <a:cubicBezTo>
                      <a:pt x="123" y="61"/>
                      <a:pt x="99" y="60"/>
                      <a:pt x="78" y="68"/>
                    </a:cubicBezTo>
                    <a:cubicBezTo>
                      <a:pt x="68" y="72"/>
                      <a:pt x="65" y="85"/>
                      <a:pt x="56" y="91"/>
                    </a:cubicBezTo>
                    <a:cubicBezTo>
                      <a:pt x="46" y="97"/>
                      <a:pt x="33" y="98"/>
                      <a:pt x="22" y="102"/>
                    </a:cubicBezTo>
                    <a:cubicBezTo>
                      <a:pt x="15" y="113"/>
                      <a:pt x="0" y="122"/>
                      <a:pt x="0" y="135"/>
                    </a:cubicBezTo>
                    <a:cubicBezTo>
                      <a:pt x="0" y="203"/>
                      <a:pt x="36" y="217"/>
                      <a:pt x="89" y="235"/>
                    </a:cubicBezTo>
                    <a:cubicBezTo>
                      <a:pt x="157" y="225"/>
                      <a:pt x="210" y="217"/>
                      <a:pt x="267" y="180"/>
                    </a:cubicBezTo>
                    <a:cubicBezTo>
                      <a:pt x="246" y="115"/>
                      <a:pt x="219" y="126"/>
                      <a:pt x="167" y="91"/>
                    </a:cubicBezTo>
                    <a:cubicBezTo>
                      <a:pt x="142" y="14"/>
                      <a:pt x="145" y="0"/>
                      <a:pt x="145" y="57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Freeform 70">
                <a:extLst>
                  <a:ext uri="{FF2B5EF4-FFF2-40B4-BE49-F238E27FC236}">
                    <a16:creationId xmlns:a16="http://schemas.microsoft.com/office/drawing/2014/main" id="{79591E0A-97D4-48A1-A8BC-9E3D53443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" y="3168"/>
                <a:ext cx="378" cy="267"/>
              </a:xfrm>
              <a:custGeom>
                <a:avLst/>
                <a:gdLst>
                  <a:gd name="T0" fmla="*/ 189 w 378"/>
                  <a:gd name="T1" fmla="*/ 0 h 267"/>
                  <a:gd name="T2" fmla="*/ 122 w 378"/>
                  <a:gd name="T3" fmla="*/ 23 h 267"/>
                  <a:gd name="T4" fmla="*/ 56 w 378"/>
                  <a:gd name="T5" fmla="*/ 67 h 267"/>
                  <a:gd name="T6" fmla="*/ 0 w 378"/>
                  <a:gd name="T7" fmla="*/ 156 h 267"/>
                  <a:gd name="T8" fmla="*/ 100 w 378"/>
                  <a:gd name="T9" fmla="*/ 234 h 267"/>
                  <a:gd name="T10" fmla="*/ 133 w 378"/>
                  <a:gd name="T11" fmla="*/ 245 h 267"/>
                  <a:gd name="T12" fmla="*/ 222 w 378"/>
                  <a:gd name="T13" fmla="*/ 245 h 267"/>
                  <a:gd name="T14" fmla="*/ 289 w 378"/>
                  <a:gd name="T15" fmla="*/ 267 h 267"/>
                  <a:gd name="T16" fmla="*/ 378 w 378"/>
                  <a:gd name="T17" fmla="*/ 212 h 267"/>
                  <a:gd name="T18" fmla="*/ 311 w 378"/>
                  <a:gd name="T19" fmla="*/ 34 h 267"/>
                  <a:gd name="T20" fmla="*/ 233 w 378"/>
                  <a:gd name="T21" fmla="*/ 12 h 267"/>
                  <a:gd name="T22" fmla="*/ 200 w 378"/>
                  <a:gd name="T23" fmla="*/ 23 h 267"/>
                  <a:gd name="T24" fmla="*/ 189 w 378"/>
                  <a:gd name="T25" fmla="*/ 0 h 2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8" h="267">
                    <a:moveTo>
                      <a:pt x="189" y="0"/>
                    </a:moveTo>
                    <a:cubicBezTo>
                      <a:pt x="167" y="8"/>
                      <a:pt x="143" y="12"/>
                      <a:pt x="122" y="23"/>
                    </a:cubicBezTo>
                    <a:cubicBezTo>
                      <a:pt x="99" y="36"/>
                      <a:pt x="56" y="67"/>
                      <a:pt x="56" y="67"/>
                    </a:cubicBezTo>
                    <a:cubicBezTo>
                      <a:pt x="33" y="100"/>
                      <a:pt x="13" y="118"/>
                      <a:pt x="0" y="156"/>
                    </a:cubicBezTo>
                    <a:cubicBezTo>
                      <a:pt x="20" y="216"/>
                      <a:pt x="36" y="213"/>
                      <a:pt x="100" y="234"/>
                    </a:cubicBezTo>
                    <a:cubicBezTo>
                      <a:pt x="111" y="238"/>
                      <a:pt x="133" y="245"/>
                      <a:pt x="133" y="245"/>
                    </a:cubicBezTo>
                    <a:cubicBezTo>
                      <a:pt x="180" y="230"/>
                      <a:pt x="163" y="229"/>
                      <a:pt x="222" y="245"/>
                    </a:cubicBezTo>
                    <a:cubicBezTo>
                      <a:pt x="245" y="251"/>
                      <a:pt x="289" y="267"/>
                      <a:pt x="289" y="267"/>
                    </a:cubicBezTo>
                    <a:cubicBezTo>
                      <a:pt x="342" y="254"/>
                      <a:pt x="360" y="265"/>
                      <a:pt x="378" y="212"/>
                    </a:cubicBezTo>
                    <a:cubicBezTo>
                      <a:pt x="324" y="156"/>
                      <a:pt x="362" y="75"/>
                      <a:pt x="311" y="34"/>
                    </a:cubicBezTo>
                    <a:cubicBezTo>
                      <a:pt x="303" y="28"/>
                      <a:pt x="236" y="13"/>
                      <a:pt x="233" y="12"/>
                    </a:cubicBezTo>
                    <a:cubicBezTo>
                      <a:pt x="222" y="16"/>
                      <a:pt x="212" y="23"/>
                      <a:pt x="200" y="23"/>
                    </a:cubicBezTo>
                    <a:cubicBezTo>
                      <a:pt x="107" y="23"/>
                      <a:pt x="171" y="6"/>
                      <a:pt x="189" y="0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" name="Freeform 71">
                <a:extLst>
                  <a:ext uri="{FF2B5EF4-FFF2-40B4-BE49-F238E27FC236}">
                    <a16:creationId xmlns:a16="http://schemas.microsoft.com/office/drawing/2014/main" id="{EA42DF36-2F42-45D7-B171-873492752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" y="1893"/>
                <a:ext cx="378" cy="267"/>
              </a:xfrm>
              <a:custGeom>
                <a:avLst/>
                <a:gdLst>
                  <a:gd name="T0" fmla="*/ 189 w 378"/>
                  <a:gd name="T1" fmla="*/ 0 h 267"/>
                  <a:gd name="T2" fmla="*/ 122 w 378"/>
                  <a:gd name="T3" fmla="*/ 23 h 267"/>
                  <a:gd name="T4" fmla="*/ 56 w 378"/>
                  <a:gd name="T5" fmla="*/ 67 h 267"/>
                  <a:gd name="T6" fmla="*/ 0 w 378"/>
                  <a:gd name="T7" fmla="*/ 156 h 267"/>
                  <a:gd name="T8" fmla="*/ 100 w 378"/>
                  <a:gd name="T9" fmla="*/ 234 h 267"/>
                  <a:gd name="T10" fmla="*/ 133 w 378"/>
                  <a:gd name="T11" fmla="*/ 245 h 267"/>
                  <a:gd name="T12" fmla="*/ 222 w 378"/>
                  <a:gd name="T13" fmla="*/ 245 h 267"/>
                  <a:gd name="T14" fmla="*/ 289 w 378"/>
                  <a:gd name="T15" fmla="*/ 267 h 267"/>
                  <a:gd name="T16" fmla="*/ 378 w 378"/>
                  <a:gd name="T17" fmla="*/ 212 h 267"/>
                  <a:gd name="T18" fmla="*/ 311 w 378"/>
                  <a:gd name="T19" fmla="*/ 34 h 267"/>
                  <a:gd name="T20" fmla="*/ 233 w 378"/>
                  <a:gd name="T21" fmla="*/ 12 h 267"/>
                  <a:gd name="T22" fmla="*/ 200 w 378"/>
                  <a:gd name="T23" fmla="*/ 23 h 267"/>
                  <a:gd name="T24" fmla="*/ 189 w 378"/>
                  <a:gd name="T25" fmla="*/ 0 h 2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8" h="267">
                    <a:moveTo>
                      <a:pt x="189" y="0"/>
                    </a:moveTo>
                    <a:cubicBezTo>
                      <a:pt x="167" y="8"/>
                      <a:pt x="143" y="12"/>
                      <a:pt x="122" y="23"/>
                    </a:cubicBezTo>
                    <a:cubicBezTo>
                      <a:pt x="99" y="36"/>
                      <a:pt x="56" y="67"/>
                      <a:pt x="56" y="67"/>
                    </a:cubicBezTo>
                    <a:cubicBezTo>
                      <a:pt x="33" y="100"/>
                      <a:pt x="13" y="118"/>
                      <a:pt x="0" y="156"/>
                    </a:cubicBezTo>
                    <a:cubicBezTo>
                      <a:pt x="20" y="216"/>
                      <a:pt x="36" y="213"/>
                      <a:pt x="100" y="234"/>
                    </a:cubicBezTo>
                    <a:cubicBezTo>
                      <a:pt x="111" y="238"/>
                      <a:pt x="133" y="245"/>
                      <a:pt x="133" y="245"/>
                    </a:cubicBezTo>
                    <a:cubicBezTo>
                      <a:pt x="180" y="230"/>
                      <a:pt x="163" y="229"/>
                      <a:pt x="222" y="245"/>
                    </a:cubicBezTo>
                    <a:cubicBezTo>
                      <a:pt x="245" y="251"/>
                      <a:pt x="289" y="267"/>
                      <a:pt x="289" y="267"/>
                    </a:cubicBezTo>
                    <a:cubicBezTo>
                      <a:pt x="342" y="254"/>
                      <a:pt x="360" y="265"/>
                      <a:pt x="378" y="212"/>
                    </a:cubicBezTo>
                    <a:cubicBezTo>
                      <a:pt x="324" y="156"/>
                      <a:pt x="362" y="75"/>
                      <a:pt x="311" y="34"/>
                    </a:cubicBezTo>
                    <a:cubicBezTo>
                      <a:pt x="303" y="28"/>
                      <a:pt x="236" y="13"/>
                      <a:pt x="233" y="12"/>
                    </a:cubicBezTo>
                    <a:cubicBezTo>
                      <a:pt x="222" y="16"/>
                      <a:pt x="212" y="23"/>
                      <a:pt x="200" y="23"/>
                    </a:cubicBezTo>
                    <a:cubicBezTo>
                      <a:pt x="107" y="23"/>
                      <a:pt x="171" y="6"/>
                      <a:pt x="189" y="0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Freeform 72">
                <a:extLst>
                  <a:ext uri="{FF2B5EF4-FFF2-40B4-BE49-F238E27FC236}">
                    <a16:creationId xmlns:a16="http://schemas.microsoft.com/office/drawing/2014/main" id="{D3979C7E-9811-496E-98C9-A4C2F4361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3168"/>
                <a:ext cx="378" cy="267"/>
              </a:xfrm>
              <a:custGeom>
                <a:avLst/>
                <a:gdLst>
                  <a:gd name="T0" fmla="*/ 189 w 378"/>
                  <a:gd name="T1" fmla="*/ 0 h 267"/>
                  <a:gd name="T2" fmla="*/ 122 w 378"/>
                  <a:gd name="T3" fmla="*/ 23 h 267"/>
                  <a:gd name="T4" fmla="*/ 56 w 378"/>
                  <a:gd name="T5" fmla="*/ 67 h 267"/>
                  <a:gd name="T6" fmla="*/ 0 w 378"/>
                  <a:gd name="T7" fmla="*/ 156 h 267"/>
                  <a:gd name="T8" fmla="*/ 100 w 378"/>
                  <a:gd name="T9" fmla="*/ 234 h 267"/>
                  <a:gd name="T10" fmla="*/ 133 w 378"/>
                  <a:gd name="T11" fmla="*/ 245 h 267"/>
                  <a:gd name="T12" fmla="*/ 222 w 378"/>
                  <a:gd name="T13" fmla="*/ 245 h 267"/>
                  <a:gd name="T14" fmla="*/ 289 w 378"/>
                  <a:gd name="T15" fmla="*/ 267 h 267"/>
                  <a:gd name="T16" fmla="*/ 378 w 378"/>
                  <a:gd name="T17" fmla="*/ 212 h 267"/>
                  <a:gd name="T18" fmla="*/ 311 w 378"/>
                  <a:gd name="T19" fmla="*/ 34 h 267"/>
                  <a:gd name="T20" fmla="*/ 233 w 378"/>
                  <a:gd name="T21" fmla="*/ 12 h 267"/>
                  <a:gd name="T22" fmla="*/ 200 w 378"/>
                  <a:gd name="T23" fmla="*/ 23 h 267"/>
                  <a:gd name="T24" fmla="*/ 189 w 378"/>
                  <a:gd name="T25" fmla="*/ 0 h 2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8" h="267">
                    <a:moveTo>
                      <a:pt x="189" y="0"/>
                    </a:moveTo>
                    <a:cubicBezTo>
                      <a:pt x="167" y="8"/>
                      <a:pt x="143" y="12"/>
                      <a:pt x="122" y="23"/>
                    </a:cubicBezTo>
                    <a:cubicBezTo>
                      <a:pt x="99" y="36"/>
                      <a:pt x="56" y="67"/>
                      <a:pt x="56" y="67"/>
                    </a:cubicBezTo>
                    <a:cubicBezTo>
                      <a:pt x="33" y="100"/>
                      <a:pt x="13" y="118"/>
                      <a:pt x="0" y="156"/>
                    </a:cubicBezTo>
                    <a:cubicBezTo>
                      <a:pt x="20" y="216"/>
                      <a:pt x="36" y="213"/>
                      <a:pt x="100" y="234"/>
                    </a:cubicBezTo>
                    <a:cubicBezTo>
                      <a:pt x="111" y="238"/>
                      <a:pt x="133" y="245"/>
                      <a:pt x="133" y="245"/>
                    </a:cubicBezTo>
                    <a:cubicBezTo>
                      <a:pt x="180" y="230"/>
                      <a:pt x="163" y="229"/>
                      <a:pt x="222" y="245"/>
                    </a:cubicBezTo>
                    <a:cubicBezTo>
                      <a:pt x="245" y="251"/>
                      <a:pt x="289" y="267"/>
                      <a:pt x="289" y="267"/>
                    </a:cubicBezTo>
                    <a:cubicBezTo>
                      <a:pt x="342" y="254"/>
                      <a:pt x="360" y="265"/>
                      <a:pt x="378" y="212"/>
                    </a:cubicBezTo>
                    <a:cubicBezTo>
                      <a:pt x="324" y="156"/>
                      <a:pt x="362" y="75"/>
                      <a:pt x="311" y="34"/>
                    </a:cubicBezTo>
                    <a:cubicBezTo>
                      <a:pt x="303" y="28"/>
                      <a:pt x="236" y="13"/>
                      <a:pt x="233" y="12"/>
                    </a:cubicBezTo>
                    <a:cubicBezTo>
                      <a:pt x="222" y="16"/>
                      <a:pt x="212" y="23"/>
                      <a:pt x="200" y="23"/>
                    </a:cubicBezTo>
                    <a:cubicBezTo>
                      <a:pt x="107" y="23"/>
                      <a:pt x="171" y="6"/>
                      <a:pt x="189" y="0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Freeform 73">
                <a:extLst>
                  <a:ext uri="{FF2B5EF4-FFF2-40B4-BE49-F238E27FC236}">
                    <a16:creationId xmlns:a16="http://schemas.microsoft.com/office/drawing/2014/main" id="{10F57A49-45C3-4485-89FB-CB5582F71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" y="3168"/>
                <a:ext cx="378" cy="267"/>
              </a:xfrm>
              <a:custGeom>
                <a:avLst/>
                <a:gdLst>
                  <a:gd name="T0" fmla="*/ 189 w 378"/>
                  <a:gd name="T1" fmla="*/ 0 h 267"/>
                  <a:gd name="T2" fmla="*/ 122 w 378"/>
                  <a:gd name="T3" fmla="*/ 23 h 267"/>
                  <a:gd name="T4" fmla="*/ 56 w 378"/>
                  <a:gd name="T5" fmla="*/ 67 h 267"/>
                  <a:gd name="T6" fmla="*/ 0 w 378"/>
                  <a:gd name="T7" fmla="*/ 156 h 267"/>
                  <a:gd name="T8" fmla="*/ 100 w 378"/>
                  <a:gd name="T9" fmla="*/ 234 h 267"/>
                  <a:gd name="T10" fmla="*/ 133 w 378"/>
                  <a:gd name="T11" fmla="*/ 245 h 267"/>
                  <a:gd name="T12" fmla="*/ 222 w 378"/>
                  <a:gd name="T13" fmla="*/ 245 h 267"/>
                  <a:gd name="T14" fmla="*/ 289 w 378"/>
                  <a:gd name="T15" fmla="*/ 267 h 267"/>
                  <a:gd name="T16" fmla="*/ 378 w 378"/>
                  <a:gd name="T17" fmla="*/ 212 h 267"/>
                  <a:gd name="T18" fmla="*/ 311 w 378"/>
                  <a:gd name="T19" fmla="*/ 34 h 267"/>
                  <a:gd name="T20" fmla="*/ 233 w 378"/>
                  <a:gd name="T21" fmla="*/ 12 h 267"/>
                  <a:gd name="T22" fmla="*/ 200 w 378"/>
                  <a:gd name="T23" fmla="*/ 23 h 267"/>
                  <a:gd name="T24" fmla="*/ 189 w 378"/>
                  <a:gd name="T25" fmla="*/ 0 h 2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8" h="267">
                    <a:moveTo>
                      <a:pt x="189" y="0"/>
                    </a:moveTo>
                    <a:cubicBezTo>
                      <a:pt x="167" y="8"/>
                      <a:pt x="143" y="12"/>
                      <a:pt x="122" y="23"/>
                    </a:cubicBezTo>
                    <a:cubicBezTo>
                      <a:pt x="99" y="36"/>
                      <a:pt x="56" y="67"/>
                      <a:pt x="56" y="67"/>
                    </a:cubicBezTo>
                    <a:cubicBezTo>
                      <a:pt x="33" y="100"/>
                      <a:pt x="13" y="118"/>
                      <a:pt x="0" y="156"/>
                    </a:cubicBezTo>
                    <a:cubicBezTo>
                      <a:pt x="20" y="216"/>
                      <a:pt x="36" y="213"/>
                      <a:pt x="100" y="234"/>
                    </a:cubicBezTo>
                    <a:cubicBezTo>
                      <a:pt x="111" y="238"/>
                      <a:pt x="133" y="245"/>
                      <a:pt x="133" y="245"/>
                    </a:cubicBezTo>
                    <a:cubicBezTo>
                      <a:pt x="180" y="230"/>
                      <a:pt x="163" y="229"/>
                      <a:pt x="222" y="245"/>
                    </a:cubicBezTo>
                    <a:cubicBezTo>
                      <a:pt x="245" y="251"/>
                      <a:pt x="289" y="267"/>
                      <a:pt x="289" y="267"/>
                    </a:cubicBezTo>
                    <a:cubicBezTo>
                      <a:pt x="342" y="254"/>
                      <a:pt x="360" y="265"/>
                      <a:pt x="378" y="212"/>
                    </a:cubicBezTo>
                    <a:cubicBezTo>
                      <a:pt x="324" y="156"/>
                      <a:pt x="362" y="75"/>
                      <a:pt x="311" y="34"/>
                    </a:cubicBezTo>
                    <a:cubicBezTo>
                      <a:pt x="303" y="28"/>
                      <a:pt x="236" y="13"/>
                      <a:pt x="233" y="12"/>
                    </a:cubicBezTo>
                    <a:cubicBezTo>
                      <a:pt x="222" y="16"/>
                      <a:pt x="212" y="23"/>
                      <a:pt x="200" y="23"/>
                    </a:cubicBezTo>
                    <a:cubicBezTo>
                      <a:pt x="107" y="23"/>
                      <a:pt x="171" y="6"/>
                      <a:pt x="189" y="0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Freeform 74">
                <a:extLst>
                  <a:ext uri="{FF2B5EF4-FFF2-40B4-BE49-F238E27FC236}">
                    <a16:creationId xmlns:a16="http://schemas.microsoft.com/office/drawing/2014/main" id="{C85FC8AC-AD50-43D6-AE66-C3B9519A0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2160"/>
                <a:ext cx="378" cy="267"/>
              </a:xfrm>
              <a:custGeom>
                <a:avLst/>
                <a:gdLst>
                  <a:gd name="T0" fmla="*/ 189 w 378"/>
                  <a:gd name="T1" fmla="*/ 0 h 267"/>
                  <a:gd name="T2" fmla="*/ 122 w 378"/>
                  <a:gd name="T3" fmla="*/ 23 h 267"/>
                  <a:gd name="T4" fmla="*/ 56 w 378"/>
                  <a:gd name="T5" fmla="*/ 67 h 267"/>
                  <a:gd name="T6" fmla="*/ 0 w 378"/>
                  <a:gd name="T7" fmla="*/ 156 h 267"/>
                  <a:gd name="T8" fmla="*/ 100 w 378"/>
                  <a:gd name="T9" fmla="*/ 234 h 267"/>
                  <a:gd name="T10" fmla="*/ 133 w 378"/>
                  <a:gd name="T11" fmla="*/ 245 h 267"/>
                  <a:gd name="T12" fmla="*/ 222 w 378"/>
                  <a:gd name="T13" fmla="*/ 245 h 267"/>
                  <a:gd name="T14" fmla="*/ 289 w 378"/>
                  <a:gd name="T15" fmla="*/ 267 h 267"/>
                  <a:gd name="T16" fmla="*/ 378 w 378"/>
                  <a:gd name="T17" fmla="*/ 212 h 267"/>
                  <a:gd name="T18" fmla="*/ 311 w 378"/>
                  <a:gd name="T19" fmla="*/ 34 h 267"/>
                  <a:gd name="T20" fmla="*/ 233 w 378"/>
                  <a:gd name="T21" fmla="*/ 12 h 267"/>
                  <a:gd name="T22" fmla="*/ 200 w 378"/>
                  <a:gd name="T23" fmla="*/ 23 h 267"/>
                  <a:gd name="T24" fmla="*/ 189 w 378"/>
                  <a:gd name="T25" fmla="*/ 0 h 2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8" h="267">
                    <a:moveTo>
                      <a:pt x="189" y="0"/>
                    </a:moveTo>
                    <a:cubicBezTo>
                      <a:pt x="167" y="8"/>
                      <a:pt x="143" y="12"/>
                      <a:pt x="122" y="23"/>
                    </a:cubicBezTo>
                    <a:cubicBezTo>
                      <a:pt x="99" y="36"/>
                      <a:pt x="56" y="67"/>
                      <a:pt x="56" y="67"/>
                    </a:cubicBezTo>
                    <a:cubicBezTo>
                      <a:pt x="33" y="100"/>
                      <a:pt x="13" y="118"/>
                      <a:pt x="0" y="156"/>
                    </a:cubicBezTo>
                    <a:cubicBezTo>
                      <a:pt x="20" y="216"/>
                      <a:pt x="36" y="213"/>
                      <a:pt x="100" y="234"/>
                    </a:cubicBezTo>
                    <a:cubicBezTo>
                      <a:pt x="111" y="238"/>
                      <a:pt x="133" y="245"/>
                      <a:pt x="133" y="245"/>
                    </a:cubicBezTo>
                    <a:cubicBezTo>
                      <a:pt x="180" y="230"/>
                      <a:pt x="163" y="229"/>
                      <a:pt x="222" y="245"/>
                    </a:cubicBezTo>
                    <a:cubicBezTo>
                      <a:pt x="245" y="251"/>
                      <a:pt x="289" y="267"/>
                      <a:pt x="289" y="267"/>
                    </a:cubicBezTo>
                    <a:cubicBezTo>
                      <a:pt x="342" y="254"/>
                      <a:pt x="360" y="265"/>
                      <a:pt x="378" y="212"/>
                    </a:cubicBezTo>
                    <a:cubicBezTo>
                      <a:pt x="324" y="156"/>
                      <a:pt x="362" y="75"/>
                      <a:pt x="311" y="34"/>
                    </a:cubicBezTo>
                    <a:cubicBezTo>
                      <a:pt x="303" y="28"/>
                      <a:pt x="236" y="13"/>
                      <a:pt x="233" y="12"/>
                    </a:cubicBezTo>
                    <a:cubicBezTo>
                      <a:pt x="222" y="16"/>
                      <a:pt x="212" y="23"/>
                      <a:pt x="200" y="23"/>
                    </a:cubicBezTo>
                    <a:cubicBezTo>
                      <a:pt x="107" y="23"/>
                      <a:pt x="171" y="6"/>
                      <a:pt x="189" y="0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" name="Freeform 75">
                <a:extLst>
                  <a:ext uri="{FF2B5EF4-FFF2-40B4-BE49-F238E27FC236}">
                    <a16:creationId xmlns:a16="http://schemas.microsoft.com/office/drawing/2014/main" id="{2AEA308D-1492-48B6-8703-C5EDD1654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" y="2832"/>
                <a:ext cx="267" cy="235"/>
              </a:xfrm>
              <a:custGeom>
                <a:avLst/>
                <a:gdLst>
                  <a:gd name="T0" fmla="*/ 145 w 267"/>
                  <a:gd name="T1" fmla="*/ 57 h 235"/>
                  <a:gd name="T2" fmla="*/ 78 w 267"/>
                  <a:gd name="T3" fmla="*/ 68 h 235"/>
                  <a:gd name="T4" fmla="*/ 56 w 267"/>
                  <a:gd name="T5" fmla="*/ 91 h 235"/>
                  <a:gd name="T6" fmla="*/ 22 w 267"/>
                  <a:gd name="T7" fmla="*/ 102 h 235"/>
                  <a:gd name="T8" fmla="*/ 0 w 267"/>
                  <a:gd name="T9" fmla="*/ 135 h 235"/>
                  <a:gd name="T10" fmla="*/ 89 w 267"/>
                  <a:gd name="T11" fmla="*/ 235 h 235"/>
                  <a:gd name="T12" fmla="*/ 267 w 267"/>
                  <a:gd name="T13" fmla="*/ 180 h 235"/>
                  <a:gd name="T14" fmla="*/ 167 w 267"/>
                  <a:gd name="T15" fmla="*/ 91 h 235"/>
                  <a:gd name="T16" fmla="*/ 145 w 267"/>
                  <a:gd name="T17" fmla="*/ 57 h 2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7" h="235">
                    <a:moveTo>
                      <a:pt x="145" y="57"/>
                    </a:moveTo>
                    <a:cubicBezTo>
                      <a:pt x="123" y="61"/>
                      <a:pt x="99" y="60"/>
                      <a:pt x="78" y="68"/>
                    </a:cubicBezTo>
                    <a:cubicBezTo>
                      <a:pt x="68" y="72"/>
                      <a:pt x="65" y="85"/>
                      <a:pt x="56" y="91"/>
                    </a:cubicBezTo>
                    <a:cubicBezTo>
                      <a:pt x="46" y="97"/>
                      <a:pt x="33" y="98"/>
                      <a:pt x="22" y="102"/>
                    </a:cubicBezTo>
                    <a:cubicBezTo>
                      <a:pt x="15" y="113"/>
                      <a:pt x="0" y="122"/>
                      <a:pt x="0" y="135"/>
                    </a:cubicBezTo>
                    <a:cubicBezTo>
                      <a:pt x="0" y="203"/>
                      <a:pt x="36" y="217"/>
                      <a:pt x="89" y="235"/>
                    </a:cubicBezTo>
                    <a:cubicBezTo>
                      <a:pt x="157" y="225"/>
                      <a:pt x="210" y="217"/>
                      <a:pt x="267" y="180"/>
                    </a:cubicBezTo>
                    <a:cubicBezTo>
                      <a:pt x="246" y="115"/>
                      <a:pt x="219" y="126"/>
                      <a:pt x="167" y="91"/>
                    </a:cubicBezTo>
                    <a:cubicBezTo>
                      <a:pt x="142" y="14"/>
                      <a:pt x="145" y="0"/>
                      <a:pt x="145" y="57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Freeform 76">
                <a:extLst>
                  <a:ext uri="{FF2B5EF4-FFF2-40B4-BE49-F238E27FC236}">
                    <a16:creationId xmlns:a16="http://schemas.microsoft.com/office/drawing/2014/main" id="{6886A954-8BCA-4A8B-9881-86290160D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2304"/>
                <a:ext cx="267" cy="235"/>
              </a:xfrm>
              <a:custGeom>
                <a:avLst/>
                <a:gdLst>
                  <a:gd name="T0" fmla="*/ 145 w 267"/>
                  <a:gd name="T1" fmla="*/ 57 h 235"/>
                  <a:gd name="T2" fmla="*/ 78 w 267"/>
                  <a:gd name="T3" fmla="*/ 68 h 235"/>
                  <a:gd name="T4" fmla="*/ 56 w 267"/>
                  <a:gd name="T5" fmla="*/ 91 h 235"/>
                  <a:gd name="T6" fmla="*/ 22 w 267"/>
                  <a:gd name="T7" fmla="*/ 102 h 235"/>
                  <a:gd name="T8" fmla="*/ 0 w 267"/>
                  <a:gd name="T9" fmla="*/ 135 h 235"/>
                  <a:gd name="T10" fmla="*/ 89 w 267"/>
                  <a:gd name="T11" fmla="*/ 235 h 235"/>
                  <a:gd name="T12" fmla="*/ 267 w 267"/>
                  <a:gd name="T13" fmla="*/ 180 h 235"/>
                  <a:gd name="T14" fmla="*/ 167 w 267"/>
                  <a:gd name="T15" fmla="*/ 91 h 235"/>
                  <a:gd name="T16" fmla="*/ 145 w 267"/>
                  <a:gd name="T17" fmla="*/ 57 h 2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7" h="235">
                    <a:moveTo>
                      <a:pt x="145" y="57"/>
                    </a:moveTo>
                    <a:cubicBezTo>
                      <a:pt x="123" y="61"/>
                      <a:pt x="99" y="60"/>
                      <a:pt x="78" y="68"/>
                    </a:cubicBezTo>
                    <a:cubicBezTo>
                      <a:pt x="68" y="72"/>
                      <a:pt x="65" y="85"/>
                      <a:pt x="56" y="91"/>
                    </a:cubicBezTo>
                    <a:cubicBezTo>
                      <a:pt x="46" y="97"/>
                      <a:pt x="33" y="98"/>
                      <a:pt x="22" y="102"/>
                    </a:cubicBezTo>
                    <a:cubicBezTo>
                      <a:pt x="15" y="113"/>
                      <a:pt x="0" y="122"/>
                      <a:pt x="0" y="135"/>
                    </a:cubicBezTo>
                    <a:cubicBezTo>
                      <a:pt x="0" y="203"/>
                      <a:pt x="36" y="217"/>
                      <a:pt x="89" y="235"/>
                    </a:cubicBezTo>
                    <a:cubicBezTo>
                      <a:pt x="157" y="225"/>
                      <a:pt x="210" y="217"/>
                      <a:pt x="267" y="180"/>
                    </a:cubicBezTo>
                    <a:cubicBezTo>
                      <a:pt x="246" y="115"/>
                      <a:pt x="219" y="126"/>
                      <a:pt x="167" y="91"/>
                    </a:cubicBezTo>
                    <a:cubicBezTo>
                      <a:pt x="142" y="14"/>
                      <a:pt x="145" y="0"/>
                      <a:pt x="145" y="57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Freeform 77">
                <a:extLst>
                  <a:ext uri="{FF2B5EF4-FFF2-40B4-BE49-F238E27FC236}">
                    <a16:creationId xmlns:a16="http://schemas.microsoft.com/office/drawing/2014/main" id="{B5342901-6F86-4705-8EC6-F486F55A9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" y="2160"/>
                <a:ext cx="267" cy="235"/>
              </a:xfrm>
              <a:custGeom>
                <a:avLst/>
                <a:gdLst>
                  <a:gd name="T0" fmla="*/ 145 w 267"/>
                  <a:gd name="T1" fmla="*/ 57 h 235"/>
                  <a:gd name="T2" fmla="*/ 78 w 267"/>
                  <a:gd name="T3" fmla="*/ 68 h 235"/>
                  <a:gd name="T4" fmla="*/ 56 w 267"/>
                  <a:gd name="T5" fmla="*/ 91 h 235"/>
                  <a:gd name="T6" fmla="*/ 22 w 267"/>
                  <a:gd name="T7" fmla="*/ 102 h 235"/>
                  <a:gd name="T8" fmla="*/ 0 w 267"/>
                  <a:gd name="T9" fmla="*/ 135 h 235"/>
                  <a:gd name="T10" fmla="*/ 89 w 267"/>
                  <a:gd name="T11" fmla="*/ 235 h 235"/>
                  <a:gd name="T12" fmla="*/ 267 w 267"/>
                  <a:gd name="T13" fmla="*/ 180 h 235"/>
                  <a:gd name="T14" fmla="*/ 167 w 267"/>
                  <a:gd name="T15" fmla="*/ 91 h 235"/>
                  <a:gd name="T16" fmla="*/ 145 w 267"/>
                  <a:gd name="T17" fmla="*/ 57 h 2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7" h="235">
                    <a:moveTo>
                      <a:pt x="145" y="57"/>
                    </a:moveTo>
                    <a:cubicBezTo>
                      <a:pt x="123" y="61"/>
                      <a:pt x="99" y="60"/>
                      <a:pt x="78" y="68"/>
                    </a:cubicBezTo>
                    <a:cubicBezTo>
                      <a:pt x="68" y="72"/>
                      <a:pt x="65" y="85"/>
                      <a:pt x="56" y="91"/>
                    </a:cubicBezTo>
                    <a:cubicBezTo>
                      <a:pt x="46" y="97"/>
                      <a:pt x="33" y="98"/>
                      <a:pt x="22" y="102"/>
                    </a:cubicBezTo>
                    <a:cubicBezTo>
                      <a:pt x="15" y="113"/>
                      <a:pt x="0" y="122"/>
                      <a:pt x="0" y="135"/>
                    </a:cubicBezTo>
                    <a:cubicBezTo>
                      <a:pt x="0" y="203"/>
                      <a:pt x="36" y="217"/>
                      <a:pt x="89" y="235"/>
                    </a:cubicBezTo>
                    <a:cubicBezTo>
                      <a:pt x="157" y="225"/>
                      <a:pt x="210" y="217"/>
                      <a:pt x="267" y="180"/>
                    </a:cubicBezTo>
                    <a:cubicBezTo>
                      <a:pt x="246" y="115"/>
                      <a:pt x="219" y="126"/>
                      <a:pt x="167" y="91"/>
                    </a:cubicBezTo>
                    <a:cubicBezTo>
                      <a:pt x="142" y="14"/>
                      <a:pt x="145" y="0"/>
                      <a:pt x="145" y="57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" name="Freeform 78">
                <a:extLst>
                  <a:ext uri="{FF2B5EF4-FFF2-40B4-BE49-F238E27FC236}">
                    <a16:creationId xmlns:a16="http://schemas.microsoft.com/office/drawing/2014/main" id="{B6923999-2BD0-460F-9118-164C9EAB6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" y="2016"/>
                <a:ext cx="158" cy="144"/>
              </a:xfrm>
              <a:custGeom>
                <a:avLst/>
                <a:gdLst>
                  <a:gd name="T0" fmla="*/ 89 w 158"/>
                  <a:gd name="T1" fmla="*/ 18 h 144"/>
                  <a:gd name="T2" fmla="*/ 0 w 158"/>
                  <a:gd name="T3" fmla="*/ 74 h 144"/>
                  <a:gd name="T4" fmla="*/ 89 w 158"/>
                  <a:gd name="T5" fmla="*/ 118 h 144"/>
                  <a:gd name="T6" fmla="*/ 122 w 158"/>
                  <a:gd name="T7" fmla="*/ 96 h 144"/>
                  <a:gd name="T8" fmla="*/ 145 w 158"/>
                  <a:gd name="T9" fmla="*/ 74 h 144"/>
                  <a:gd name="T10" fmla="*/ 156 w 158"/>
                  <a:gd name="T11" fmla="*/ 41 h 144"/>
                  <a:gd name="T12" fmla="*/ 89 w 158"/>
                  <a:gd name="T13" fmla="*/ 18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144">
                    <a:moveTo>
                      <a:pt x="89" y="18"/>
                    </a:moveTo>
                    <a:cubicBezTo>
                      <a:pt x="51" y="31"/>
                      <a:pt x="33" y="52"/>
                      <a:pt x="0" y="74"/>
                    </a:cubicBezTo>
                    <a:cubicBezTo>
                      <a:pt x="50" y="123"/>
                      <a:pt x="38" y="144"/>
                      <a:pt x="89" y="118"/>
                    </a:cubicBezTo>
                    <a:cubicBezTo>
                      <a:pt x="101" y="112"/>
                      <a:pt x="112" y="104"/>
                      <a:pt x="122" y="96"/>
                    </a:cubicBezTo>
                    <a:cubicBezTo>
                      <a:pt x="130" y="89"/>
                      <a:pt x="137" y="81"/>
                      <a:pt x="145" y="74"/>
                    </a:cubicBezTo>
                    <a:cubicBezTo>
                      <a:pt x="149" y="63"/>
                      <a:pt x="158" y="52"/>
                      <a:pt x="156" y="41"/>
                    </a:cubicBezTo>
                    <a:cubicBezTo>
                      <a:pt x="150" y="14"/>
                      <a:pt x="107" y="0"/>
                      <a:pt x="89" y="18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Freeform 79">
                <a:extLst>
                  <a:ext uri="{FF2B5EF4-FFF2-40B4-BE49-F238E27FC236}">
                    <a16:creationId xmlns:a16="http://schemas.microsoft.com/office/drawing/2014/main" id="{BE8AA6C7-B51D-47CD-B15E-5F202B247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832"/>
                <a:ext cx="158" cy="144"/>
              </a:xfrm>
              <a:custGeom>
                <a:avLst/>
                <a:gdLst>
                  <a:gd name="T0" fmla="*/ 89 w 158"/>
                  <a:gd name="T1" fmla="*/ 18 h 144"/>
                  <a:gd name="T2" fmla="*/ 0 w 158"/>
                  <a:gd name="T3" fmla="*/ 74 h 144"/>
                  <a:gd name="T4" fmla="*/ 89 w 158"/>
                  <a:gd name="T5" fmla="*/ 118 h 144"/>
                  <a:gd name="T6" fmla="*/ 122 w 158"/>
                  <a:gd name="T7" fmla="*/ 96 h 144"/>
                  <a:gd name="T8" fmla="*/ 145 w 158"/>
                  <a:gd name="T9" fmla="*/ 74 h 144"/>
                  <a:gd name="T10" fmla="*/ 156 w 158"/>
                  <a:gd name="T11" fmla="*/ 41 h 144"/>
                  <a:gd name="T12" fmla="*/ 89 w 158"/>
                  <a:gd name="T13" fmla="*/ 18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144">
                    <a:moveTo>
                      <a:pt x="89" y="18"/>
                    </a:moveTo>
                    <a:cubicBezTo>
                      <a:pt x="51" y="31"/>
                      <a:pt x="33" y="52"/>
                      <a:pt x="0" y="74"/>
                    </a:cubicBezTo>
                    <a:cubicBezTo>
                      <a:pt x="50" y="123"/>
                      <a:pt x="38" y="144"/>
                      <a:pt x="89" y="118"/>
                    </a:cubicBezTo>
                    <a:cubicBezTo>
                      <a:pt x="101" y="112"/>
                      <a:pt x="112" y="104"/>
                      <a:pt x="122" y="96"/>
                    </a:cubicBezTo>
                    <a:cubicBezTo>
                      <a:pt x="130" y="89"/>
                      <a:pt x="137" y="81"/>
                      <a:pt x="145" y="74"/>
                    </a:cubicBezTo>
                    <a:cubicBezTo>
                      <a:pt x="149" y="63"/>
                      <a:pt x="158" y="52"/>
                      <a:pt x="156" y="41"/>
                    </a:cubicBezTo>
                    <a:cubicBezTo>
                      <a:pt x="150" y="14"/>
                      <a:pt x="107" y="0"/>
                      <a:pt x="89" y="18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8" name="Freeform 80">
                <a:extLst>
                  <a:ext uri="{FF2B5EF4-FFF2-40B4-BE49-F238E27FC236}">
                    <a16:creationId xmlns:a16="http://schemas.microsoft.com/office/drawing/2014/main" id="{3881220B-F36F-495E-BD36-7315A29CE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0" y="2160"/>
                <a:ext cx="158" cy="144"/>
              </a:xfrm>
              <a:custGeom>
                <a:avLst/>
                <a:gdLst>
                  <a:gd name="T0" fmla="*/ 89 w 158"/>
                  <a:gd name="T1" fmla="*/ 18 h 144"/>
                  <a:gd name="T2" fmla="*/ 0 w 158"/>
                  <a:gd name="T3" fmla="*/ 74 h 144"/>
                  <a:gd name="T4" fmla="*/ 89 w 158"/>
                  <a:gd name="T5" fmla="*/ 118 h 144"/>
                  <a:gd name="T6" fmla="*/ 122 w 158"/>
                  <a:gd name="T7" fmla="*/ 96 h 144"/>
                  <a:gd name="T8" fmla="*/ 145 w 158"/>
                  <a:gd name="T9" fmla="*/ 74 h 144"/>
                  <a:gd name="T10" fmla="*/ 156 w 158"/>
                  <a:gd name="T11" fmla="*/ 41 h 144"/>
                  <a:gd name="T12" fmla="*/ 89 w 158"/>
                  <a:gd name="T13" fmla="*/ 18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144">
                    <a:moveTo>
                      <a:pt x="89" y="18"/>
                    </a:moveTo>
                    <a:cubicBezTo>
                      <a:pt x="51" y="31"/>
                      <a:pt x="33" y="52"/>
                      <a:pt x="0" y="74"/>
                    </a:cubicBezTo>
                    <a:cubicBezTo>
                      <a:pt x="50" y="123"/>
                      <a:pt x="38" y="144"/>
                      <a:pt x="89" y="118"/>
                    </a:cubicBezTo>
                    <a:cubicBezTo>
                      <a:pt x="101" y="112"/>
                      <a:pt x="112" y="104"/>
                      <a:pt x="122" y="96"/>
                    </a:cubicBezTo>
                    <a:cubicBezTo>
                      <a:pt x="130" y="89"/>
                      <a:pt x="137" y="81"/>
                      <a:pt x="145" y="74"/>
                    </a:cubicBezTo>
                    <a:cubicBezTo>
                      <a:pt x="149" y="63"/>
                      <a:pt x="158" y="52"/>
                      <a:pt x="156" y="41"/>
                    </a:cubicBezTo>
                    <a:cubicBezTo>
                      <a:pt x="150" y="14"/>
                      <a:pt x="107" y="0"/>
                      <a:pt x="89" y="18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Freeform 81">
                <a:extLst>
                  <a:ext uri="{FF2B5EF4-FFF2-40B4-BE49-F238E27FC236}">
                    <a16:creationId xmlns:a16="http://schemas.microsoft.com/office/drawing/2014/main" id="{63BC8F85-0181-4051-8D88-466CA5F268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016"/>
                <a:ext cx="158" cy="144"/>
              </a:xfrm>
              <a:custGeom>
                <a:avLst/>
                <a:gdLst>
                  <a:gd name="T0" fmla="*/ 89 w 158"/>
                  <a:gd name="T1" fmla="*/ 18 h 144"/>
                  <a:gd name="T2" fmla="*/ 0 w 158"/>
                  <a:gd name="T3" fmla="*/ 74 h 144"/>
                  <a:gd name="T4" fmla="*/ 89 w 158"/>
                  <a:gd name="T5" fmla="*/ 118 h 144"/>
                  <a:gd name="T6" fmla="*/ 122 w 158"/>
                  <a:gd name="T7" fmla="*/ 96 h 144"/>
                  <a:gd name="T8" fmla="*/ 145 w 158"/>
                  <a:gd name="T9" fmla="*/ 74 h 144"/>
                  <a:gd name="T10" fmla="*/ 156 w 158"/>
                  <a:gd name="T11" fmla="*/ 41 h 144"/>
                  <a:gd name="T12" fmla="*/ 89 w 158"/>
                  <a:gd name="T13" fmla="*/ 18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144">
                    <a:moveTo>
                      <a:pt x="89" y="18"/>
                    </a:moveTo>
                    <a:cubicBezTo>
                      <a:pt x="51" y="31"/>
                      <a:pt x="33" y="52"/>
                      <a:pt x="0" y="74"/>
                    </a:cubicBezTo>
                    <a:cubicBezTo>
                      <a:pt x="50" y="123"/>
                      <a:pt x="38" y="144"/>
                      <a:pt x="89" y="118"/>
                    </a:cubicBezTo>
                    <a:cubicBezTo>
                      <a:pt x="101" y="112"/>
                      <a:pt x="112" y="104"/>
                      <a:pt x="122" y="96"/>
                    </a:cubicBezTo>
                    <a:cubicBezTo>
                      <a:pt x="130" y="89"/>
                      <a:pt x="137" y="81"/>
                      <a:pt x="145" y="74"/>
                    </a:cubicBezTo>
                    <a:cubicBezTo>
                      <a:pt x="149" y="63"/>
                      <a:pt x="158" y="52"/>
                      <a:pt x="156" y="41"/>
                    </a:cubicBezTo>
                    <a:cubicBezTo>
                      <a:pt x="150" y="14"/>
                      <a:pt x="107" y="0"/>
                      <a:pt x="89" y="18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Freeform 82">
                <a:extLst>
                  <a:ext uri="{FF2B5EF4-FFF2-40B4-BE49-F238E27FC236}">
                    <a16:creationId xmlns:a16="http://schemas.microsoft.com/office/drawing/2014/main" id="{30695371-5118-4ACE-94CE-1FA0C3EB0B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2640"/>
                <a:ext cx="158" cy="144"/>
              </a:xfrm>
              <a:custGeom>
                <a:avLst/>
                <a:gdLst>
                  <a:gd name="T0" fmla="*/ 89 w 158"/>
                  <a:gd name="T1" fmla="*/ 18 h 144"/>
                  <a:gd name="T2" fmla="*/ 0 w 158"/>
                  <a:gd name="T3" fmla="*/ 74 h 144"/>
                  <a:gd name="T4" fmla="*/ 89 w 158"/>
                  <a:gd name="T5" fmla="*/ 118 h 144"/>
                  <a:gd name="T6" fmla="*/ 122 w 158"/>
                  <a:gd name="T7" fmla="*/ 96 h 144"/>
                  <a:gd name="T8" fmla="*/ 145 w 158"/>
                  <a:gd name="T9" fmla="*/ 74 h 144"/>
                  <a:gd name="T10" fmla="*/ 156 w 158"/>
                  <a:gd name="T11" fmla="*/ 41 h 144"/>
                  <a:gd name="T12" fmla="*/ 89 w 158"/>
                  <a:gd name="T13" fmla="*/ 18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144">
                    <a:moveTo>
                      <a:pt x="89" y="18"/>
                    </a:moveTo>
                    <a:cubicBezTo>
                      <a:pt x="51" y="31"/>
                      <a:pt x="33" y="52"/>
                      <a:pt x="0" y="74"/>
                    </a:cubicBezTo>
                    <a:cubicBezTo>
                      <a:pt x="50" y="123"/>
                      <a:pt x="38" y="144"/>
                      <a:pt x="89" y="118"/>
                    </a:cubicBezTo>
                    <a:cubicBezTo>
                      <a:pt x="101" y="112"/>
                      <a:pt x="112" y="104"/>
                      <a:pt x="122" y="96"/>
                    </a:cubicBezTo>
                    <a:cubicBezTo>
                      <a:pt x="130" y="89"/>
                      <a:pt x="137" y="81"/>
                      <a:pt x="145" y="74"/>
                    </a:cubicBezTo>
                    <a:cubicBezTo>
                      <a:pt x="149" y="63"/>
                      <a:pt x="158" y="52"/>
                      <a:pt x="156" y="41"/>
                    </a:cubicBezTo>
                    <a:cubicBezTo>
                      <a:pt x="150" y="14"/>
                      <a:pt x="107" y="0"/>
                      <a:pt x="89" y="18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Freeform 83">
                <a:extLst>
                  <a:ext uri="{FF2B5EF4-FFF2-40B4-BE49-F238E27FC236}">
                    <a16:creationId xmlns:a16="http://schemas.microsoft.com/office/drawing/2014/main" id="{95B0D083-C6A8-402D-B8C2-5C923490F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4" y="2016"/>
                <a:ext cx="158" cy="144"/>
              </a:xfrm>
              <a:custGeom>
                <a:avLst/>
                <a:gdLst>
                  <a:gd name="T0" fmla="*/ 89 w 158"/>
                  <a:gd name="T1" fmla="*/ 18 h 144"/>
                  <a:gd name="T2" fmla="*/ 0 w 158"/>
                  <a:gd name="T3" fmla="*/ 74 h 144"/>
                  <a:gd name="T4" fmla="*/ 89 w 158"/>
                  <a:gd name="T5" fmla="*/ 118 h 144"/>
                  <a:gd name="T6" fmla="*/ 122 w 158"/>
                  <a:gd name="T7" fmla="*/ 96 h 144"/>
                  <a:gd name="T8" fmla="*/ 145 w 158"/>
                  <a:gd name="T9" fmla="*/ 74 h 144"/>
                  <a:gd name="T10" fmla="*/ 156 w 158"/>
                  <a:gd name="T11" fmla="*/ 41 h 144"/>
                  <a:gd name="T12" fmla="*/ 89 w 158"/>
                  <a:gd name="T13" fmla="*/ 18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144">
                    <a:moveTo>
                      <a:pt x="89" y="18"/>
                    </a:moveTo>
                    <a:cubicBezTo>
                      <a:pt x="51" y="31"/>
                      <a:pt x="33" y="52"/>
                      <a:pt x="0" y="74"/>
                    </a:cubicBezTo>
                    <a:cubicBezTo>
                      <a:pt x="50" y="123"/>
                      <a:pt x="38" y="144"/>
                      <a:pt x="89" y="118"/>
                    </a:cubicBezTo>
                    <a:cubicBezTo>
                      <a:pt x="101" y="112"/>
                      <a:pt x="112" y="104"/>
                      <a:pt x="122" y="96"/>
                    </a:cubicBezTo>
                    <a:cubicBezTo>
                      <a:pt x="130" y="89"/>
                      <a:pt x="137" y="81"/>
                      <a:pt x="145" y="74"/>
                    </a:cubicBezTo>
                    <a:cubicBezTo>
                      <a:pt x="149" y="63"/>
                      <a:pt x="158" y="52"/>
                      <a:pt x="156" y="41"/>
                    </a:cubicBezTo>
                    <a:cubicBezTo>
                      <a:pt x="150" y="14"/>
                      <a:pt x="107" y="0"/>
                      <a:pt x="89" y="18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84">
                <a:extLst>
                  <a:ext uri="{FF2B5EF4-FFF2-40B4-BE49-F238E27FC236}">
                    <a16:creationId xmlns:a16="http://schemas.microsoft.com/office/drawing/2014/main" id="{4896084A-8197-4273-84A8-EC6B01DD7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2352"/>
                <a:ext cx="158" cy="144"/>
              </a:xfrm>
              <a:custGeom>
                <a:avLst/>
                <a:gdLst>
                  <a:gd name="T0" fmla="*/ 89 w 158"/>
                  <a:gd name="T1" fmla="*/ 18 h 144"/>
                  <a:gd name="T2" fmla="*/ 0 w 158"/>
                  <a:gd name="T3" fmla="*/ 74 h 144"/>
                  <a:gd name="T4" fmla="*/ 89 w 158"/>
                  <a:gd name="T5" fmla="*/ 118 h 144"/>
                  <a:gd name="T6" fmla="*/ 122 w 158"/>
                  <a:gd name="T7" fmla="*/ 96 h 144"/>
                  <a:gd name="T8" fmla="*/ 145 w 158"/>
                  <a:gd name="T9" fmla="*/ 74 h 144"/>
                  <a:gd name="T10" fmla="*/ 156 w 158"/>
                  <a:gd name="T11" fmla="*/ 41 h 144"/>
                  <a:gd name="T12" fmla="*/ 89 w 158"/>
                  <a:gd name="T13" fmla="*/ 18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144">
                    <a:moveTo>
                      <a:pt x="89" y="18"/>
                    </a:moveTo>
                    <a:cubicBezTo>
                      <a:pt x="51" y="31"/>
                      <a:pt x="33" y="52"/>
                      <a:pt x="0" y="74"/>
                    </a:cubicBezTo>
                    <a:cubicBezTo>
                      <a:pt x="50" y="123"/>
                      <a:pt x="38" y="144"/>
                      <a:pt x="89" y="118"/>
                    </a:cubicBezTo>
                    <a:cubicBezTo>
                      <a:pt x="101" y="112"/>
                      <a:pt x="112" y="104"/>
                      <a:pt x="122" y="96"/>
                    </a:cubicBezTo>
                    <a:cubicBezTo>
                      <a:pt x="130" y="89"/>
                      <a:pt x="137" y="81"/>
                      <a:pt x="145" y="74"/>
                    </a:cubicBezTo>
                    <a:cubicBezTo>
                      <a:pt x="149" y="63"/>
                      <a:pt x="158" y="52"/>
                      <a:pt x="156" y="41"/>
                    </a:cubicBezTo>
                    <a:cubicBezTo>
                      <a:pt x="150" y="14"/>
                      <a:pt x="107" y="0"/>
                      <a:pt x="89" y="18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85">
                <a:extLst>
                  <a:ext uri="{FF2B5EF4-FFF2-40B4-BE49-F238E27FC236}">
                    <a16:creationId xmlns:a16="http://schemas.microsoft.com/office/drawing/2014/main" id="{6A880DE1-64F8-4C85-8B8B-F5967B29F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" y="2448"/>
                <a:ext cx="158" cy="144"/>
              </a:xfrm>
              <a:custGeom>
                <a:avLst/>
                <a:gdLst>
                  <a:gd name="T0" fmla="*/ 89 w 158"/>
                  <a:gd name="T1" fmla="*/ 18 h 144"/>
                  <a:gd name="T2" fmla="*/ 0 w 158"/>
                  <a:gd name="T3" fmla="*/ 74 h 144"/>
                  <a:gd name="T4" fmla="*/ 89 w 158"/>
                  <a:gd name="T5" fmla="*/ 118 h 144"/>
                  <a:gd name="T6" fmla="*/ 122 w 158"/>
                  <a:gd name="T7" fmla="*/ 96 h 144"/>
                  <a:gd name="T8" fmla="*/ 145 w 158"/>
                  <a:gd name="T9" fmla="*/ 74 h 144"/>
                  <a:gd name="T10" fmla="*/ 156 w 158"/>
                  <a:gd name="T11" fmla="*/ 41 h 144"/>
                  <a:gd name="T12" fmla="*/ 89 w 158"/>
                  <a:gd name="T13" fmla="*/ 18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144">
                    <a:moveTo>
                      <a:pt x="89" y="18"/>
                    </a:moveTo>
                    <a:cubicBezTo>
                      <a:pt x="51" y="31"/>
                      <a:pt x="33" y="52"/>
                      <a:pt x="0" y="74"/>
                    </a:cubicBezTo>
                    <a:cubicBezTo>
                      <a:pt x="50" y="123"/>
                      <a:pt x="38" y="144"/>
                      <a:pt x="89" y="118"/>
                    </a:cubicBezTo>
                    <a:cubicBezTo>
                      <a:pt x="101" y="112"/>
                      <a:pt x="112" y="104"/>
                      <a:pt x="122" y="96"/>
                    </a:cubicBezTo>
                    <a:cubicBezTo>
                      <a:pt x="130" y="89"/>
                      <a:pt x="137" y="81"/>
                      <a:pt x="145" y="74"/>
                    </a:cubicBezTo>
                    <a:cubicBezTo>
                      <a:pt x="149" y="63"/>
                      <a:pt x="158" y="52"/>
                      <a:pt x="156" y="41"/>
                    </a:cubicBezTo>
                    <a:cubicBezTo>
                      <a:pt x="150" y="14"/>
                      <a:pt x="107" y="0"/>
                      <a:pt x="89" y="18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Freeform 86">
                <a:extLst>
                  <a:ext uri="{FF2B5EF4-FFF2-40B4-BE49-F238E27FC236}">
                    <a16:creationId xmlns:a16="http://schemas.microsoft.com/office/drawing/2014/main" id="{C4C871B7-582F-44C2-B8EC-6148E14FD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" y="2880"/>
                <a:ext cx="158" cy="144"/>
              </a:xfrm>
              <a:custGeom>
                <a:avLst/>
                <a:gdLst>
                  <a:gd name="T0" fmla="*/ 89 w 158"/>
                  <a:gd name="T1" fmla="*/ 18 h 144"/>
                  <a:gd name="T2" fmla="*/ 0 w 158"/>
                  <a:gd name="T3" fmla="*/ 74 h 144"/>
                  <a:gd name="T4" fmla="*/ 89 w 158"/>
                  <a:gd name="T5" fmla="*/ 118 h 144"/>
                  <a:gd name="T6" fmla="*/ 122 w 158"/>
                  <a:gd name="T7" fmla="*/ 96 h 144"/>
                  <a:gd name="T8" fmla="*/ 145 w 158"/>
                  <a:gd name="T9" fmla="*/ 74 h 144"/>
                  <a:gd name="T10" fmla="*/ 156 w 158"/>
                  <a:gd name="T11" fmla="*/ 41 h 144"/>
                  <a:gd name="T12" fmla="*/ 89 w 158"/>
                  <a:gd name="T13" fmla="*/ 18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8" h="144">
                    <a:moveTo>
                      <a:pt x="89" y="18"/>
                    </a:moveTo>
                    <a:cubicBezTo>
                      <a:pt x="51" y="31"/>
                      <a:pt x="33" y="52"/>
                      <a:pt x="0" y="74"/>
                    </a:cubicBezTo>
                    <a:cubicBezTo>
                      <a:pt x="50" y="123"/>
                      <a:pt x="38" y="144"/>
                      <a:pt x="89" y="118"/>
                    </a:cubicBezTo>
                    <a:cubicBezTo>
                      <a:pt x="101" y="112"/>
                      <a:pt x="112" y="104"/>
                      <a:pt x="122" y="96"/>
                    </a:cubicBezTo>
                    <a:cubicBezTo>
                      <a:pt x="130" y="89"/>
                      <a:pt x="137" y="81"/>
                      <a:pt x="145" y="74"/>
                    </a:cubicBezTo>
                    <a:cubicBezTo>
                      <a:pt x="149" y="63"/>
                      <a:pt x="158" y="52"/>
                      <a:pt x="156" y="41"/>
                    </a:cubicBezTo>
                    <a:cubicBezTo>
                      <a:pt x="150" y="14"/>
                      <a:pt x="107" y="0"/>
                      <a:pt x="89" y="18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 87">
                <a:extLst>
                  <a:ext uri="{FF2B5EF4-FFF2-40B4-BE49-F238E27FC236}">
                    <a16:creationId xmlns:a16="http://schemas.microsoft.com/office/drawing/2014/main" id="{4331C0F4-BED9-47FD-A5BD-A74494F11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" y="3264"/>
                <a:ext cx="148" cy="123"/>
              </a:xfrm>
              <a:custGeom>
                <a:avLst/>
                <a:gdLst>
                  <a:gd name="T0" fmla="*/ 89 w 148"/>
                  <a:gd name="T1" fmla="*/ 45 h 123"/>
                  <a:gd name="T2" fmla="*/ 55 w 148"/>
                  <a:gd name="T3" fmla="*/ 56 h 123"/>
                  <a:gd name="T4" fmla="*/ 100 w 148"/>
                  <a:gd name="T5" fmla="*/ 123 h 123"/>
                  <a:gd name="T6" fmla="*/ 100 w 148"/>
                  <a:gd name="T7" fmla="*/ 0 h 123"/>
                  <a:gd name="T8" fmla="*/ 89 w 148"/>
                  <a:gd name="T9" fmla="*/ 45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8" h="123">
                    <a:moveTo>
                      <a:pt x="89" y="45"/>
                    </a:moveTo>
                    <a:cubicBezTo>
                      <a:pt x="78" y="49"/>
                      <a:pt x="64" y="49"/>
                      <a:pt x="55" y="56"/>
                    </a:cubicBezTo>
                    <a:cubicBezTo>
                      <a:pt x="0" y="99"/>
                      <a:pt x="68" y="111"/>
                      <a:pt x="100" y="123"/>
                    </a:cubicBezTo>
                    <a:cubicBezTo>
                      <a:pt x="148" y="72"/>
                      <a:pt x="135" y="54"/>
                      <a:pt x="100" y="0"/>
                    </a:cubicBezTo>
                    <a:cubicBezTo>
                      <a:pt x="54" y="15"/>
                      <a:pt x="61" y="1"/>
                      <a:pt x="89" y="45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88">
                <a:extLst>
                  <a:ext uri="{FF2B5EF4-FFF2-40B4-BE49-F238E27FC236}">
                    <a16:creationId xmlns:a16="http://schemas.microsoft.com/office/drawing/2014/main" id="{058BB50E-2BDE-453B-A5BD-088B565AD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6" y="2688"/>
                <a:ext cx="148" cy="123"/>
              </a:xfrm>
              <a:custGeom>
                <a:avLst/>
                <a:gdLst>
                  <a:gd name="T0" fmla="*/ 89 w 148"/>
                  <a:gd name="T1" fmla="*/ 45 h 123"/>
                  <a:gd name="T2" fmla="*/ 55 w 148"/>
                  <a:gd name="T3" fmla="*/ 56 h 123"/>
                  <a:gd name="T4" fmla="*/ 100 w 148"/>
                  <a:gd name="T5" fmla="*/ 123 h 123"/>
                  <a:gd name="T6" fmla="*/ 100 w 148"/>
                  <a:gd name="T7" fmla="*/ 0 h 123"/>
                  <a:gd name="T8" fmla="*/ 89 w 148"/>
                  <a:gd name="T9" fmla="*/ 45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8" h="123">
                    <a:moveTo>
                      <a:pt x="89" y="45"/>
                    </a:moveTo>
                    <a:cubicBezTo>
                      <a:pt x="78" y="49"/>
                      <a:pt x="64" y="49"/>
                      <a:pt x="55" y="56"/>
                    </a:cubicBezTo>
                    <a:cubicBezTo>
                      <a:pt x="0" y="99"/>
                      <a:pt x="68" y="111"/>
                      <a:pt x="100" y="123"/>
                    </a:cubicBezTo>
                    <a:cubicBezTo>
                      <a:pt x="148" y="72"/>
                      <a:pt x="135" y="54"/>
                      <a:pt x="100" y="0"/>
                    </a:cubicBezTo>
                    <a:cubicBezTo>
                      <a:pt x="54" y="15"/>
                      <a:pt x="61" y="1"/>
                      <a:pt x="89" y="45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89">
                <a:extLst>
                  <a:ext uri="{FF2B5EF4-FFF2-40B4-BE49-F238E27FC236}">
                    <a16:creationId xmlns:a16="http://schemas.microsoft.com/office/drawing/2014/main" id="{76F9F3CD-C81A-44D4-855A-59B9B711B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2304"/>
                <a:ext cx="148" cy="123"/>
              </a:xfrm>
              <a:custGeom>
                <a:avLst/>
                <a:gdLst>
                  <a:gd name="T0" fmla="*/ 89 w 148"/>
                  <a:gd name="T1" fmla="*/ 45 h 123"/>
                  <a:gd name="T2" fmla="*/ 55 w 148"/>
                  <a:gd name="T3" fmla="*/ 56 h 123"/>
                  <a:gd name="T4" fmla="*/ 100 w 148"/>
                  <a:gd name="T5" fmla="*/ 123 h 123"/>
                  <a:gd name="T6" fmla="*/ 100 w 148"/>
                  <a:gd name="T7" fmla="*/ 0 h 123"/>
                  <a:gd name="T8" fmla="*/ 89 w 148"/>
                  <a:gd name="T9" fmla="*/ 45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8" h="123">
                    <a:moveTo>
                      <a:pt x="89" y="45"/>
                    </a:moveTo>
                    <a:cubicBezTo>
                      <a:pt x="78" y="49"/>
                      <a:pt x="64" y="49"/>
                      <a:pt x="55" y="56"/>
                    </a:cubicBezTo>
                    <a:cubicBezTo>
                      <a:pt x="0" y="99"/>
                      <a:pt x="68" y="111"/>
                      <a:pt x="100" y="123"/>
                    </a:cubicBezTo>
                    <a:cubicBezTo>
                      <a:pt x="148" y="72"/>
                      <a:pt x="135" y="54"/>
                      <a:pt x="100" y="0"/>
                    </a:cubicBezTo>
                    <a:cubicBezTo>
                      <a:pt x="54" y="15"/>
                      <a:pt x="61" y="1"/>
                      <a:pt x="89" y="45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90">
                <a:extLst>
                  <a:ext uri="{FF2B5EF4-FFF2-40B4-BE49-F238E27FC236}">
                    <a16:creationId xmlns:a16="http://schemas.microsoft.com/office/drawing/2014/main" id="{FC9C1A39-522A-451D-B435-A8790E9A4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" y="2736"/>
                <a:ext cx="148" cy="123"/>
              </a:xfrm>
              <a:custGeom>
                <a:avLst/>
                <a:gdLst>
                  <a:gd name="T0" fmla="*/ 89 w 148"/>
                  <a:gd name="T1" fmla="*/ 45 h 123"/>
                  <a:gd name="T2" fmla="*/ 55 w 148"/>
                  <a:gd name="T3" fmla="*/ 56 h 123"/>
                  <a:gd name="T4" fmla="*/ 100 w 148"/>
                  <a:gd name="T5" fmla="*/ 123 h 123"/>
                  <a:gd name="T6" fmla="*/ 100 w 148"/>
                  <a:gd name="T7" fmla="*/ 0 h 123"/>
                  <a:gd name="T8" fmla="*/ 89 w 148"/>
                  <a:gd name="T9" fmla="*/ 45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8" h="123">
                    <a:moveTo>
                      <a:pt x="89" y="45"/>
                    </a:moveTo>
                    <a:cubicBezTo>
                      <a:pt x="78" y="49"/>
                      <a:pt x="64" y="49"/>
                      <a:pt x="55" y="56"/>
                    </a:cubicBezTo>
                    <a:cubicBezTo>
                      <a:pt x="0" y="99"/>
                      <a:pt x="68" y="111"/>
                      <a:pt x="100" y="123"/>
                    </a:cubicBezTo>
                    <a:cubicBezTo>
                      <a:pt x="148" y="72"/>
                      <a:pt x="135" y="54"/>
                      <a:pt x="100" y="0"/>
                    </a:cubicBezTo>
                    <a:cubicBezTo>
                      <a:pt x="54" y="15"/>
                      <a:pt x="61" y="1"/>
                      <a:pt x="89" y="45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91">
                <a:extLst>
                  <a:ext uri="{FF2B5EF4-FFF2-40B4-BE49-F238E27FC236}">
                    <a16:creationId xmlns:a16="http://schemas.microsoft.com/office/drawing/2014/main" id="{F0364B61-7D0E-4864-A852-E6CE9EB7D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2448"/>
                <a:ext cx="148" cy="123"/>
              </a:xfrm>
              <a:custGeom>
                <a:avLst/>
                <a:gdLst>
                  <a:gd name="T0" fmla="*/ 89 w 148"/>
                  <a:gd name="T1" fmla="*/ 45 h 123"/>
                  <a:gd name="T2" fmla="*/ 55 w 148"/>
                  <a:gd name="T3" fmla="*/ 56 h 123"/>
                  <a:gd name="T4" fmla="*/ 100 w 148"/>
                  <a:gd name="T5" fmla="*/ 123 h 123"/>
                  <a:gd name="T6" fmla="*/ 100 w 148"/>
                  <a:gd name="T7" fmla="*/ 0 h 123"/>
                  <a:gd name="T8" fmla="*/ 89 w 148"/>
                  <a:gd name="T9" fmla="*/ 45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8" h="123">
                    <a:moveTo>
                      <a:pt x="89" y="45"/>
                    </a:moveTo>
                    <a:cubicBezTo>
                      <a:pt x="78" y="49"/>
                      <a:pt x="64" y="49"/>
                      <a:pt x="55" y="56"/>
                    </a:cubicBezTo>
                    <a:cubicBezTo>
                      <a:pt x="0" y="99"/>
                      <a:pt x="68" y="111"/>
                      <a:pt x="100" y="123"/>
                    </a:cubicBezTo>
                    <a:cubicBezTo>
                      <a:pt x="148" y="72"/>
                      <a:pt x="135" y="54"/>
                      <a:pt x="100" y="0"/>
                    </a:cubicBezTo>
                    <a:cubicBezTo>
                      <a:pt x="54" y="15"/>
                      <a:pt x="61" y="1"/>
                      <a:pt x="89" y="45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92">
                <a:extLst>
                  <a:ext uri="{FF2B5EF4-FFF2-40B4-BE49-F238E27FC236}">
                    <a16:creationId xmlns:a16="http://schemas.microsoft.com/office/drawing/2014/main" id="{49BB0FDB-3586-46AD-9F5E-1D8397906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" y="2928"/>
                <a:ext cx="148" cy="123"/>
              </a:xfrm>
              <a:custGeom>
                <a:avLst/>
                <a:gdLst>
                  <a:gd name="T0" fmla="*/ 89 w 148"/>
                  <a:gd name="T1" fmla="*/ 45 h 123"/>
                  <a:gd name="T2" fmla="*/ 55 w 148"/>
                  <a:gd name="T3" fmla="*/ 56 h 123"/>
                  <a:gd name="T4" fmla="*/ 100 w 148"/>
                  <a:gd name="T5" fmla="*/ 123 h 123"/>
                  <a:gd name="T6" fmla="*/ 100 w 148"/>
                  <a:gd name="T7" fmla="*/ 0 h 123"/>
                  <a:gd name="T8" fmla="*/ 89 w 148"/>
                  <a:gd name="T9" fmla="*/ 45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8" h="123">
                    <a:moveTo>
                      <a:pt x="89" y="45"/>
                    </a:moveTo>
                    <a:cubicBezTo>
                      <a:pt x="78" y="49"/>
                      <a:pt x="64" y="49"/>
                      <a:pt x="55" y="56"/>
                    </a:cubicBezTo>
                    <a:cubicBezTo>
                      <a:pt x="0" y="99"/>
                      <a:pt x="68" y="111"/>
                      <a:pt x="100" y="123"/>
                    </a:cubicBezTo>
                    <a:cubicBezTo>
                      <a:pt x="148" y="72"/>
                      <a:pt x="135" y="54"/>
                      <a:pt x="100" y="0"/>
                    </a:cubicBezTo>
                    <a:cubicBezTo>
                      <a:pt x="54" y="15"/>
                      <a:pt x="61" y="1"/>
                      <a:pt x="89" y="45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93">
                <a:extLst>
                  <a:ext uri="{FF2B5EF4-FFF2-40B4-BE49-F238E27FC236}">
                    <a16:creationId xmlns:a16="http://schemas.microsoft.com/office/drawing/2014/main" id="{6027D9D7-C9D5-4BC2-A0F6-FA7857BF7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" y="2160"/>
                <a:ext cx="148" cy="123"/>
              </a:xfrm>
              <a:custGeom>
                <a:avLst/>
                <a:gdLst>
                  <a:gd name="T0" fmla="*/ 89 w 148"/>
                  <a:gd name="T1" fmla="*/ 45 h 123"/>
                  <a:gd name="T2" fmla="*/ 55 w 148"/>
                  <a:gd name="T3" fmla="*/ 56 h 123"/>
                  <a:gd name="T4" fmla="*/ 100 w 148"/>
                  <a:gd name="T5" fmla="*/ 123 h 123"/>
                  <a:gd name="T6" fmla="*/ 100 w 148"/>
                  <a:gd name="T7" fmla="*/ 0 h 123"/>
                  <a:gd name="T8" fmla="*/ 89 w 148"/>
                  <a:gd name="T9" fmla="*/ 45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8" h="123">
                    <a:moveTo>
                      <a:pt x="89" y="45"/>
                    </a:moveTo>
                    <a:cubicBezTo>
                      <a:pt x="78" y="49"/>
                      <a:pt x="64" y="49"/>
                      <a:pt x="55" y="56"/>
                    </a:cubicBezTo>
                    <a:cubicBezTo>
                      <a:pt x="0" y="99"/>
                      <a:pt x="68" y="111"/>
                      <a:pt x="100" y="123"/>
                    </a:cubicBezTo>
                    <a:cubicBezTo>
                      <a:pt x="148" y="72"/>
                      <a:pt x="135" y="54"/>
                      <a:pt x="100" y="0"/>
                    </a:cubicBezTo>
                    <a:cubicBezTo>
                      <a:pt x="54" y="15"/>
                      <a:pt x="61" y="1"/>
                      <a:pt x="89" y="45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94">
                <a:extLst>
                  <a:ext uri="{FF2B5EF4-FFF2-40B4-BE49-F238E27FC236}">
                    <a16:creationId xmlns:a16="http://schemas.microsoft.com/office/drawing/2014/main" id="{DB75FA78-8A1B-4B9F-9358-F18FE162A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6" y="2049"/>
                <a:ext cx="178" cy="111"/>
              </a:xfrm>
              <a:custGeom>
                <a:avLst/>
                <a:gdLst>
                  <a:gd name="T0" fmla="*/ 167 w 178"/>
                  <a:gd name="T1" fmla="*/ 0 h 111"/>
                  <a:gd name="T2" fmla="*/ 67 w 178"/>
                  <a:gd name="T3" fmla="*/ 22 h 111"/>
                  <a:gd name="T4" fmla="*/ 0 w 178"/>
                  <a:gd name="T5" fmla="*/ 44 h 111"/>
                  <a:gd name="T6" fmla="*/ 78 w 178"/>
                  <a:gd name="T7" fmla="*/ 111 h 111"/>
                  <a:gd name="T8" fmla="*/ 178 w 178"/>
                  <a:gd name="T9" fmla="*/ 67 h 111"/>
                  <a:gd name="T10" fmla="*/ 167 w 178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8" h="111">
                    <a:moveTo>
                      <a:pt x="167" y="0"/>
                    </a:moveTo>
                    <a:cubicBezTo>
                      <a:pt x="133" y="7"/>
                      <a:pt x="100" y="12"/>
                      <a:pt x="67" y="22"/>
                    </a:cubicBezTo>
                    <a:cubicBezTo>
                      <a:pt x="44" y="29"/>
                      <a:pt x="0" y="44"/>
                      <a:pt x="0" y="44"/>
                    </a:cubicBezTo>
                    <a:cubicBezTo>
                      <a:pt x="15" y="90"/>
                      <a:pt x="33" y="97"/>
                      <a:pt x="78" y="111"/>
                    </a:cubicBezTo>
                    <a:cubicBezTo>
                      <a:pt x="157" y="85"/>
                      <a:pt x="125" y="102"/>
                      <a:pt x="178" y="67"/>
                    </a:cubicBezTo>
                    <a:cubicBezTo>
                      <a:pt x="164" y="23"/>
                      <a:pt x="167" y="45"/>
                      <a:pt x="167" y="0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95">
                <a:extLst>
                  <a:ext uri="{FF2B5EF4-FFF2-40B4-BE49-F238E27FC236}">
                    <a16:creationId xmlns:a16="http://schemas.microsoft.com/office/drawing/2014/main" id="{3EA40E57-365F-4DE1-A1C3-9BB038A6A3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" y="2496"/>
                <a:ext cx="178" cy="111"/>
              </a:xfrm>
              <a:custGeom>
                <a:avLst/>
                <a:gdLst>
                  <a:gd name="T0" fmla="*/ 167 w 178"/>
                  <a:gd name="T1" fmla="*/ 0 h 111"/>
                  <a:gd name="T2" fmla="*/ 67 w 178"/>
                  <a:gd name="T3" fmla="*/ 22 h 111"/>
                  <a:gd name="T4" fmla="*/ 0 w 178"/>
                  <a:gd name="T5" fmla="*/ 44 h 111"/>
                  <a:gd name="T6" fmla="*/ 78 w 178"/>
                  <a:gd name="T7" fmla="*/ 111 h 111"/>
                  <a:gd name="T8" fmla="*/ 178 w 178"/>
                  <a:gd name="T9" fmla="*/ 67 h 111"/>
                  <a:gd name="T10" fmla="*/ 167 w 178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8" h="111">
                    <a:moveTo>
                      <a:pt x="167" y="0"/>
                    </a:moveTo>
                    <a:cubicBezTo>
                      <a:pt x="133" y="7"/>
                      <a:pt x="100" y="12"/>
                      <a:pt x="67" y="22"/>
                    </a:cubicBezTo>
                    <a:cubicBezTo>
                      <a:pt x="44" y="29"/>
                      <a:pt x="0" y="44"/>
                      <a:pt x="0" y="44"/>
                    </a:cubicBezTo>
                    <a:cubicBezTo>
                      <a:pt x="15" y="90"/>
                      <a:pt x="33" y="97"/>
                      <a:pt x="78" y="111"/>
                    </a:cubicBezTo>
                    <a:cubicBezTo>
                      <a:pt x="157" y="85"/>
                      <a:pt x="125" y="102"/>
                      <a:pt x="178" y="67"/>
                    </a:cubicBezTo>
                    <a:cubicBezTo>
                      <a:pt x="164" y="23"/>
                      <a:pt x="167" y="45"/>
                      <a:pt x="167" y="0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96">
                <a:extLst>
                  <a:ext uri="{FF2B5EF4-FFF2-40B4-BE49-F238E27FC236}">
                    <a16:creationId xmlns:a16="http://schemas.microsoft.com/office/drawing/2014/main" id="{0629C96F-A5F6-4A01-8EC6-159EE0F98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" y="2784"/>
                <a:ext cx="178" cy="111"/>
              </a:xfrm>
              <a:custGeom>
                <a:avLst/>
                <a:gdLst>
                  <a:gd name="T0" fmla="*/ 167 w 178"/>
                  <a:gd name="T1" fmla="*/ 0 h 111"/>
                  <a:gd name="T2" fmla="*/ 67 w 178"/>
                  <a:gd name="T3" fmla="*/ 22 h 111"/>
                  <a:gd name="T4" fmla="*/ 0 w 178"/>
                  <a:gd name="T5" fmla="*/ 44 h 111"/>
                  <a:gd name="T6" fmla="*/ 78 w 178"/>
                  <a:gd name="T7" fmla="*/ 111 h 111"/>
                  <a:gd name="T8" fmla="*/ 178 w 178"/>
                  <a:gd name="T9" fmla="*/ 67 h 111"/>
                  <a:gd name="T10" fmla="*/ 167 w 178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8" h="111">
                    <a:moveTo>
                      <a:pt x="167" y="0"/>
                    </a:moveTo>
                    <a:cubicBezTo>
                      <a:pt x="133" y="7"/>
                      <a:pt x="100" y="12"/>
                      <a:pt x="67" y="22"/>
                    </a:cubicBezTo>
                    <a:cubicBezTo>
                      <a:pt x="44" y="29"/>
                      <a:pt x="0" y="44"/>
                      <a:pt x="0" y="44"/>
                    </a:cubicBezTo>
                    <a:cubicBezTo>
                      <a:pt x="15" y="90"/>
                      <a:pt x="33" y="97"/>
                      <a:pt x="78" y="111"/>
                    </a:cubicBezTo>
                    <a:cubicBezTo>
                      <a:pt x="157" y="85"/>
                      <a:pt x="125" y="102"/>
                      <a:pt x="178" y="67"/>
                    </a:cubicBezTo>
                    <a:cubicBezTo>
                      <a:pt x="164" y="23"/>
                      <a:pt x="167" y="45"/>
                      <a:pt x="167" y="0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97">
                <a:extLst>
                  <a:ext uri="{FF2B5EF4-FFF2-40B4-BE49-F238E27FC236}">
                    <a16:creationId xmlns:a16="http://schemas.microsoft.com/office/drawing/2014/main" id="{A358E258-6C4B-41BC-AF02-AFCA00F9C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6" y="3168"/>
                <a:ext cx="178" cy="111"/>
              </a:xfrm>
              <a:custGeom>
                <a:avLst/>
                <a:gdLst>
                  <a:gd name="T0" fmla="*/ 167 w 178"/>
                  <a:gd name="T1" fmla="*/ 0 h 111"/>
                  <a:gd name="T2" fmla="*/ 67 w 178"/>
                  <a:gd name="T3" fmla="*/ 22 h 111"/>
                  <a:gd name="T4" fmla="*/ 0 w 178"/>
                  <a:gd name="T5" fmla="*/ 44 h 111"/>
                  <a:gd name="T6" fmla="*/ 78 w 178"/>
                  <a:gd name="T7" fmla="*/ 111 h 111"/>
                  <a:gd name="T8" fmla="*/ 178 w 178"/>
                  <a:gd name="T9" fmla="*/ 67 h 111"/>
                  <a:gd name="T10" fmla="*/ 167 w 178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8" h="111">
                    <a:moveTo>
                      <a:pt x="167" y="0"/>
                    </a:moveTo>
                    <a:cubicBezTo>
                      <a:pt x="133" y="7"/>
                      <a:pt x="100" y="12"/>
                      <a:pt x="67" y="22"/>
                    </a:cubicBezTo>
                    <a:cubicBezTo>
                      <a:pt x="44" y="29"/>
                      <a:pt x="0" y="44"/>
                      <a:pt x="0" y="44"/>
                    </a:cubicBezTo>
                    <a:cubicBezTo>
                      <a:pt x="15" y="90"/>
                      <a:pt x="33" y="97"/>
                      <a:pt x="78" y="111"/>
                    </a:cubicBezTo>
                    <a:cubicBezTo>
                      <a:pt x="157" y="85"/>
                      <a:pt x="125" y="102"/>
                      <a:pt x="178" y="67"/>
                    </a:cubicBezTo>
                    <a:cubicBezTo>
                      <a:pt x="164" y="23"/>
                      <a:pt x="167" y="45"/>
                      <a:pt x="167" y="0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98">
                <a:extLst>
                  <a:ext uri="{FF2B5EF4-FFF2-40B4-BE49-F238E27FC236}">
                    <a16:creationId xmlns:a16="http://schemas.microsoft.com/office/drawing/2014/main" id="{D3BAD22F-57CB-4078-84AD-CF256F253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832"/>
                <a:ext cx="178" cy="111"/>
              </a:xfrm>
              <a:custGeom>
                <a:avLst/>
                <a:gdLst>
                  <a:gd name="T0" fmla="*/ 167 w 178"/>
                  <a:gd name="T1" fmla="*/ 0 h 111"/>
                  <a:gd name="T2" fmla="*/ 67 w 178"/>
                  <a:gd name="T3" fmla="*/ 22 h 111"/>
                  <a:gd name="T4" fmla="*/ 0 w 178"/>
                  <a:gd name="T5" fmla="*/ 44 h 111"/>
                  <a:gd name="T6" fmla="*/ 78 w 178"/>
                  <a:gd name="T7" fmla="*/ 111 h 111"/>
                  <a:gd name="T8" fmla="*/ 178 w 178"/>
                  <a:gd name="T9" fmla="*/ 67 h 111"/>
                  <a:gd name="T10" fmla="*/ 167 w 178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8" h="111">
                    <a:moveTo>
                      <a:pt x="167" y="0"/>
                    </a:moveTo>
                    <a:cubicBezTo>
                      <a:pt x="133" y="7"/>
                      <a:pt x="100" y="12"/>
                      <a:pt x="67" y="22"/>
                    </a:cubicBezTo>
                    <a:cubicBezTo>
                      <a:pt x="44" y="29"/>
                      <a:pt x="0" y="44"/>
                      <a:pt x="0" y="44"/>
                    </a:cubicBezTo>
                    <a:cubicBezTo>
                      <a:pt x="15" y="90"/>
                      <a:pt x="33" y="97"/>
                      <a:pt x="78" y="111"/>
                    </a:cubicBezTo>
                    <a:cubicBezTo>
                      <a:pt x="157" y="85"/>
                      <a:pt x="125" y="102"/>
                      <a:pt x="178" y="67"/>
                    </a:cubicBezTo>
                    <a:cubicBezTo>
                      <a:pt x="164" y="23"/>
                      <a:pt x="167" y="45"/>
                      <a:pt x="167" y="0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99">
                <a:extLst>
                  <a:ext uri="{FF2B5EF4-FFF2-40B4-BE49-F238E27FC236}">
                    <a16:creationId xmlns:a16="http://schemas.microsoft.com/office/drawing/2014/main" id="{E533AE81-1829-4302-8E73-40D400738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" y="2496"/>
                <a:ext cx="178" cy="111"/>
              </a:xfrm>
              <a:custGeom>
                <a:avLst/>
                <a:gdLst>
                  <a:gd name="T0" fmla="*/ 167 w 178"/>
                  <a:gd name="T1" fmla="*/ 0 h 111"/>
                  <a:gd name="T2" fmla="*/ 67 w 178"/>
                  <a:gd name="T3" fmla="*/ 22 h 111"/>
                  <a:gd name="T4" fmla="*/ 0 w 178"/>
                  <a:gd name="T5" fmla="*/ 44 h 111"/>
                  <a:gd name="T6" fmla="*/ 78 w 178"/>
                  <a:gd name="T7" fmla="*/ 111 h 111"/>
                  <a:gd name="T8" fmla="*/ 178 w 178"/>
                  <a:gd name="T9" fmla="*/ 67 h 111"/>
                  <a:gd name="T10" fmla="*/ 167 w 178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8" h="111">
                    <a:moveTo>
                      <a:pt x="167" y="0"/>
                    </a:moveTo>
                    <a:cubicBezTo>
                      <a:pt x="133" y="7"/>
                      <a:pt x="100" y="12"/>
                      <a:pt x="67" y="22"/>
                    </a:cubicBezTo>
                    <a:cubicBezTo>
                      <a:pt x="44" y="29"/>
                      <a:pt x="0" y="44"/>
                      <a:pt x="0" y="44"/>
                    </a:cubicBezTo>
                    <a:cubicBezTo>
                      <a:pt x="15" y="90"/>
                      <a:pt x="33" y="97"/>
                      <a:pt x="78" y="111"/>
                    </a:cubicBezTo>
                    <a:cubicBezTo>
                      <a:pt x="157" y="85"/>
                      <a:pt x="125" y="102"/>
                      <a:pt x="178" y="67"/>
                    </a:cubicBezTo>
                    <a:cubicBezTo>
                      <a:pt x="164" y="23"/>
                      <a:pt x="167" y="45"/>
                      <a:pt x="167" y="0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100">
                <a:extLst>
                  <a:ext uri="{FF2B5EF4-FFF2-40B4-BE49-F238E27FC236}">
                    <a16:creationId xmlns:a16="http://schemas.microsoft.com/office/drawing/2014/main" id="{40775EDA-9446-4355-AADB-63CEE2F2A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3216"/>
                <a:ext cx="444" cy="233"/>
              </a:xfrm>
              <a:custGeom>
                <a:avLst/>
                <a:gdLst>
                  <a:gd name="T0" fmla="*/ 111 w 444"/>
                  <a:gd name="T1" fmla="*/ 55 h 233"/>
                  <a:gd name="T2" fmla="*/ 0 w 444"/>
                  <a:gd name="T3" fmla="*/ 133 h 233"/>
                  <a:gd name="T4" fmla="*/ 11 w 444"/>
                  <a:gd name="T5" fmla="*/ 166 h 233"/>
                  <a:gd name="T6" fmla="*/ 44 w 444"/>
                  <a:gd name="T7" fmla="*/ 177 h 233"/>
                  <a:gd name="T8" fmla="*/ 244 w 444"/>
                  <a:gd name="T9" fmla="*/ 200 h 233"/>
                  <a:gd name="T10" fmla="*/ 300 w 444"/>
                  <a:gd name="T11" fmla="*/ 211 h 233"/>
                  <a:gd name="T12" fmla="*/ 367 w 444"/>
                  <a:gd name="T13" fmla="*/ 233 h 233"/>
                  <a:gd name="T14" fmla="*/ 444 w 444"/>
                  <a:gd name="T15" fmla="*/ 166 h 233"/>
                  <a:gd name="T16" fmla="*/ 289 w 444"/>
                  <a:gd name="T17" fmla="*/ 55 h 233"/>
                  <a:gd name="T18" fmla="*/ 55 w 444"/>
                  <a:gd name="T19" fmla="*/ 0 h 233"/>
                  <a:gd name="T20" fmla="*/ 89 w 444"/>
                  <a:gd name="T21" fmla="*/ 33 h 233"/>
                  <a:gd name="T22" fmla="*/ 111 w 444"/>
                  <a:gd name="T23" fmla="*/ 55 h 2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44" h="233">
                    <a:moveTo>
                      <a:pt x="111" y="55"/>
                    </a:moveTo>
                    <a:cubicBezTo>
                      <a:pt x="33" y="81"/>
                      <a:pt x="43" y="68"/>
                      <a:pt x="0" y="133"/>
                    </a:cubicBezTo>
                    <a:cubicBezTo>
                      <a:pt x="4" y="144"/>
                      <a:pt x="3" y="158"/>
                      <a:pt x="11" y="166"/>
                    </a:cubicBezTo>
                    <a:cubicBezTo>
                      <a:pt x="19" y="174"/>
                      <a:pt x="33" y="175"/>
                      <a:pt x="44" y="177"/>
                    </a:cubicBezTo>
                    <a:cubicBezTo>
                      <a:pt x="81" y="184"/>
                      <a:pt x="214" y="196"/>
                      <a:pt x="244" y="200"/>
                    </a:cubicBezTo>
                    <a:cubicBezTo>
                      <a:pt x="263" y="203"/>
                      <a:pt x="282" y="206"/>
                      <a:pt x="300" y="211"/>
                    </a:cubicBezTo>
                    <a:cubicBezTo>
                      <a:pt x="323" y="217"/>
                      <a:pt x="367" y="233"/>
                      <a:pt x="367" y="233"/>
                    </a:cubicBezTo>
                    <a:cubicBezTo>
                      <a:pt x="411" y="218"/>
                      <a:pt x="429" y="211"/>
                      <a:pt x="444" y="166"/>
                    </a:cubicBezTo>
                    <a:cubicBezTo>
                      <a:pt x="383" y="74"/>
                      <a:pt x="383" y="86"/>
                      <a:pt x="289" y="55"/>
                    </a:cubicBezTo>
                    <a:cubicBezTo>
                      <a:pt x="197" y="25"/>
                      <a:pt x="153" y="11"/>
                      <a:pt x="55" y="0"/>
                    </a:cubicBezTo>
                    <a:cubicBezTo>
                      <a:pt x="0" y="18"/>
                      <a:pt x="11" y="7"/>
                      <a:pt x="89" y="33"/>
                    </a:cubicBezTo>
                    <a:cubicBezTo>
                      <a:pt x="99" y="36"/>
                      <a:pt x="104" y="48"/>
                      <a:pt x="111" y="55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101">
                <a:extLst>
                  <a:ext uri="{FF2B5EF4-FFF2-40B4-BE49-F238E27FC236}">
                    <a16:creationId xmlns:a16="http://schemas.microsoft.com/office/drawing/2014/main" id="{9BABAD93-D216-4FB0-8E7C-681E5CE7B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" y="2736"/>
                <a:ext cx="444" cy="233"/>
              </a:xfrm>
              <a:custGeom>
                <a:avLst/>
                <a:gdLst>
                  <a:gd name="T0" fmla="*/ 111 w 444"/>
                  <a:gd name="T1" fmla="*/ 55 h 233"/>
                  <a:gd name="T2" fmla="*/ 0 w 444"/>
                  <a:gd name="T3" fmla="*/ 133 h 233"/>
                  <a:gd name="T4" fmla="*/ 11 w 444"/>
                  <a:gd name="T5" fmla="*/ 166 h 233"/>
                  <a:gd name="T6" fmla="*/ 44 w 444"/>
                  <a:gd name="T7" fmla="*/ 177 h 233"/>
                  <a:gd name="T8" fmla="*/ 244 w 444"/>
                  <a:gd name="T9" fmla="*/ 200 h 233"/>
                  <a:gd name="T10" fmla="*/ 300 w 444"/>
                  <a:gd name="T11" fmla="*/ 211 h 233"/>
                  <a:gd name="T12" fmla="*/ 367 w 444"/>
                  <a:gd name="T13" fmla="*/ 233 h 233"/>
                  <a:gd name="T14" fmla="*/ 444 w 444"/>
                  <a:gd name="T15" fmla="*/ 166 h 233"/>
                  <a:gd name="T16" fmla="*/ 289 w 444"/>
                  <a:gd name="T17" fmla="*/ 55 h 233"/>
                  <a:gd name="T18" fmla="*/ 55 w 444"/>
                  <a:gd name="T19" fmla="*/ 0 h 233"/>
                  <a:gd name="T20" fmla="*/ 89 w 444"/>
                  <a:gd name="T21" fmla="*/ 33 h 233"/>
                  <a:gd name="T22" fmla="*/ 111 w 444"/>
                  <a:gd name="T23" fmla="*/ 55 h 2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44" h="233">
                    <a:moveTo>
                      <a:pt x="111" y="55"/>
                    </a:moveTo>
                    <a:cubicBezTo>
                      <a:pt x="33" y="81"/>
                      <a:pt x="43" y="68"/>
                      <a:pt x="0" y="133"/>
                    </a:cubicBezTo>
                    <a:cubicBezTo>
                      <a:pt x="4" y="144"/>
                      <a:pt x="3" y="158"/>
                      <a:pt x="11" y="166"/>
                    </a:cubicBezTo>
                    <a:cubicBezTo>
                      <a:pt x="19" y="174"/>
                      <a:pt x="33" y="175"/>
                      <a:pt x="44" y="177"/>
                    </a:cubicBezTo>
                    <a:cubicBezTo>
                      <a:pt x="81" y="184"/>
                      <a:pt x="214" y="196"/>
                      <a:pt x="244" y="200"/>
                    </a:cubicBezTo>
                    <a:cubicBezTo>
                      <a:pt x="263" y="203"/>
                      <a:pt x="282" y="206"/>
                      <a:pt x="300" y="211"/>
                    </a:cubicBezTo>
                    <a:cubicBezTo>
                      <a:pt x="323" y="217"/>
                      <a:pt x="367" y="233"/>
                      <a:pt x="367" y="233"/>
                    </a:cubicBezTo>
                    <a:cubicBezTo>
                      <a:pt x="411" y="218"/>
                      <a:pt x="429" y="211"/>
                      <a:pt x="444" y="166"/>
                    </a:cubicBezTo>
                    <a:cubicBezTo>
                      <a:pt x="383" y="74"/>
                      <a:pt x="383" y="86"/>
                      <a:pt x="289" y="55"/>
                    </a:cubicBezTo>
                    <a:cubicBezTo>
                      <a:pt x="197" y="25"/>
                      <a:pt x="153" y="11"/>
                      <a:pt x="55" y="0"/>
                    </a:cubicBezTo>
                    <a:cubicBezTo>
                      <a:pt x="0" y="18"/>
                      <a:pt x="11" y="7"/>
                      <a:pt x="89" y="33"/>
                    </a:cubicBezTo>
                    <a:cubicBezTo>
                      <a:pt x="99" y="36"/>
                      <a:pt x="104" y="48"/>
                      <a:pt x="111" y="55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102">
                <a:extLst>
                  <a:ext uri="{FF2B5EF4-FFF2-40B4-BE49-F238E27FC236}">
                    <a16:creationId xmlns:a16="http://schemas.microsoft.com/office/drawing/2014/main" id="{BBD11DB5-F414-4AF3-BFB2-58DF57EDD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3216"/>
                <a:ext cx="444" cy="233"/>
              </a:xfrm>
              <a:custGeom>
                <a:avLst/>
                <a:gdLst>
                  <a:gd name="T0" fmla="*/ 111 w 444"/>
                  <a:gd name="T1" fmla="*/ 55 h 233"/>
                  <a:gd name="T2" fmla="*/ 0 w 444"/>
                  <a:gd name="T3" fmla="*/ 133 h 233"/>
                  <a:gd name="T4" fmla="*/ 11 w 444"/>
                  <a:gd name="T5" fmla="*/ 166 h 233"/>
                  <a:gd name="T6" fmla="*/ 44 w 444"/>
                  <a:gd name="T7" fmla="*/ 177 h 233"/>
                  <a:gd name="T8" fmla="*/ 244 w 444"/>
                  <a:gd name="T9" fmla="*/ 200 h 233"/>
                  <a:gd name="T10" fmla="*/ 300 w 444"/>
                  <a:gd name="T11" fmla="*/ 211 h 233"/>
                  <a:gd name="T12" fmla="*/ 367 w 444"/>
                  <a:gd name="T13" fmla="*/ 233 h 233"/>
                  <a:gd name="T14" fmla="*/ 444 w 444"/>
                  <a:gd name="T15" fmla="*/ 166 h 233"/>
                  <a:gd name="T16" fmla="*/ 289 w 444"/>
                  <a:gd name="T17" fmla="*/ 55 h 233"/>
                  <a:gd name="T18" fmla="*/ 55 w 444"/>
                  <a:gd name="T19" fmla="*/ 0 h 233"/>
                  <a:gd name="T20" fmla="*/ 89 w 444"/>
                  <a:gd name="T21" fmla="*/ 33 h 233"/>
                  <a:gd name="T22" fmla="*/ 111 w 444"/>
                  <a:gd name="T23" fmla="*/ 55 h 2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44" h="233">
                    <a:moveTo>
                      <a:pt x="111" y="55"/>
                    </a:moveTo>
                    <a:cubicBezTo>
                      <a:pt x="33" y="81"/>
                      <a:pt x="43" y="68"/>
                      <a:pt x="0" y="133"/>
                    </a:cubicBezTo>
                    <a:cubicBezTo>
                      <a:pt x="4" y="144"/>
                      <a:pt x="3" y="158"/>
                      <a:pt x="11" y="166"/>
                    </a:cubicBezTo>
                    <a:cubicBezTo>
                      <a:pt x="19" y="174"/>
                      <a:pt x="33" y="175"/>
                      <a:pt x="44" y="177"/>
                    </a:cubicBezTo>
                    <a:cubicBezTo>
                      <a:pt x="81" y="184"/>
                      <a:pt x="214" y="196"/>
                      <a:pt x="244" y="200"/>
                    </a:cubicBezTo>
                    <a:cubicBezTo>
                      <a:pt x="263" y="203"/>
                      <a:pt x="282" y="206"/>
                      <a:pt x="300" y="211"/>
                    </a:cubicBezTo>
                    <a:cubicBezTo>
                      <a:pt x="323" y="217"/>
                      <a:pt x="367" y="233"/>
                      <a:pt x="367" y="233"/>
                    </a:cubicBezTo>
                    <a:cubicBezTo>
                      <a:pt x="411" y="218"/>
                      <a:pt x="429" y="211"/>
                      <a:pt x="444" y="166"/>
                    </a:cubicBezTo>
                    <a:cubicBezTo>
                      <a:pt x="383" y="74"/>
                      <a:pt x="383" y="86"/>
                      <a:pt x="289" y="55"/>
                    </a:cubicBezTo>
                    <a:cubicBezTo>
                      <a:pt x="197" y="25"/>
                      <a:pt x="153" y="11"/>
                      <a:pt x="55" y="0"/>
                    </a:cubicBezTo>
                    <a:cubicBezTo>
                      <a:pt x="0" y="18"/>
                      <a:pt x="11" y="7"/>
                      <a:pt x="89" y="33"/>
                    </a:cubicBezTo>
                    <a:cubicBezTo>
                      <a:pt x="99" y="36"/>
                      <a:pt x="104" y="48"/>
                      <a:pt x="111" y="55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103">
                <a:extLst>
                  <a:ext uri="{FF2B5EF4-FFF2-40B4-BE49-F238E27FC236}">
                    <a16:creationId xmlns:a16="http://schemas.microsoft.com/office/drawing/2014/main" id="{7D9A6CD1-E99E-4D0A-AFC9-6600A5EAF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" y="2544"/>
                <a:ext cx="215" cy="246"/>
              </a:xfrm>
              <a:custGeom>
                <a:avLst/>
                <a:gdLst>
                  <a:gd name="T0" fmla="*/ 173 w 215"/>
                  <a:gd name="T1" fmla="*/ 13 h 246"/>
                  <a:gd name="T2" fmla="*/ 129 w 215"/>
                  <a:gd name="T3" fmla="*/ 24 h 246"/>
                  <a:gd name="T4" fmla="*/ 62 w 215"/>
                  <a:gd name="T5" fmla="*/ 46 h 246"/>
                  <a:gd name="T6" fmla="*/ 29 w 215"/>
                  <a:gd name="T7" fmla="*/ 179 h 246"/>
                  <a:gd name="T8" fmla="*/ 118 w 215"/>
                  <a:gd name="T9" fmla="*/ 246 h 246"/>
                  <a:gd name="T10" fmla="*/ 162 w 215"/>
                  <a:gd name="T11" fmla="*/ 235 h 246"/>
                  <a:gd name="T12" fmla="*/ 173 w 215"/>
                  <a:gd name="T13" fmla="*/ 202 h 246"/>
                  <a:gd name="T14" fmla="*/ 195 w 215"/>
                  <a:gd name="T15" fmla="*/ 168 h 246"/>
                  <a:gd name="T16" fmla="*/ 195 w 215"/>
                  <a:gd name="T17" fmla="*/ 68 h 246"/>
                  <a:gd name="T18" fmla="*/ 173 w 215"/>
                  <a:gd name="T19" fmla="*/ 13 h 2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5" h="246">
                    <a:moveTo>
                      <a:pt x="173" y="13"/>
                    </a:moveTo>
                    <a:cubicBezTo>
                      <a:pt x="158" y="17"/>
                      <a:pt x="143" y="20"/>
                      <a:pt x="129" y="24"/>
                    </a:cubicBezTo>
                    <a:cubicBezTo>
                      <a:pt x="106" y="31"/>
                      <a:pt x="62" y="46"/>
                      <a:pt x="62" y="46"/>
                    </a:cubicBezTo>
                    <a:cubicBezTo>
                      <a:pt x="1" y="107"/>
                      <a:pt x="0" y="91"/>
                      <a:pt x="29" y="179"/>
                    </a:cubicBezTo>
                    <a:cubicBezTo>
                      <a:pt x="41" y="214"/>
                      <a:pt x="118" y="246"/>
                      <a:pt x="118" y="246"/>
                    </a:cubicBezTo>
                    <a:cubicBezTo>
                      <a:pt x="133" y="242"/>
                      <a:pt x="150" y="244"/>
                      <a:pt x="162" y="235"/>
                    </a:cubicBezTo>
                    <a:cubicBezTo>
                      <a:pt x="171" y="228"/>
                      <a:pt x="168" y="212"/>
                      <a:pt x="173" y="202"/>
                    </a:cubicBezTo>
                    <a:cubicBezTo>
                      <a:pt x="179" y="190"/>
                      <a:pt x="188" y="179"/>
                      <a:pt x="195" y="168"/>
                    </a:cubicBezTo>
                    <a:cubicBezTo>
                      <a:pt x="208" y="120"/>
                      <a:pt x="215" y="121"/>
                      <a:pt x="195" y="68"/>
                    </a:cubicBezTo>
                    <a:cubicBezTo>
                      <a:pt x="169" y="0"/>
                      <a:pt x="173" y="64"/>
                      <a:pt x="17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104">
                <a:extLst>
                  <a:ext uri="{FF2B5EF4-FFF2-40B4-BE49-F238E27FC236}">
                    <a16:creationId xmlns:a16="http://schemas.microsoft.com/office/drawing/2014/main" id="{7FA0D9FA-44D4-4FBA-A620-CA7787BAD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2592"/>
                <a:ext cx="215" cy="246"/>
              </a:xfrm>
              <a:custGeom>
                <a:avLst/>
                <a:gdLst>
                  <a:gd name="T0" fmla="*/ 173 w 215"/>
                  <a:gd name="T1" fmla="*/ 13 h 246"/>
                  <a:gd name="T2" fmla="*/ 129 w 215"/>
                  <a:gd name="T3" fmla="*/ 24 h 246"/>
                  <a:gd name="T4" fmla="*/ 62 w 215"/>
                  <a:gd name="T5" fmla="*/ 46 h 246"/>
                  <a:gd name="T6" fmla="*/ 29 w 215"/>
                  <a:gd name="T7" fmla="*/ 179 h 246"/>
                  <a:gd name="T8" fmla="*/ 118 w 215"/>
                  <a:gd name="T9" fmla="*/ 246 h 246"/>
                  <a:gd name="T10" fmla="*/ 162 w 215"/>
                  <a:gd name="T11" fmla="*/ 235 h 246"/>
                  <a:gd name="T12" fmla="*/ 173 w 215"/>
                  <a:gd name="T13" fmla="*/ 202 h 246"/>
                  <a:gd name="T14" fmla="*/ 195 w 215"/>
                  <a:gd name="T15" fmla="*/ 168 h 246"/>
                  <a:gd name="T16" fmla="*/ 195 w 215"/>
                  <a:gd name="T17" fmla="*/ 68 h 246"/>
                  <a:gd name="T18" fmla="*/ 173 w 215"/>
                  <a:gd name="T19" fmla="*/ 13 h 2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5" h="246">
                    <a:moveTo>
                      <a:pt x="173" y="13"/>
                    </a:moveTo>
                    <a:cubicBezTo>
                      <a:pt x="158" y="17"/>
                      <a:pt x="143" y="20"/>
                      <a:pt x="129" y="24"/>
                    </a:cubicBezTo>
                    <a:cubicBezTo>
                      <a:pt x="106" y="31"/>
                      <a:pt x="62" y="46"/>
                      <a:pt x="62" y="46"/>
                    </a:cubicBezTo>
                    <a:cubicBezTo>
                      <a:pt x="1" y="107"/>
                      <a:pt x="0" y="91"/>
                      <a:pt x="29" y="179"/>
                    </a:cubicBezTo>
                    <a:cubicBezTo>
                      <a:pt x="41" y="214"/>
                      <a:pt x="118" y="246"/>
                      <a:pt x="118" y="246"/>
                    </a:cubicBezTo>
                    <a:cubicBezTo>
                      <a:pt x="133" y="242"/>
                      <a:pt x="150" y="244"/>
                      <a:pt x="162" y="235"/>
                    </a:cubicBezTo>
                    <a:cubicBezTo>
                      <a:pt x="171" y="228"/>
                      <a:pt x="168" y="212"/>
                      <a:pt x="173" y="202"/>
                    </a:cubicBezTo>
                    <a:cubicBezTo>
                      <a:pt x="179" y="190"/>
                      <a:pt x="188" y="179"/>
                      <a:pt x="195" y="168"/>
                    </a:cubicBezTo>
                    <a:cubicBezTo>
                      <a:pt x="208" y="120"/>
                      <a:pt x="215" y="121"/>
                      <a:pt x="195" y="68"/>
                    </a:cubicBezTo>
                    <a:cubicBezTo>
                      <a:pt x="169" y="0"/>
                      <a:pt x="173" y="64"/>
                      <a:pt x="17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105">
                <a:extLst>
                  <a:ext uri="{FF2B5EF4-FFF2-40B4-BE49-F238E27FC236}">
                    <a16:creationId xmlns:a16="http://schemas.microsoft.com/office/drawing/2014/main" id="{A2A92D17-D475-4A0B-9AB2-49A854141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6" y="2736"/>
                <a:ext cx="215" cy="246"/>
              </a:xfrm>
              <a:custGeom>
                <a:avLst/>
                <a:gdLst>
                  <a:gd name="T0" fmla="*/ 173 w 215"/>
                  <a:gd name="T1" fmla="*/ 13 h 246"/>
                  <a:gd name="T2" fmla="*/ 129 w 215"/>
                  <a:gd name="T3" fmla="*/ 24 h 246"/>
                  <a:gd name="T4" fmla="*/ 62 w 215"/>
                  <a:gd name="T5" fmla="*/ 46 h 246"/>
                  <a:gd name="T6" fmla="*/ 29 w 215"/>
                  <a:gd name="T7" fmla="*/ 179 h 246"/>
                  <a:gd name="T8" fmla="*/ 118 w 215"/>
                  <a:gd name="T9" fmla="*/ 246 h 246"/>
                  <a:gd name="T10" fmla="*/ 162 w 215"/>
                  <a:gd name="T11" fmla="*/ 235 h 246"/>
                  <a:gd name="T12" fmla="*/ 173 w 215"/>
                  <a:gd name="T13" fmla="*/ 202 h 246"/>
                  <a:gd name="T14" fmla="*/ 195 w 215"/>
                  <a:gd name="T15" fmla="*/ 168 h 246"/>
                  <a:gd name="T16" fmla="*/ 195 w 215"/>
                  <a:gd name="T17" fmla="*/ 68 h 246"/>
                  <a:gd name="T18" fmla="*/ 173 w 215"/>
                  <a:gd name="T19" fmla="*/ 13 h 2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5" h="246">
                    <a:moveTo>
                      <a:pt x="173" y="13"/>
                    </a:moveTo>
                    <a:cubicBezTo>
                      <a:pt x="158" y="17"/>
                      <a:pt x="143" y="20"/>
                      <a:pt x="129" y="24"/>
                    </a:cubicBezTo>
                    <a:cubicBezTo>
                      <a:pt x="106" y="31"/>
                      <a:pt x="62" y="46"/>
                      <a:pt x="62" y="46"/>
                    </a:cubicBezTo>
                    <a:cubicBezTo>
                      <a:pt x="1" y="107"/>
                      <a:pt x="0" y="91"/>
                      <a:pt x="29" y="179"/>
                    </a:cubicBezTo>
                    <a:cubicBezTo>
                      <a:pt x="41" y="214"/>
                      <a:pt x="118" y="246"/>
                      <a:pt x="118" y="246"/>
                    </a:cubicBezTo>
                    <a:cubicBezTo>
                      <a:pt x="133" y="242"/>
                      <a:pt x="150" y="244"/>
                      <a:pt x="162" y="235"/>
                    </a:cubicBezTo>
                    <a:cubicBezTo>
                      <a:pt x="171" y="228"/>
                      <a:pt x="168" y="212"/>
                      <a:pt x="173" y="202"/>
                    </a:cubicBezTo>
                    <a:cubicBezTo>
                      <a:pt x="179" y="190"/>
                      <a:pt x="188" y="179"/>
                      <a:pt x="195" y="168"/>
                    </a:cubicBezTo>
                    <a:cubicBezTo>
                      <a:pt x="208" y="120"/>
                      <a:pt x="215" y="121"/>
                      <a:pt x="195" y="68"/>
                    </a:cubicBezTo>
                    <a:cubicBezTo>
                      <a:pt x="169" y="0"/>
                      <a:pt x="173" y="64"/>
                      <a:pt x="173" y="13"/>
                    </a:cubicBezTo>
                    <a:close/>
                  </a:path>
                </a:pathLst>
              </a:custGeom>
              <a:solidFill>
                <a:srgbClr val="C0C0C0"/>
              </a:solidFill>
              <a:ln w="12700" cap="sq" cmpd="sng">
                <a:solidFill>
                  <a:srgbClr val="969696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it-IT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</a:pPr>
                <a:endParaRPr lang="hu-HU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8" name="AutoShape 106">
            <a:extLst>
              <a:ext uri="{FF2B5EF4-FFF2-40B4-BE49-F238E27FC236}">
                <a16:creationId xmlns:a16="http://schemas.microsoft.com/office/drawing/2014/main" id="{6C9ABCEF-BC6F-45CF-89C2-19AE0B70624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000304" y="4106205"/>
            <a:ext cx="540058" cy="171450"/>
          </a:xfrm>
          <a:prstGeom prst="rightArrow">
            <a:avLst>
              <a:gd name="adj1" fmla="val 50000"/>
              <a:gd name="adj2" fmla="val 108333"/>
            </a:avLst>
          </a:prstGeom>
          <a:solidFill>
            <a:srgbClr val="808080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 Box 108">
            <a:extLst>
              <a:ext uri="{FF2B5EF4-FFF2-40B4-BE49-F238E27FC236}">
                <a16:creationId xmlns:a16="http://schemas.microsoft.com/office/drawing/2014/main" id="{443F77D8-025D-4BE7-8E8D-5B0E43EF3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8449" y="4120326"/>
            <a:ext cx="1457714" cy="41075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hu-HU"/>
            </a:defPPr>
            <a:lvl1pPr marL="0" indent="0" defTabSz="1219170" eaLnBrk="1" latinLnBrk="0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  <a:defRPr sz="2200">
                <a:solidFill>
                  <a:srgbClr val="0070C0"/>
                </a:solidFill>
                <a:latin typeface="+mn-lt"/>
              </a:defRPr>
            </a:lvl1pPr>
            <a:lvl2pPr marL="609585" indent="-285750" defTabSz="121917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latin typeface="+mn-lt"/>
                <a:ea typeface="+mn-ea"/>
                <a:cs typeface="+mn-cs"/>
              </a:defRPr>
            </a:lvl2pPr>
            <a:lvl3pPr marL="1219170" indent="-228600" defTabSz="121917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3pPr>
            <a:lvl4pPr marL="1828754" indent="-228600" defTabSz="121917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latin typeface="+mn-lt"/>
                <a:ea typeface="+mn-ea"/>
                <a:cs typeface="+mn-cs"/>
              </a:defRPr>
            </a:lvl4pPr>
            <a:lvl5pPr marL="2438339" indent="-228600" defTabSz="121917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latin typeface="+mn-lt"/>
                <a:ea typeface="+mn-ea"/>
                <a:cs typeface="+mn-cs"/>
              </a:defRPr>
            </a:lvl5pPr>
            <a:lvl6pPr marL="3047924" indent="-228600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6pPr>
            <a:lvl7pPr marL="3657509" indent="-228600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7pPr>
            <a:lvl8pPr marL="4267093" indent="-228600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8pPr>
            <a:lvl9pPr marL="4876678" indent="-228600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ts val="450"/>
              </a:spcBef>
              <a:spcAft>
                <a:spcPct val="0"/>
              </a:spcAft>
            </a:pPr>
            <a:r>
              <a:rPr lang="hu-HU" sz="1650" dirty="0">
                <a:latin typeface="Calibri"/>
                <a:ea typeface="Arial Unicode MS" pitchFamily="34" charset="-128"/>
                <a:cs typeface="Arial Unicode MS" pitchFamily="34" charset="-128"/>
              </a:rPr>
              <a:t>REPEDÉS</a:t>
            </a:r>
            <a:r>
              <a:rPr lang="it-IT" sz="1650" dirty="0">
                <a:latin typeface="Calibri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11" name="Text Box 109">
            <a:extLst>
              <a:ext uri="{FF2B5EF4-FFF2-40B4-BE49-F238E27FC236}">
                <a16:creationId xmlns:a16="http://schemas.microsoft.com/office/drawing/2014/main" id="{777E14E6-D741-4C2C-9D42-A02B3820C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418" y="1563210"/>
            <a:ext cx="1143000" cy="41075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0" indent="0" defTabSz="1219170" eaLnBrk="1" latinLnBrk="0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  <a:defRPr sz="2200">
                <a:solidFill>
                  <a:srgbClr val="0070C0"/>
                </a:solidFill>
                <a:latin typeface="+mn-lt"/>
              </a:defRPr>
            </a:lvl1pPr>
            <a:lvl2pPr marL="609585" indent="-285750" defTabSz="121917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latin typeface="+mn-lt"/>
                <a:ea typeface="+mn-ea"/>
                <a:cs typeface="+mn-cs"/>
              </a:defRPr>
            </a:lvl2pPr>
            <a:lvl3pPr marL="1219170" indent="-228600" defTabSz="121917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3pPr>
            <a:lvl4pPr marL="1828754" indent="-228600" defTabSz="121917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latin typeface="+mn-lt"/>
                <a:ea typeface="+mn-ea"/>
                <a:cs typeface="+mn-cs"/>
              </a:defRPr>
            </a:lvl4pPr>
            <a:lvl5pPr marL="2438339" indent="-228600" defTabSz="121917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latin typeface="+mn-lt"/>
                <a:ea typeface="+mn-ea"/>
                <a:cs typeface="+mn-cs"/>
              </a:defRPr>
            </a:lvl5pPr>
            <a:lvl6pPr marL="3047924" indent="-228600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6pPr>
            <a:lvl7pPr marL="3657509" indent="-228600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7pPr>
            <a:lvl8pPr marL="4267093" indent="-228600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8pPr>
            <a:lvl9pPr marL="4876678" indent="-228600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ts val="450"/>
              </a:spcBef>
              <a:spcAft>
                <a:spcPct val="0"/>
              </a:spcAft>
            </a:pPr>
            <a:r>
              <a:rPr lang="hu-HU" sz="1650" dirty="0">
                <a:latin typeface="Calibri"/>
                <a:ea typeface="Arial Unicode MS" pitchFamily="34" charset="-128"/>
                <a:cs typeface="Arial Unicode MS" pitchFamily="34" charset="-128"/>
              </a:rPr>
              <a:t>BETON</a:t>
            </a:r>
            <a:endParaRPr lang="en-GB" sz="1650" dirty="0">
              <a:latin typeface="Calibri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Line 110">
            <a:extLst>
              <a:ext uri="{FF2B5EF4-FFF2-40B4-BE49-F238E27FC236}">
                <a16:creationId xmlns:a16="http://schemas.microsoft.com/office/drawing/2014/main" id="{AA4230F5-D3D4-4971-9EBB-454ADCF61C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9556" y="4152684"/>
            <a:ext cx="5043488" cy="0"/>
          </a:xfrm>
          <a:prstGeom prst="line">
            <a:avLst/>
          </a:prstGeom>
          <a:noFill/>
          <a:ln w="101600">
            <a:solidFill>
              <a:srgbClr val="67695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111">
            <a:extLst>
              <a:ext uri="{FF2B5EF4-FFF2-40B4-BE49-F238E27FC236}">
                <a16:creationId xmlns:a16="http://schemas.microsoft.com/office/drawing/2014/main" id="{3360E394-F72E-4039-94B1-6FC575441552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5930281" y="4237028"/>
            <a:ext cx="285750" cy="17145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808080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 Box 112">
            <a:extLst>
              <a:ext uri="{FF2B5EF4-FFF2-40B4-BE49-F238E27FC236}">
                <a16:creationId xmlns:a16="http://schemas.microsoft.com/office/drawing/2014/main" id="{D2DDEFC8-8426-44E8-8A50-AB7D2F612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764" y="4118157"/>
            <a:ext cx="2152650" cy="41075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hu-HU"/>
            </a:defPPr>
            <a:lvl1pPr marL="0" indent="0" defTabSz="1219170" eaLnBrk="1" latinLnBrk="0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  <a:defRPr sz="2200">
                <a:solidFill>
                  <a:srgbClr val="0070C0"/>
                </a:solidFill>
                <a:latin typeface="+mn-lt"/>
              </a:defRPr>
            </a:lvl1pPr>
            <a:lvl2pPr marL="609585" indent="-285750" defTabSz="121917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latin typeface="+mn-lt"/>
                <a:ea typeface="+mn-ea"/>
                <a:cs typeface="+mn-cs"/>
              </a:defRPr>
            </a:lvl2pPr>
            <a:lvl3pPr marL="1219170" indent="-228600" defTabSz="121917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3pPr>
            <a:lvl4pPr marL="1828754" indent="-228600" defTabSz="121917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latin typeface="+mn-lt"/>
                <a:ea typeface="+mn-ea"/>
                <a:cs typeface="+mn-cs"/>
              </a:defRPr>
            </a:lvl4pPr>
            <a:lvl5pPr marL="2438339" indent="-228600" defTabSz="121917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>
                <a:latin typeface="+mn-lt"/>
                <a:ea typeface="+mn-ea"/>
                <a:cs typeface="+mn-cs"/>
              </a:defRPr>
            </a:lvl5pPr>
            <a:lvl6pPr marL="3047924" indent="-228600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6pPr>
            <a:lvl7pPr marL="3657509" indent="-228600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7pPr>
            <a:lvl8pPr marL="4267093" indent="-228600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8pPr>
            <a:lvl9pPr marL="4876678" indent="-228600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ts val="450"/>
              </a:spcBef>
              <a:spcAft>
                <a:spcPct val="0"/>
              </a:spcAft>
            </a:pPr>
            <a:r>
              <a:rPr lang="it-IT" sz="1650" dirty="0">
                <a:latin typeface="Calibri"/>
                <a:ea typeface="Arial Unicode MS" pitchFamily="34" charset="-128"/>
                <a:cs typeface="Arial Unicode MS" pitchFamily="34" charset="-128"/>
              </a:rPr>
              <a:t>MAPELASTIC </a:t>
            </a:r>
          </a:p>
        </p:txBody>
      </p:sp>
      <p:sp>
        <p:nvSpPr>
          <p:cNvPr id="15" name="AutoShape 113">
            <a:extLst>
              <a:ext uri="{FF2B5EF4-FFF2-40B4-BE49-F238E27FC236}">
                <a16:creationId xmlns:a16="http://schemas.microsoft.com/office/drawing/2014/main" id="{262057E1-2BDE-4EB8-B630-69573D49A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105" y="1552359"/>
            <a:ext cx="8001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003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14">
            <a:extLst>
              <a:ext uri="{FF2B5EF4-FFF2-40B4-BE49-F238E27FC236}">
                <a16:creationId xmlns:a16="http://schemas.microsoft.com/office/drawing/2014/main" id="{C9DA6C04-F869-4521-9F32-E1E84F31F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3620" y="340611"/>
            <a:ext cx="4636294" cy="852156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cs-CZ" altLang="hu-HU" sz="165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MAPELASTIC, MAPELASTIC BV3</a:t>
            </a:r>
          </a:p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cs-CZ" altLang="hu-HU" sz="165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(B4)</a:t>
            </a:r>
          </a:p>
        </p:txBody>
      </p:sp>
    </p:spTree>
    <p:extLst>
      <p:ext uri="{BB962C8B-B14F-4D97-AF65-F5344CB8AC3E}">
        <p14:creationId xmlns:p14="http://schemas.microsoft.com/office/powerpoint/2010/main" val="3630972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7">
            <a:extLst>
              <a:ext uri="{FF2B5EF4-FFF2-40B4-BE49-F238E27FC236}">
                <a16:creationId xmlns:a16="http://schemas.microsoft.com/office/drawing/2014/main" id="{19BB2F45-524E-44BB-9811-56D4936AE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342900"/>
            <a:ext cx="463629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cs-CZ" altLang="hu-HU" sz="3300" b="1" u="sng">
                <a:solidFill>
                  <a:srgbClr val="333399"/>
                </a:solidFill>
                <a:latin typeface="Calibri"/>
              </a:rPr>
              <a:t>MAPELASTIC</a:t>
            </a:r>
            <a:endParaRPr lang="hu-HU" altLang="hu-HU" sz="3300" b="1" u="sng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158723" name="AutoShape 38">
            <a:extLst>
              <a:ext uri="{FF2B5EF4-FFF2-40B4-BE49-F238E27FC236}">
                <a16:creationId xmlns:a16="http://schemas.microsoft.com/office/drawing/2014/main" id="{1753BA56-F4AC-46B3-B93A-E582357F831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143000" y="303611"/>
            <a:ext cx="6858000" cy="4620815"/>
          </a:xfrm>
          <a:prstGeom prst="rect">
            <a:avLst/>
          </a:prstGeom>
          <a:solidFill>
            <a:srgbClr val="FFFF00"/>
          </a:solidFill>
          <a:ln w="57150" algn="ctr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24" name="Freeform 40">
            <a:extLst>
              <a:ext uri="{FF2B5EF4-FFF2-40B4-BE49-F238E27FC236}">
                <a16:creationId xmlns:a16="http://schemas.microsoft.com/office/drawing/2014/main" id="{C1BCCC0F-3F4C-4F81-89D6-6A7EE7E02BEE}"/>
              </a:ext>
            </a:extLst>
          </p:cNvPr>
          <p:cNvSpPr>
            <a:spLocks/>
          </p:cNvSpPr>
          <p:nvPr/>
        </p:nvSpPr>
        <p:spPr bwMode="auto">
          <a:xfrm>
            <a:off x="1935957" y="4189811"/>
            <a:ext cx="3471863" cy="44053"/>
          </a:xfrm>
          <a:custGeom>
            <a:avLst/>
            <a:gdLst>
              <a:gd name="T0" fmla="*/ 0 w 2916"/>
              <a:gd name="T1" fmla="*/ 2147483647 h 37"/>
              <a:gd name="T2" fmla="*/ 2147483647 w 2916"/>
              <a:gd name="T3" fmla="*/ 0 h 37"/>
              <a:gd name="T4" fmla="*/ 2147483647 w 2916"/>
              <a:gd name="T5" fmla="*/ 0 h 37"/>
              <a:gd name="T6" fmla="*/ 2147483647 w 2916"/>
              <a:gd name="T7" fmla="*/ 2147483647 h 37"/>
              <a:gd name="T8" fmla="*/ 0 w 2916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16" h="37">
                <a:moveTo>
                  <a:pt x="0" y="37"/>
                </a:moveTo>
                <a:lnTo>
                  <a:pt x="54" y="0"/>
                </a:lnTo>
                <a:lnTo>
                  <a:pt x="2916" y="0"/>
                </a:lnTo>
                <a:lnTo>
                  <a:pt x="2862" y="37"/>
                </a:lnTo>
                <a:lnTo>
                  <a:pt x="0" y="37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25" name="Freeform 41">
            <a:extLst>
              <a:ext uri="{FF2B5EF4-FFF2-40B4-BE49-F238E27FC236}">
                <a16:creationId xmlns:a16="http://schemas.microsoft.com/office/drawing/2014/main" id="{441FD826-4B27-40D7-8F5E-D17EA3D434FF}"/>
              </a:ext>
            </a:extLst>
          </p:cNvPr>
          <p:cNvSpPr>
            <a:spLocks/>
          </p:cNvSpPr>
          <p:nvPr/>
        </p:nvSpPr>
        <p:spPr bwMode="auto">
          <a:xfrm>
            <a:off x="1935957" y="1383508"/>
            <a:ext cx="64294" cy="2850356"/>
          </a:xfrm>
          <a:custGeom>
            <a:avLst/>
            <a:gdLst>
              <a:gd name="T0" fmla="*/ 0 w 54"/>
              <a:gd name="T1" fmla="*/ 2147483647 h 2394"/>
              <a:gd name="T2" fmla="*/ 0 w 54"/>
              <a:gd name="T3" fmla="*/ 2147483647 h 2394"/>
              <a:gd name="T4" fmla="*/ 2147483647 w 54"/>
              <a:gd name="T5" fmla="*/ 0 h 2394"/>
              <a:gd name="T6" fmla="*/ 2147483647 w 54"/>
              <a:gd name="T7" fmla="*/ 2147483647 h 2394"/>
              <a:gd name="T8" fmla="*/ 0 w 54"/>
              <a:gd name="T9" fmla="*/ 2147483647 h 23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2394">
                <a:moveTo>
                  <a:pt x="0" y="2394"/>
                </a:moveTo>
                <a:lnTo>
                  <a:pt x="0" y="36"/>
                </a:lnTo>
                <a:lnTo>
                  <a:pt x="54" y="0"/>
                </a:lnTo>
                <a:lnTo>
                  <a:pt x="54" y="2357"/>
                </a:lnTo>
                <a:lnTo>
                  <a:pt x="0" y="239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26" name="Rectangle 42">
            <a:extLst>
              <a:ext uri="{FF2B5EF4-FFF2-40B4-BE49-F238E27FC236}">
                <a16:creationId xmlns:a16="http://schemas.microsoft.com/office/drawing/2014/main" id="{E27B405F-F8B1-4DB6-AC9F-D55102D59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1" y="1383507"/>
            <a:ext cx="3407569" cy="280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27" name="Freeform 43">
            <a:extLst>
              <a:ext uri="{FF2B5EF4-FFF2-40B4-BE49-F238E27FC236}">
                <a16:creationId xmlns:a16="http://schemas.microsoft.com/office/drawing/2014/main" id="{BA1BDCBB-C53E-4FE7-BC0F-8B062920C390}"/>
              </a:ext>
            </a:extLst>
          </p:cNvPr>
          <p:cNvSpPr>
            <a:spLocks/>
          </p:cNvSpPr>
          <p:nvPr/>
        </p:nvSpPr>
        <p:spPr bwMode="auto">
          <a:xfrm>
            <a:off x="1935957" y="4189811"/>
            <a:ext cx="3471863" cy="44053"/>
          </a:xfrm>
          <a:custGeom>
            <a:avLst/>
            <a:gdLst>
              <a:gd name="T0" fmla="*/ 0 w 324"/>
              <a:gd name="T1" fmla="*/ 2147483647 h 4"/>
              <a:gd name="T2" fmla="*/ 2147483647 w 324"/>
              <a:gd name="T3" fmla="*/ 0 h 4"/>
              <a:gd name="T4" fmla="*/ 2147483647 w 324"/>
              <a:gd name="T5" fmla="*/ 0 h 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4" h="4">
                <a:moveTo>
                  <a:pt x="0" y="4"/>
                </a:moveTo>
                <a:lnTo>
                  <a:pt x="6" y="0"/>
                </a:lnTo>
                <a:lnTo>
                  <a:pt x="324" y="0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28" name="Freeform 44">
            <a:extLst>
              <a:ext uri="{FF2B5EF4-FFF2-40B4-BE49-F238E27FC236}">
                <a16:creationId xmlns:a16="http://schemas.microsoft.com/office/drawing/2014/main" id="{0C704247-E92A-467D-8D51-6CBA01FF8A84}"/>
              </a:ext>
            </a:extLst>
          </p:cNvPr>
          <p:cNvSpPr>
            <a:spLocks/>
          </p:cNvSpPr>
          <p:nvPr/>
        </p:nvSpPr>
        <p:spPr bwMode="auto">
          <a:xfrm>
            <a:off x="1935957" y="3629026"/>
            <a:ext cx="3471863" cy="42863"/>
          </a:xfrm>
          <a:custGeom>
            <a:avLst/>
            <a:gdLst>
              <a:gd name="T0" fmla="*/ 0 w 324"/>
              <a:gd name="T1" fmla="*/ 2147483647 h 4"/>
              <a:gd name="T2" fmla="*/ 2147483647 w 324"/>
              <a:gd name="T3" fmla="*/ 0 h 4"/>
              <a:gd name="T4" fmla="*/ 2147483647 w 324"/>
              <a:gd name="T5" fmla="*/ 0 h 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4" h="4">
                <a:moveTo>
                  <a:pt x="0" y="4"/>
                </a:moveTo>
                <a:lnTo>
                  <a:pt x="6" y="0"/>
                </a:lnTo>
                <a:lnTo>
                  <a:pt x="324" y="0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29" name="Freeform 45">
            <a:extLst>
              <a:ext uri="{FF2B5EF4-FFF2-40B4-BE49-F238E27FC236}">
                <a16:creationId xmlns:a16="http://schemas.microsoft.com/office/drawing/2014/main" id="{DE52676A-C7A7-447B-A815-C582CEFBB6F9}"/>
              </a:ext>
            </a:extLst>
          </p:cNvPr>
          <p:cNvSpPr>
            <a:spLocks/>
          </p:cNvSpPr>
          <p:nvPr/>
        </p:nvSpPr>
        <p:spPr bwMode="auto">
          <a:xfrm>
            <a:off x="1935957" y="3067051"/>
            <a:ext cx="3471863" cy="44054"/>
          </a:xfrm>
          <a:custGeom>
            <a:avLst/>
            <a:gdLst>
              <a:gd name="T0" fmla="*/ 0 w 324"/>
              <a:gd name="T1" fmla="*/ 2147483647 h 4"/>
              <a:gd name="T2" fmla="*/ 2147483647 w 324"/>
              <a:gd name="T3" fmla="*/ 0 h 4"/>
              <a:gd name="T4" fmla="*/ 2147483647 w 324"/>
              <a:gd name="T5" fmla="*/ 0 h 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4" h="4">
                <a:moveTo>
                  <a:pt x="0" y="4"/>
                </a:moveTo>
                <a:lnTo>
                  <a:pt x="6" y="0"/>
                </a:lnTo>
                <a:lnTo>
                  <a:pt x="324" y="0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30" name="Freeform 46">
            <a:extLst>
              <a:ext uri="{FF2B5EF4-FFF2-40B4-BE49-F238E27FC236}">
                <a16:creationId xmlns:a16="http://schemas.microsoft.com/office/drawing/2014/main" id="{B92DA24E-A7A8-4343-BA04-358D916099C6}"/>
              </a:ext>
            </a:extLst>
          </p:cNvPr>
          <p:cNvSpPr>
            <a:spLocks/>
          </p:cNvSpPr>
          <p:nvPr/>
        </p:nvSpPr>
        <p:spPr bwMode="auto">
          <a:xfrm>
            <a:off x="1935957" y="2506267"/>
            <a:ext cx="3471863" cy="42863"/>
          </a:xfrm>
          <a:custGeom>
            <a:avLst/>
            <a:gdLst>
              <a:gd name="T0" fmla="*/ 0 w 324"/>
              <a:gd name="T1" fmla="*/ 2147483647 h 4"/>
              <a:gd name="T2" fmla="*/ 2147483647 w 324"/>
              <a:gd name="T3" fmla="*/ 0 h 4"/>
              <a:gd name="T4" fmla="*/ 2147483647 w 324"/>
              <a:gd name="T5" fmla="*/ 0 h 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4" h="4">
                <a:moveTo>
                  <a:pt x="0" y="4"/>
                </a:moveTo>
                <a:lnTo>
                  <a:pt x="6" y="0"/>
                </a:lnTo>
                <a:lnTo>
                  <a:pt x="324" y="0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31" name="Freeform 47">
            <a:extLst>
              <a:ext uri="{FF2B5EF4-FFF2-40B4-BE49-F238E27FC236}">
                <a16:creationId xmlns:a16="http://schemas.microsoft.com/office/drawing/2014/main" id="{9340257E-2241-43E3-A95C-4889AAB44DD9}"/>
              </a:ext>
            </a:extLst>
          </p:cNvPr>
          <p:cNvSpPr>
            <a:spLocks/>
          </p:cNvSpPr>
          <p:nvPr/>
        </p:nvSpPr>
        <p:spPr bwMode="auto">
          <a:xfrm>
            <a:off x="1935957" y="1944292"/>
            <a:ext cx="3471863" cy="44053"/>
          </a:xfrm>
          <a:custGeom>
            <a:avLst/>
            <a:gdLst>
              <a:gd name="T0" fmla="*/ 0 w 324"/>
              <a:gd name="T1" fmla="*/ 2147483647 h 4"/>
              <a:gd name="T2" fmla="*/ 2147483647 w 324"/>
              <a:gd name="T3" fmla="*/ 0 h 4"/>
              <a:gd name="T4" fmla="*/ 2147483647 w 324"/>
              <a:gd name="T5" fmla="*/ 0 h 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4" h="4">
                <a:moveTo>
                  <a:pt x="0" y="4"/>
                </a:moveTo>
                <a:lnTo>
                  <a:pt x="6" y="0"/>
                </a:lnTo>
                <a:lnTo>
                  <a:pt x="324" y="0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32" name="Freeform 48">
            <a:extLst>
              <a:ext uri="{FF2B5EF4-FFF2-40B4-BE49-F238E27FC236}">
                <a16:creationId xmlns:a16="http://schemas.microsoft.com/office/drawing/2014/main" id="{69D47E1C-CFB0-498D-99D1-94E506314966}"/>
              </a:ext>
            </a:extLst>
          </p:cNvPr>
          <p:cNvSpPr>
            <a:spLocks/>
          </p:cNvSpPr>
          <p:nvPr/>
        </p:nvSpPr>
        <p:spPr bwMode="auto">
          <a:xfrm>
            <a:off x="1935957" y="1383507"/>
            <a:ext cx="3471863" cy="42863"/>
          </a:xfrm>
          <a:custGeom>
            <a:avLst/>
            <a:gdLst>
              <a:gd name="T0" fmla="*/ 0 w 324"/>
              <a:gd name="T1" fmla="*/ 2147483647 h 4"/>
              <a:gd name="T2" fmla="*/ 2147483647 w 324"/>
              <a:gd name="T3" fmla="*/ 0 h 4"/>
              <a:gd name="T4" fmla="*/ 2147483647 w 324"/>
              <a:gd name="T5" fmla="*/ 0 h 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4" h="4">
                <a:moveTo>
                  <a:pt x="0" y="4"/>
                </a:moveTo>
                <a:lnTo>
                  <a:pt x="6" y="0"/>
                </a:lnTo>
                <a:lnTo>
                  <a:pt x="324" y="0"/>
                </a:lnTo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33" name="Freeform 49">
            <a:extLst>
              <a:ext uri="{FF2B5EF4-FFF2-40B4-BE49-F238E27FC236}">
                <a16:creationId xmlns:a16="http://schemas.microsoft.com/office/drawing/2014/main" id="{989F1691-6AAD-4B89-A281-98B81DB8EA0F}"/>
              </a:ext>
            </a:extLst>
          </p:cNvPr>
          <p:cNvSpPr>
            <a:spLocks/>
          </p:cNvSpPr>
          <p:nvPr/>
        </p:nvSpPr>
        <p:spPr bwMode="auto">
          <a:xfrm>
            <a:off x="1935957" y="4189811"/>
            <a:ext cx="3471863" cy="44053"/>
          </a:xfrm>
          <a:custGeom>
            <a:avLst/>
            <a:gdLst>
              <a:gd name="T0" fmla="*/ 2147483647 w 2916"/>
              <a:gd name="T1" fmla="*/ 0 h 37"/>
              <a:gd name="T2" fmla="*/ 2147483647 w 2916"/>
              <a:gd name="T3" fmla="*/ 2147483647 h 37"/>
              <a:gd name="T4" fmla="*/ 0 w 2916"/>
              <a:gd name="T5" fmla="*/ 2147483647 h 37"/>
              <a:gd name="T6" fmla="*/ 2147483647 w 2916"/>
              <a:gd name="T7" fmla="*/ 0 h 37"/>
              <a:gd name="T8" fmla="*/ 2147483647 w 2916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16" h="37">
                <a:moveTo>
                  <a:pt x="2916" y="0"/>
                </a:moveTo>
                <a:lnTo>
                  <a:pt x="2862" y="37"/>
                </a:lnTo>
                <a:lnTo>
                  <a:pt x="0" y="37"/>
                </a:lnTo>
                <a:lnTo>
                  <a:pt x="54" y="0"/>
                </a:lnTo>
                <a:lnTo>
                  <a:pt x="2916" y="0"/>
                </a:lnTo>
                <a:close/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34" name="Freeform 50">
            <a:extLst>
              <a:ext uri="{FF2B5EF4-FFF2-40B4-BE49-F238E27FC236}">
                <a16:creationId xmlns:a16="http://schemas.microsoft.com/office/drawing/2014/main" id="{5FCE9AFC-D17D-4F89-8F8E-7983B7241682}"/>
              </a:ext>
            </a:extLst>
          </p:cNvPr>
          <p:cNvSpPr>
            <a:spLocks/>
          </p:cNvSpPr>
          <p:nvPr/>
        </p:nvSpPr>
        <p:spPr bwMode="auto">
          <a:xfrm>
            <a:off x="1935957" y="1383508"/>
            <a:ext cx="64294" cy="2850356"/>
          </a:xfrm>
          <a:custGeom>
            <a:avLst/>
            <a:gdLst>
              <a:gd name="T0" fmla="*/ 0 w 54"/>
              <a:gd name="T1" fmla="*/ 2147483647 h 2394"/>
              <a:gd name="T2" fmla="*/ 0 w 54"/>
              <a:gd name="T3" fmla="*/ 2147483647 h 2394"/>
              <a:gd name="T4" fmla="*/ 2147483647 w 54"/>
              <a:gd name="T5" fmla="*/ 0 h 2394"/>
              <a:gd name="T6" fmla="*/ 2147483647 w 54"/>
              <a:gd name="T7" fmla="*/ 2147483647 h 2394"/>
              <a:gd name="T8" fmla="*/ 0 w 54"/>
              <a:gd name="T9" fmla="*/ 2147483647 h 23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2394">
                <a:moveTo>
                  <a:pt x="0" y="2394"/>
                </a:moveTo>
                <a:lnTo>
                  <a:pt x="0" y="36"/>
                </a:lnTo>
                <a:lnTo>
                  <a:pt x="54" y="0"/>
                </a:lnTo>
                <a:lnTo>
                  <a:pt x="54" y="2357"/>
                </a:lnTo>
                <a:lnTo>
                  <a:pt x="0" y="2394"/>
                </a:lnTo>
                <a:close/>
              </a:path>
            </a:pathLst>
          </a:custGeom>
          <a:noFill/>
          <a:ln w="142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35" name="Rectangle 51">
            <a:extLst>
              <a:ext uri="{FF2B5EF4-FFF2-40B4-BE49-F238E27FC236}">
                <a16:creationId xmlns:a16="http://schemas.microsoft.com/office/drawing/2014/main" id="{D3F369C1-3666-4F0C-9711-3212850F8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1" y="1383507"/>
            <a:ext cx="3407569" cy="2806304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36" name="Freeform 52">
            <a:extLst>
              <a:ext uri="{FF2B5EF4-FFF2-40B4-BE49-F238E27FC236}">
                <a16:creationId xmlns:a16="http://schemas.microsoft.com/office/drawing/2014/main" id="{DAAEF5F1-E629-4BA3-AAB3-50CC4CB47623}"/>
              </a:ext>
            </a:extLst>
          </p:cNvPr>
          <p:cNvSpPr>
            <a:spLocks/>
          </p:cNvSpPr>
          <p:nvPr/>
        </p:nvSpPr>
        <p:spPr bwMode="auto">
          <a:xfrm>
            <a:off x="2085976" y="4189811"/>
            <a:ext cx="257175" cy="44053"/>
          </a:xfrm>
          <a:custGeom>
            <a:avLst/>
            <a:gdLst>
              <a:gd name="T0" fmla="*/ 2147483647 w 216"/>
              <a:gd name="T1" fmla="*/ 2147483647 h 37"/>
              <a:gd name="T2" fmla="*/ 2147483647 w 216"/>
              <a:gd name="T3" fmla="*/ 0 h 37"/>
              <a:gd name="T4" fmla="*/ 2147483647 w 216"/>
              <a:gd name="T5" fmla="*/ 0 h 37"/>
              <a:gd name="T6" fmla="*/ 0 w 216"/>
              <a:gd name="T7" fmla="*/ 2147483647 h 37"/>
              <a:gd name="T8" fmla="*/ 2147483647 w 216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" h="37">
                <a:moveTo>
                  <a:pt x="162" y="37"/>
                </a:moveTo>
                <a:lnTo>
                  <a:pt x="216" y="0"/>
                </a:lnTo>
                <a:lnTo>
                  <a:pt x="54" y="0"/>
                </a:lnTo>
                <a:lnTo>
                  <a:pt x="0" y="37"/>
                </a:lnTo>
                <a:lnTo>
                  <a:pt x="162" y="37"/>
                </a:lnTo>
                <a:close/>
              </a:path>
            </a:pathLst>
          </a:custGeom>
          <a:solidFill>
            <a:srgbClr val="8CA8AA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37" name="Freeform 53">
            <a:extLst>
              <a:ext uri="{FF2B5EF4-FFF2-40B4-BE49-F238E27FC236}">
                <a16:creationId xmlns:a16="http://schemas.microsoft.com/office/drawing/2014/main" id="{513BE2C7-C117-4D83-8452-1F313D924A00}"/>
              </a:ext>
            </a:extLst>
          </p:cNvPr>
          <p:cNvSpPr>
            <a:spLocks/>
          </p:cNvSpPr>
          <p:nvPr/>
        </p:nvSpPr>
        <p:spPr bwMode="auto">
          <a:xfrm>
            <a:off x="2278856" y="4189811"/>
            <a:ext cx="257175" cy="44053"/>
          </a:xfrm>
          <a:custGeom>
            <a:avLst/>
            <a:gdLst>
              <a:gd name="T0" fmla="*/ 2147483647 w 216"/>
              <a:gd name="T1" fmla="*/ 2147483647 h 37"/>
              <a:gd name="T2" fmla="*/ 2147483647 w 216"/>
              <a:gd name="T3" fmla="*/ 0 h 37"/>
              <a:gd name="T4" fmla="*/ 2147483647 w 216"/>
              <a:gd name="T5" fmla="*/ 0 h 37"/>
              <a:gd name="T6" fmla="*/ 0 w 216"/>
              <a:gd name="T7" fmla="*/ 2147483647 h 37"/>
              <a:gd name="T8" fmla="*/ 2147483647 w 216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" h="37">
                <a:moveTo>
                  <a:pt x="162" y="37"/>
                </a:moveTo>
                <a:lnTo>
                  <a:pt x="216" y="0"/>
                </a:lnTo>
                <a:lnTo>
                  <a:pt x="54" y="0"/>
                </a:lnTo>
                <a:lnTo>
                  <a:pt x="0" y="37"/>
                </a:lnTo>
                <a:lnTo>
                  <a:pt x="162" y="37"/>
                </a:lnTo>
                <a:close/>
              </a:path>
            </a:pathLst>
          </a:custGeom>
          <a:solidFill>
            <a:srgbClr val="262673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38" name="Freeform 54">
            <a:extLst>
              <a:ext uri="{FF2B5EF4-FFF2-40B4-BE49-F238E27FC236}">
                <a16:creationId xmlns:a16="http://schemas.microsoft.com/office/drawing/2014/main" id="{9C9D3459-4360-484D-A60F-E73B205DFBEE}"/>
              </a:ext>
            </a:extLst>
          </p:cNvPr>
          <p:cNvSpPr>
            <a:spLocks/>
          </p:cNvSpPr>
          <p:nvPr/>
        </p:nvSpPr>
        <p:spPr bwMode="auto">
          <a:xfrm>
            <a:off x="2953942" y="3910013"/>
            <a:ext cx="75009" cy="323850"/>
          </a:xfrm>
          <a:custGeom>
            <a:avLst/>
            <a:gdLst>
              <a:gd name="T0" fmla="*/ 0 w 63"/>
              <a:gd name="T1" fmla="*/ 2147483647 h 272"/>
              <a:gd name="T2" fmla="*/ 0 w 63"/>
              <a:gd name="T3" fmla="*/ 2147483647 h 272"/>
              <a:gd name="T4" fmla="*/ 2147483647 w 63"/>
              <a:gd name="T5" fmla="*/ 0 h 272"/>
              <a:gd name="T6" fmla="*/ 2147483647 w 63"/>
              <a:gd name="T7" fmla="*/ 2147483647 h 272"/>
              <a:gd name="T8" fmla="*/ 0 w 63"/>
              <a:gd name="T9" fmla="*/ 2147483647 h 2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" h="272">
                <a:moveTo>
                  <a:pt x="0" y="272"/>
                </a:moveTo>
                <a:lnTo>
                  <a:pt x="0" y="36"/>
                </a:lnTo>
                <a:lnTo>
                  <a:pt x="63" y="0"/>
                </a:lnTo>
                <a:lnTo>
                  <a:pt x="63" y="235"/>
                </a:lnTo>
                <a:lnTo>
                  <a:pt x="0" y="272"/>
                </a:lnTo>
                <a:close/>
              </a:path>
            </a:pathLst>
          </a:custGeom>
          <a:solidFill>
            <a:srgbClr val="5E7072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39" name="Rectangle 55">
            <a:extLst>
              <a:ext uri="{FF2B5EF4-FFF2-40B4-BE49-F238E27FC236}">
                <a16:creationId xmlns:a16="http://schemas.microsoft.com/office/drawing/2014/main" id="{CEA7C732-8FB7-48DC-8C94-97E97325A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1061" y="3952876"/>
            <a:ext cx="192881" cy="280988"/>
          </a:xfrm>
          <a:prstGeom prst="rect">
            <a:avLst/>
          </a:prstGeom>
          <a:solidFill>
            <a:srgbClr val="BBE0E3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40" name="Freeform 56">
            <a:extLst>
              <a:ext uri="{FF2B5EF4-FFF2-40B4-BE49-F238E27FC236}">
                <a16:creationId xmlns:a16="http://schemas.microsoft.com/office/drawing/2014/main" id="{8CF2EA99-B643-4512-B045-3857357B035F}"/>
              </a:ext>
            </a:extLst>
          </p:cNvPr>
          <p:cNvSpPr>
            <a:spLocks/>
          </p:cNvSpPr>
          <p:nvPr/>
        </p:nvSpPr>
        <p:spPr bwMode="auto">
          <a:xfrm>
            <a:off x="2761060" y="3910013"/>
            <a:ext cx="267890" cy="42863"/>
          </a:xfrm>
          <a:custGeom>
            <a:avLst/>
            <a:gdLst>
              <a:gd name="T0" fmla="*/ 2147483647 w 225"/>
              <a:gd name="T1" fmla="*/ 2147483647 h 36"/>
              <a:gd name="T2" fmla="*/ 2147483647 w 225"/>
              <a:gd name="T3" fmla="*/ 0 h 36"/>
              <a:gd name="T4" fmla="*/ 2147483647 w 225"/>
              <a:gd name="T5" fmla="*/ 0 h 36"/>
              <a:gd name="T6" fmla="*/ 0 w 225"/>
              <a:gd name="T7" fmla="*/ 2147483647 h 36"/>
              <a:gd name="T8" fmla="*/ 2147483647 w 225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5" h="36">
                <a:moveTo>
                  <a:pt x="162" y="36"/>
                </a:moveTo>
                <a:lnTo>
                  <a:pt x="225" y="0"/>
                </a:lnTo>
                <a:lnTo>
                  <a:pt x="54" y="0"/>
                </a:lnTo>
                <a:lnTo>
                  <a:pt x="0" y="36"/>
                </a:lnTo>
                <a:lnTo>
                  <a:pt x="162" y="36"/>
                </a:lnTo>
                <a:close/>
              </a:path>
            </a:pathLst>
          </a:custGeom>
          <a:solidFill>
            <a:srgbClr val="8CA8AA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41" name="Freeform 57">
            <a:extLst>
              <a:ext uri="{FF2B5EF4-FFF2-40B4-BE49-F238E27FC236}">
                <a16:creationId xmlns:a16="http://schemas.microsoft.com/office/drawing/2014/main" id="{A0EBFBBD-BF72-43DF-8714-65C1CED92340}"/>
              </a:ext>
            </a:extLst>
          </p:cNvPr>
          <p:cNvSpPr>
            <a:spLocks/>
          </p:cNvSpPr>
          <p:nvPr/>
        </p:nvSpPr>
        <p:spPr bwMode="auto">
          <a:xfrm>
            <a:off x="3157539" y="4071938"/>
            <a:ext cx="64294" cy="161925"/>
          </a:xfrm>
          <a:custGeom>
            <a:avLst/>
            <a:gdLst>
              <a:gd name="T0" fmla="*/ 0 w 54"/>
              <a:gd name="T1" fmla="*/ 2147483647 h 136"/>
              <a:gd name="T2" fmla="*/ 0 w 54"/>
              <a:gd name="T3" fmla="*/ 2147483647 h 136"/>
              <a:gd name="T4" fmla="*/ 2147483647 w 54"/>
              <a:gd name="T5" fmla="*/ 0 h 136"/>
              <a:gd name="T6" fmla="*/ 2147483647 w 54"/>
              <a:gd name="T7" fmla="*/ 2147483647 h 136"/>
              <a:gd name="T8" fmla="*/ 0 w 54"/>
              <a:gd name="T9" fmla="*/ 2147483647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136">
                <a:moveTo>
                  <a:pt x="0" y="136"/>
                </a:moveTo>
                <a:lnTo>
                  <a:pt x="0" y="45"/>
                </a:lnTo>
                <a:lnTo>
                  <a:pt x="54" y="0"/>
                </a:lnTo>
                <a:lnTo>
                  <a:pt x="54" y="99"/>
                </a:lnTo>
                <a:lnTo>
                  <a:pt x="0" y="136"/>
                </a:lnTo>
                <a:close/>
              </a:path>
            </a:pathLst>
          </a:custGeom>
          <a:solidFill>
            <a:srgbClr val="1A1A4D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42" name="Rectangle 58">
            <a:extLst>
              <a:ext uri="{FF2B5EF4-FFF2-40B4-BE49-F238E27FC236}">
                <a16:creationId xmlns:a16="http://schemas.microsoft.com/office/drawing/2014/main" id="{47120206-D6D7-44E4-A71B-234535A6A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3942" y="4125517"/>
            <a:ext cx="203597" cy="108347"/>
          </a:xfrm>
          <a:prstGeom prst="rect">
            <a:avLst/>
          </a:prstGeom>
          <a:solidFill>
            <a:srgbClr val="333399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43" name="Freeform 59">
            <a:extLst>
              <a:ext uri="{FF2B5EF4-FFF2-40B4-BE49-F238E27FC236}">
                <a16:creationId xmlns:a16="http://schemas.microsoft.com/office/drawing/2014/main" id="{15BB749F-0C8E-4034-BCC6-4BDC9908F762}"/>
              </a:ext>
            </a:extLst>
          </p:cNvPr>
          <p:cNvSpPr>
            <a:spLocks/>
          </p:cNvSpPr>
          <p:nvPr/>
        </p:nvSpPr>
        <p:spPr bwMode="auto">
          <a:xfrm>
            <a:off x="2953942" y="4071938"/>
            <a:ext cx="267890" cy="53579"/>
          </a:xfrm>
          <a:custGeom>
            <a:avLst/>
            <a:gdLst>
              <a:gd name="T0" fmla="*/ 2147483647 w 225"/>
              <a:gd name="T1" fmla="*/ 2147483647 h 45"/>
              <a:gd name="T2" fmla="*/ 2147483647 w 225"/>
              <a:gd name="T3" fmla="*/ 0 h 45"/>
              <a:gd name="T4" fmla="*/ 2147483647 w 225"/>
              <a:gd name="T5" fmla="*/ 0 h 45"/>
              <a:gd name="T6" fmla="*/ 0 w 225"/>
              <a:gd name="T7" fmla="*/ 2147483647 h 45"/>
              <a:gd name="T8" fmla="*/ 2147483647 w 225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5" h="45">
                <a:moveTo>
                  <a:pt x="171" y="45"/>
                </a:moveTo>
                <a:lnTo>
                  <a:pt x="225" y="0"/>
                </a:lnTo>
                <a:lnTo>
                  <a:pt x="63" y="0"/>
                </a:lnTo>
                <a:lnTo>
                  <a:pt x="0" y="45"/>
                </a:lnTo>
                <a:lnTo>
                  <a:pt x="171" y="45"/>
                </a:lnTo>
                <a:close/>
              </a:path>
            </a:pathLst>
          </a:custGeom>
          <a:solidFill>
            <a:srgbClr val="262673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44" name="Freeform 60">
            <a:extLst>
              <a:ext uri="{FF2B5EF4-FFF2-40B4-BE49-F238E27FC236}">
                <a16:creationId xmlns:a16="http://schemas.microsoft.com/office/drawing/2014/main" id="{A7AFAFEF-B085-487B-8288-02CB57669C69}"/>
              </a:ext>
            </a:extLst>
          </p:cNvPr>
          <p:cNvSpPr>
            <a:spLocks/>
          </p:cNvSpPr>
          <p:nvPr/>
        </p:nvSpPr>
        <p:spPr bwMode="auto">
          <a:xfrm>
            <a:off x="3639741" y="3348038"/>
            <a:ext cx="64294" cy="885825"/>
          </a:xfrm>
          <a:custGeom>
            <a:avLst/>
            <a:gdLst>
              <a:gd name="T0" fmla="*/ 0 w 54"/>
              <a:gd name="T1" fmla="*/ 2147483647 h 744"/>
              <a:gd name="T2" fmla="*/ 0 w 54"/>
              <a:gd name="T3" fmla="*/ 2147483647 h 744"/>
              <a:gd name="T4" fmla="*/ 2147483647 w 54"/>
              <a:gd name="T5" fmla="*/ 0 h 744"/>
              <a:gd name="T6" fmla="*/ 2147483647 w 54"/>
              <a:gd name="T7" fmla="*/ 2147483647 h 744"/>
              <a:gd name="T8" fmla="*/ 0 w 54"/>
              <a:gd name="T9" fmla="*/ 2147483647 h 7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744">
                <a:moveTo>
                  <a:pt x="0" y="744"/>
                </a:moveTo>
                <a:lnTo>
                  <a:pt x="0" y="36"/>
                </a:lnTo>
                <a:lnTo>
                  <a:pt x="54" y="0"/>
                </a:lnTo>
                <a:lnTo>
                  <a:pt x="54" y="707"/>
                </a:lnTo>
                <a:lnTo>
                  <a:pt x="0" y="744"/>
                </a:lnTo>
                <a:close/>
              </a:path>
            </a:pathLst>
          </a:custGeom>
          <a:solidFill>
            <a:srgbClr val="5E7072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45" name="Rectangle 61">
            <a:extLst>
              <a:ext uri="{FF2B5EF4-FFF2-40B4-BE49-F238E27FC236}">
                <a16:creationId xmlns:a16="http://schemas.microsoft.com/office/drawing/2014/main" id="{C649D8B7-67D7-4085-8E16-408FAAE49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861" y="3390901"/>
            <a:ext cx="192881" cy="842963"/>
          </a:xfrm>
          <a:prstGeom prst="rect">
            <a:avLst/>
          </a:prstGeom>
          <a:solidFill>
            <a:srgbClr val="BBE0E3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46" name="Freeform 62">
            <a:extLst>
              <a:ext uri="{FF2B5EF4-FFF2-40B4-BE49-F238E27FC236}">
                <a16:creationId xmlns:a16="http://schemas.microsoft.com/office/drawing/2014/main" id="{69508292-F957-4E38-AFF4-E300D292AE40}"/>
              </a:ext>
            </a:extLst>
          </p:cNvPr>
          <p:cNvSpPr>
            <a:spLocks/>
          </p:cNvSpPr>
          <p:nvPr/>
        </p:nvSpPr>
        <p:spPr bwMode="auto">
          <a:xfrm>
            <a:off x="3446861" y="3348038"/>
            <a:ext cx="257175" cy="42863"/>
          </a:xfrm>
          <a:custGeom>
            <a:avLst/>
            <a:gdLst>
              <a:gd name="T0" fmla="*/ 2147483647 w 216"/>
              <a:gd name="T1" fmla="*/ 2147483647 h 36"/>
              <a:gd name="T2" fmla="*/ 2147483647 w 216"/>
              <a:gd name="T3" fmla="*/ 0 h 36"/>
              <a:gd name="T4" fmla="*/ 2147483647 w 216"/>
              <a:gd name="T5" fmla="*/ 0 h 36"/>
              <a:gd name="T6" fmla="*/ 0 w 216"/>
              <a:gd name="T7" fmla="*/ 2147483647 h 36"/>
              <a:gd name="T8" fmla="*/ 2147483647 w 216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" h="36">
                <a:moveTo>
                  <a:pt x="162" y="36"/>
                </a:moveTo>
                <a:lnTo>
                  <a:pt x="216" y="0"/>
                </a:lnTo>
                <a:lnTo>
                  <a:pt x="54" y="0"/>
                </a:lnTo>
                <a:lnTo>
                  <a:pt x="0" y="36"/>
                </a:lnTo>
                <a:lnTo>
                  <a:pt x="162" y="36"/>
                </a:lnTo>
                <a:close/>
              </a:path>
            </a:pathLst>
          </a:custGeom>
          <a:solidFill>
            <a:srgbClr val="8CA8AA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47" name="Freeform 63">
            <a:extLst>
              <a:ext uri="{FF2B5EF4-FFF2-40B4-BE49-F238E27FC236}">
                <a16:creationId xmlns:a16="http://schemas.microsoft.com/office/drawing/2014/main" id="{B5C012A6-7D5B-4A4E-ACC8-99A9FE119AD3}"/>
              </a:ext>
            </a:extLst>
          </p:cNvPr>
          <p:cNvSpPr>
            <a:spLocks/>
          </p:cNvSpPr>
          <p:nvPr/>
        </p:nvSpPr>
        <p:spPr bwMode="auto">
          <a:xfrm>
            <a:off x="3832623" y="4071938"/>
            <a:ext cx="64294" cy="161925"/>
          </a:xfrm>
          <a:custGeom>
            <a:avLst/>
            <a:gdLst>
              <a:gd name="T0" fmla="*/ 0 w 54"/>
              <a:gd name="T1" fmla="*/ 2147483647 h 136"/>
              <a:gd name="T2" fmla="*/ 0 w 54"/>
              <a:gd name="T3" fmla="*/ 2147483647 h 136"/>
              <a:gd name="T4" fmla="*/ 2147483647 w 54"/>
              <a:gd name="T5" fmla="*/ 0 h 136"/>
              <a:gd name="T6" fmla="*/ 2147483647 w 54"/>
              <a:gd name="T7" fmla="*/ 2147483647 h 136"/>
              <a:gd name="T8" fmla="*/ 0 w 54"/>
              <a:gd name="T9" fmla="*/ 2147483647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136">
                <a:moveTo>
                  <a:pt x="0" y="136"/>
                </a:moveTo>
                <a:lnTo>
                  <a:pt x="0" y="45"/>
                </a:lnTo>
                <a:lnTo>
                  <a:pt x="54" y="0"/>
                </a:lnTo>
                <a:lnTo>
                  <a:pt x="54" y="99"/>
                </a:lnTo>
                <a:lnTo>
                  <a:pt x="0" y="136"/>
                </a:lnTo>
                <a:close/>
              </a:path>
            </a:pathLst>
          </a:custGeom>
          <a:solidFill>
            <a:srgbClr val="1A1A4D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48" name="Rectangle 64">
            <a:extLst>
              <a:ext uri="{FF2B5EF4-FFF2-40B4-BE49-F238E27FC236}">
                <a16:creationId xmlns:a16="http://schemas.microsoft.com/office/drawing/2014/main" id="{D196704A-9086-4846-B34C-5AAE2BBB0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9743" y="4125517"/>
            <a:ext cx="192881" cy="108347"/>
          </a:xfrm>
          <a:prstGeom prst="rect">
            <a:avLst/>
          </a:prstGeom>
          <a:solidFill>
            <a:srgbClr val="333399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49" name="Freeform 65">
            <a:extLst>
              <a:ext uri="{FF2B5EF4-FFF2-40B4-BE49-F238E27FC236}">
                <a16:creationId xmlns:a16="http://schemas.microsoft.com/office/drawing/2014/main" id="{6D20899C-ED41-4F7A-BB24-0B8575D28022}"/>
              </a:ext>
            </a:extLst>
          </p:cNvPr>
          <p:cNvSpPr>
            <a:spLocks/>
          </p:cNvSpPr>
          <p:nvPr/>
        </p:nvSpPr>
        <p:spPr bwMode="auto">
          <a:xfrm>
            <a:off x="3639742" y="4071938"/>
            <a:ext cx="257175" cy="53579"/>
          </a:xfrm>
          <a:custGeom>
            <a:avLst/>
            <a:gdLst>
              <a:gd name="T0" fmla="*/ 2147483647 w 216"/>
              <a:gd name="T1" fmla="*/ 2147483647 h 45"/>
              <a:gd name="T2" fmla="*/ 2147483647 w 216"/>
              <a:gd name="T3" fmla="*/ 0 h 45"/>
              <a:gd name="T4" fmla="*/ 2147483647 w 216"/>
              <a:gd name="T5" fmla="*/ 0 h 45"/>
              <a:gd name="T6" fmla="*/ 0 w 216"/>
              <a:gd name="T7" fmla="*/ 2147483647 h 45"/>
              <a:gd name="T8" fmla="*/ 2147483647 w 216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" h="45">
                <a:moveTo>
                  <a:pt x="162" y="45"/>
                </a:moveTo>
                <a:lnTo>
                  <a:pt x="216" y="0"/>
                </a:lnTo>
                <a:lnTo>
                  <a:pt x="54" y="0"/>
                </a:lnTo>
                <a:lnTo>
                  <a:pt x="0" y="45"/>
                </a:lnTo>
                <a:lnTo>
                  <a:pt x="162" y="45"/>
                </a:lnTo>
                <a:close/>
              </a:path>
            </a:pathLst>
          </a:custGeom>
          <a:solidFill>
            <a:srgbClr val="262673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50" name="Freeform 66">
            <a:extLst>
              <a:ext uri="{FF2B5EF4-FFF2-40B4-BE49-F238E27FC236}">
                <a16:creationId xmlns:a16="http://schemas.microsoft.com/office/drawing/2014/main" id="{5697898A-AD81-4371-BC9E-DBD4E86701C5}"/>
              </a:ext>
            </a:extLst>
          </p:cNvPr>
          <p:cNvSpPr>
            <a:spLocks/>
          </p:cNvSpPr>
          <p:nvPr/>
        </p:nvSpPr>
        <p:spPr bwMode="auto">
          <a:xfrm>
            <a:off x="4314825" y="2333626"/>
            <a:ext cx="75010" cy="1900238"/>
          </a:xfrm>
          <a:custGeom>
            <a:avLst/>
            <a:gdLst>
              <a:gd name="T0" fmla="*/ 0 w 63"/>
              <a:gd name="T1" fmla="*/ 2147483647 h 1596"/>
              <a:gd name="T2" fmla="*/ 0 w 63"/>
              <a:gd name="T3" fmla="*/ 2147483647 h 1596"/>
              <a:gd name="T4" fmla="*/ 2147483647 w 63"/>
              <a:gd name="T5" fmla="*/ 0 h 1596"/>
              <a:gd name="T6" fmla="*/ 2147483647 w 63"/>
              <a:gd name="T7" fmla="*/ 2147483647 h 1596"/>
              <a:gd name="T8" fmla="*/ 0 w 63"/>
              <a:gd name="T9" fmla="*/ 2147483647 h 15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" h="1596">
                <a:moveTo>
                  <a:pt x="0" y="1596"/>
                </a:moveTo>
                <a:lnTo>
                  <a:pt x="0" y="45"/>
                </a:lnTo>
                <a:lnTo>
                  <a:pt x="63" y="0"/>
                </a:lnTo>
                <a:lnTo>
                  <a:pt x="63" y="1559"/>
                </a:lnTo>
                <a:lnTo>
                  <a:pt x="0" y="1596"/>
                </a:lnTo>
                <a:close/>
              </a:path>
            </a:pathLst>
          </a:custGeom>
          <a:solidFill>
            <a:srgbClr val="5E7072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51" name="Rectangle 67">
            <a:extLst>
              <a:ext uri="{FF2B5EF4-FFF2-40B4-BE49-F238E27FC236}">
                <a16:creationId xmlns:a16="http://schemas.microsoft.com/office/drawing/2014/main" id="{03FF5B30-D8FE-43D2-9F16-769CC66EA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945" y="2387204"/>
            <a:ext cx="192881" cy="1846659"/>
          </a:xfrm>
          <a:prstGeom prst="rect">
            <a:avLst/>
          </a:prstGeom>
          <a:solidFill>
            <a:srgbClr val="BBE0E3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52" name="Freeform 68">
            <a:extLst>
              <a:ext uri="{FF2B5EF4-FFF2-40B4-BE49-F238E27FC236}">
                <a16:creationId xmlns:a16="http://schemas.microsoft.com/office/drawing/2014/main" id="{4086F8C3-2B92-4182-9158-2D07940FF272}"/>
              </a:ext>
            </a:extLst>
          </p:cNvPr>
          <p:cNvSpPr>
            <a:spLocks/>
          </p:cNvSpPr>
          <p:nvPr/>
        </p:nvSpPr>
        <p:spPr bwMode="auto">
          <a:xfrm>
            <a:off x="4121945" y="2333626"/>
            <a:ext cx="267891" cy="53579"/>
          </a:xfrm>
          <a:custGeom>
            <a:avLst/>
            <a:gdLst>
              <a:gd name="T0" fmla="*/ 2147483647 w 225"/>
              <a:gd name="T1" fmla="*/ 2147483647 h 45"/>
              <a:gd name="T2" fmla="*/ 2147483647 w 225"/>
              <a:gd name="T3" fmla="*/ 0 h 45"/>
              <a:gd name="T4" fmla="*/ 2147483647 w 225"/>
              <a:gd name="T5" fmla="*/ 0 h 45"/>
              <a:gd name="T6" fmla="*/ 0 w 225"/>
              <a:gd name="T7" fmla="*/ 2147483647 h 45"/>
              <a:gd name="T8" fmla="*/ 2147483647 w 225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5" h="45">
                <a:moveTo>
                  <a:pt x="162" y="45"/>
                </a:moveTo>
                <a:lnTo>
                  <a:pt x="225" y="0"/>
                </a:lnTo>
                <a:lnTo>
                  <a:pt x="54" y="0"/>
                </a:lnTo>
                <a:lnTo>
                  <a:pt x="0" y="45"/>
                </a:lnTo>
                <a:lnTo>
                  <a:pt x="162" y="45"/>
                </a:lnTo>
                <a:close/>
              </a:path>
            </a:pathLst>
          </a:custGeom>
          <a:solidFill>
            <a:srgbClr val="8CA8AA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53" name="Freeform 69">
            <a:extLst>
              <a:ext uri="{FF2B5EF4-FFF2-40B4-BE49-F238E27FC236}">
                <a16:creationId xmlns:a16="http://schemas.microsoft.com/office/drawing/2014/main" id="{F41460D1-9210-4735-9AF7-E6C8D60F7575}"/>
              </a:ext>
            </a:extLst>
          </p:cNvPr>
          <p:cNvSpPr>
            <a:spLocks/>
          </p:cNvSpPr>
          <p:nvPr/>
        </p:nvSpPr>
        <p:spPr bwMode="auto">
          <a:xfrm>
            <a:off x="4518423" y="4071938"/>
            <a:ext cx="64294" cy="161925"/>
          </a:xfrm>
          <a:custGeom>
            <a:avLst/>
            <a:gdLst>
              <a:gd name="T0" fmla="*/ 0 w 54"/>
              <a:gd name="T1" fmla="*/ 2147483647 h 136"/>
              <a:gd name="T2" fmla="*/ 0 w 54"/>
              <a:gd name="T3" fmla="*/ 2147483647 h 136"/>
              <a:gd name="T4" fmla="*/ 2147483647 w 54"/>
              <a:gd name="T5" fmla="*/ 0 h 136"/>
              <a:gd name="T6" fmla="*/ 2147483647 w 54"/>
              <a:gd name="T7" fmla="*/ 2147483647 h 136"/>
              <a:gd name="T8" fmla="*/ 0 w 54"/>
              <a:gd name="T9" fmla="*/ 2147483647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136">
                <a:moveTo>
                  <a:pt x="0" y="136"/>
                </a:moveTo>
                <a:lnTo>
                  <a:pt x="0" y="45"/>
                </a:lnTo>
                <a:lnTo>
                  <a:pt x="54" y="0"/>
                </a:lnTo>
                <a:lnTo>
                  <a:pt x="54" y="99"/>
                </a:lnTo>
                <a:lnTo>
                  <a:pt x="0" y="136"/>
                </a:lnTo>
                <a:close/>
              </a:path>
            </a:pathLst>
          </a:custGeom>
          <a:solidFill>
            <a:srgbClr val="1A1A4D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54" name="Rectangle 70">
            <a:extLst>
              <a:ext uri="{FF2B5EF4-FFF2-40B4-BE49-F238E27FC236}">
                <a16:creationId xmlns:a16="http://schemas.microsoft.com/office/drawing/2014/main" id="{EAF30FC5-B5BA-4B0E-B636-ACDA55392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827" y="4125517"/>
            <a:ext cx="203597" cy="108347"/>
          </a:xfrm>
          <a:prstGeom prst="rect">
            <a:avLst/>
          </a:prstGeom>
          <a:solidFill>
            <a:srgbClr val="333399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55" name="Freeform 71">
            <a:extLst>
              <a:ext uri="{FF2B5EF4-FFF2-40B4-BE49-F238E27FC236}">
                <a16:creationId xmlns:a16="http://schemas.microsoft.com/office/drawing/2014/main" id="{A2915079-E3E1-45DA-A40B-943C7530D2B8}"/>
              </a:ext>
            </a:extLst>
          </p:cNvPr>
          <p:cNvSpPr>
            <a:spLocks/>
          </p:cNvSpPr>
          <p:nvPr/>
        </p:nvSpPr>
        <p:spPr bwMode="auto">
          <a:xfrm>
            <a:off x="4314826" y="4071938"/>
            <a:ext cx="267891" cy="53579"/>
          </a:xfrm>
          <a:custGeom>
            <a:avLst/>
            <a:gdLst>
              <a:gd name="T0" fmla="*/ 2147483647 w 225"/>
              <a:gd name="T1" fmla="*/ 2147483647 h 45"/>
              <a:gd name="T2" fmla="*/ 2147483647 w 225"/>
              <a:gd name="T3" fmla="*/ 0 h 45"/>
              <a:gd name="T4" fmla="*/ 2147483647 w 225"/>
              <a:gd name="T5" fmla="*/ 0 h 45"/>
              <a:gd name="T6" fmla="*/ 0 w 225"/>
              <a:gd name="T7" fmla="*/ 2147483647 h 45"/>
              <a:gd name="T8" fmla="*/ 2147483647 w 225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5" h="45">
                <a:moveTo>
                  <a:pt x="171" y="45"/>
                </a:moveTo>
                <a:lnTo>
                  <a:pt x="225" y="0"/>
                </a:lnTo>
                <a:lnTo>
                  <a:pt x="63" y="0"/>
                </a:lnTo>
                <a:lnTo>
                  <a:pt x="0" y="45"/>
                </a:lnTo>
                <a:lnTo>
                  <a:pt x="171" y="45"/>
                </a:lnTo>
                <a:close/>
              </a:path>
            </a:pathLst>
          </a:custGeom>
          <a:solidFill>
            <a:srgbClr val="262673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56" name="Freeform 72">
            <a:extLst>
              <a:ext uri="{FF2B5EF4-FFF2-40B4-BE49-F238E27FC236}">
                <a16:creationId xmlns:a16="http://schemas.microsoft.com/office/drawing/2014/main" id="{415FBD1C-4303-4AB4-978E-985DE50163A6}"/>
              </a:ext>
            </a:extLst>
          </p:cNvPr>
          <p:cNvSpPr>
            <a:spLocks/>
          </p:cNvSpPr>
          <p:nvPr/>
        </p:nvSpPr>
        <p:spPr bwMode="auto">
          <a:xfrm>
            <a:off x="5000625" y="1383508"/>
            <a:ext cx="64294" cy="2850356"/>
          </a:xfrm>
          <a:custGeom>
            <a:avLst/>
            <a:gdLst>
              <a:gd name="T0" fmla="*/ 0 w 54"/>
              <a:gd name="T1" fmla="*/ 2147483647 h 2394"/>
              <a:gd name="T2" fmla="*/ 0 w 54"/>
              <a:gd name="T3" fmla="*/ 2147483647 h 2394"/>
              <a:gd name="T4" fmla="*/ 2147483647 w 54"/>
              <a:gd name="T5" fmla="*/ 0 h 2394"/>
              <a:gd name="T6" fmla="*/ 2147483647 w 54"/>
              <a:gd name="T7" fmla="*/ 2147483647 h 2394"/>
              <a:gd name="T8" fmla="*/ 0 w 54"/>
              <a:gd name="T9" fmla="*/ 2147483647 h 23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2394">
                <a:moveTo>
                  <a:pt x="0" y="2394"/>
                </a:moveTo>
                <a:lnTo>
                  <a:pt x="0" y="36"/>
                </a:lnTo>
                <a:lnTo>
                  <a:pt x="54" y="0"/>
                </a:lnTo>
                <a:lnTo>
                  <a:pt x="54" y="2357"/>
                </a:lnTo>
                <a:lnTo>
                  <a:pt x="0" y="2394"/>
                </a:lnTo>
                <a:close/>
              </a:path>
            </a:pathLst>
          </a:custGeom>
          <a:solidFill>
            <a:srgbClr val="5E7072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57" name="Rectangle 73">
            <a:extLst>
              <a:ext uri="{FF2B5EF4-FFF2-40B4-BE49-F238E27FC236}">
                <a16:creationId xmlns:a16="http://schemas.microsoft.com/office/drawing/2014/main" id="{49190D7B-51B5-4DE8-AAEF-B7F567E1B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7745" y="1426370"/>
            <a:ext cx="192881" cy="2807494"/>
          </a:xfrm>
          <a:prstGeom prst="rect">
            <a:avLst/>
          </a:prstGeom>
          <a:solidFill>
            <a:srgbClr val="BBE0E3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58" name="Freeform 74">
            <a:extLst>
              <a:ext uri="{FF2B5EF4-FFF2-40B4-BE49-F238E27FC236}">
                <a16:creationId xmlns:a16="http://schemas.microsoft.com/office/drawing/2014/main" id="{7B7C8BE7-681E-45C3-BB62-33BEC4A73040}"/>
              </a:ext>
            </a:extLst>
          </p:cNvPr>
          <p:cNvSpPr>
            <a:spLocks/>
          </p:cNvSpPr>
          <p:nvPr/>
        </p:nvSpPr>
        <p:spPr bwMode="auto">
          <a:xfrm>
            <a:off x="4807745" y="1383507"/>
            <a:ext cx="257175" cy="42863"/>
          </a:xfrm>
          <a:custGeom>
            <a:avLst/>
            <a:gdLst>
              <a:gd name="T0" fmla="*/ 2147483647 w 216"/>
              <a:gd name="T1" fmla="*/ 2147483647 h 36"/>
              <a:gd name="T2" fmla="*/ 2147483647 w 216"/>
              <a:gd name="T3" fmla="*/ 0 h 36"/>
              <a:gd name="T4" fmla="*/ 2147483647 w 216"/>
              <a:gd name="T5" fmla="*/ 0 h 36"/>
              <a:gd name="T6" fmla="*/ 0 w 216"/>
              <a:gd name="T7" fmla="*/ 2147483647 h 36"/>
              <a:gd name="T8" fmla="*/ 2147483647 w 216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" h="36">
                <a:moveTo>
                  <a:pt x="162" y="36"/>
                </a:moveTo>
                <a:lnTo>
                  <a:pt x="216" y="0"/>
                </a:lnTo>
                <a:lnTo>
                  <a:pt x="54" y="0"/>
                </a:lnTo>
                <a:lnTo>
                  <a:pt x="0" y="36"/>
                </a:lnTo>
                <a:lnTo>
                  <a:pt x="162" y="36"/>
                </a:lnTo>
                <a:close/>
              </a:path>
            </a:pathLst>
          </a:custGeom>
          <a:solidFill>
            <a:srgbClr val="8CA8AA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59" name="Freeform 75">
            <a:extLst>
              <a:ext uri="{FF2B5EF4-FFF2-40B4-BE49-F238E27FC236}">
                <a16:creationId xmlns:a16="http://schemas.microsoft.com/office/drawing/2014/main" id="{2E32A0AA-CD52-4A15-9C23-C1467E9030DC}"/>
              </a:ext>
            </a:extLst>
          </p:cNvPr>
          <p:cNvSpPr>
            <a:spLocks/>
          </p:cNvSpPr>
          <p:nvPr/>
        </p:nvSpPr>
        <p:spPr bwMode="auto">
          <a:xfrm>
            <a:off x="5193507" y="4071938"/>
            <a:ext cx="64294" cy="161925"/>
          </a:xfrm>
          <a:custGeom>
            <a:avLst/>
            <a:gdLst>
              <a:gd name="T0" fmla="*/ 0 w 54"/>
              <a:gd name="T1" fmla="*/ 2147483647 h 136"/>
              <a:gd name="T2" fmla="*/ 0 w 54"/>
              <a:gd name="T3" fmla="*/ 2147483647 h 136"/>
              <a:gd name="T4" fmla="*/ 2147483647 w 54"/>
              <a:gd name="T5" fmla="*/ 0 h 136"/>
              <a:gd name="T6" fmla="*/ 2147483647 w 54"/>
              <a:gd name="T7" fmla="*/ 2147483647 h 136"/>
              <a:gd name="T8" fmla="*/ 0 w 54"/>
              <a:gd name="T9" fmla="*/ 2147483647 h 1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136">
                <a:moveTo>
                  <a:pt x="0" y="136"/>
                </a:moveTo>
                <a:lnTo>
                  <a:pt x="0" y="45"/>
                </a:lnTo>
                <a:lnTo>
                  <a:pt x="54" y="0"/>
                </a:lnTo>
                <a:lnTo>
                  <a:pt x="54" y="99"/>
                </a:lnTo>
                <a:lnTo>
                  <a:pt x="0" y="136"/>
                </a:lnTo>
                <a:close/>
              </a:path>
            </a:pathLst>
          </a:custGeom>
          <a:solidFill>
            <a:srgbClr val="1A1A4D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60" name="Rectangle 76">
            <a:extLst>
              <a:ext uri="{FF2B5EF4-FFF2-40B4-BE49-F238E27FC236}">
                <a16:creationId xmlns:a16="http://schemas.microsoft.com/office/drawing/2014/main" id="{9E2A2D50-1ACC-4DB6-B18E-BD4CE788D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7" y="4125517"/>
            <a:ext cx="192881" cy="108347"/>
          </a:xfrm>
          <a:prstGeom prst="rect">
            <a:avLst/>
          </a:prstGeom>
          <a:solidFill>
            <a:srgbClr val="333399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61" name="Freeform 77">
            <a:extLst>
              <a:ext uri="{FF2B5EF4-FFF2-40B4-BE49-F238E27FC236}">
                <a16:creationId xmlns:a16="http://schemas.microsoft.com/office/drawing/2014/main" id="{3567D948-0BD4-479A-9048-9CB4AD502809}"/>
              </a:ext>
            </a:extLst>
          </p:cNvPr>
          <p:cNvSpPr>
            <a:spLocks/>
          </p:cNvSpPr>
          <p:nvPr/>
        </p:nvSpPr>
        <p:spPr bwMode="auto">
          <a:xfrm>
            <a:off x="5000626" y="4071938"/>
            <a:ext cx="257175" cy="53579"/>
          </a:xfrm>
          <a:custGeom>
            <a:avLst/>
            <a:gdLst>
              <a:gd name="T0" fmla="*/ 2147483647 w 216"/>
              <a:gd name="T1" fmla="*/ 2147483647 h 45"/>
              <a:gd name="T2" fmla="*/ 2147483647 w 216"/>
              <a:gd name="T3" fmla="*/ 0 h 45"/>
              <a:gd name="T4" fmla="*/ 2147483647 w 216"/>
              <a:gd name="T5" fmla="*/ 0 h 45"/>
              <a:gd name="T6" fmla="*/ 0 w 216"/>
              <a:gd name="T7" fmla="*/ 2147483647 h 45"/>
              <a:gd name="T8" fmla="*/ 2147483647 w 216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6" h="45">
                <a:moveTo>
                  <a:pt x="162" y="45"/>
                </a:moveTo>
                <a:lnTo>
                  <a:pt x="216" y="0"/>
                </a:lnTo>
                <a:lnTo>
                  <a:pt x="54" y="0"/>
                </a:lnTo>
                <a:lnTo>
                  <a:pt x="0" y="45"/>
                </a:lnTo>
                <a:lnTo>
                  <a:pt x="162" y="45"/>
                </a:lnTo>
                <a:close/>
              </a:path>
            </a:pathLst>
          </a:custGeom>
          <a:solidFill>
            <a:srgbClr val="262673"/>
          </a:solidFill>
          <a:ln w="142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62" name="Line 78">
            <a:extLst>
              <a:ext uri="{FF2B5EF4-FFF2-40B4-BE49-F238E27FC236}">
                <a16:creationId xmlns:a16="http://schemas.microsoft.com/office/drawing/2014/main" id="{41D6ACA2-90BB-4AC7-B7E4-437F64B7DD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35956" y="1426370"/>
            <a:ext cx="1191" cy="2807494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63" name="Line 79">
            <a:extLst>
              <a:ext uri="{FF2B5EF4-FFF2-40B4-BE49-F238E27FC236}">
                <a16:creationId xmlns:a16="http://schemas.microsoft.com/office/drawing/2014/main" id="{77EF7C90-DB8F-4240-A1CE-08C4EDBE4D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93095" y="4233863"/>
            <a:ext cx="42863" cy="11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64" name="Line 80">
            <a:extLst>
              <a:ext uri="{FF2B5EF4-FFF2-40B4-BE49-F238E27FC236}">
                <a16:creationId xmlns:a16="http://schemas.microsoft.com/office/drawing/2014/main" id="{285DBC62-4E75-4895-8AB8-46A49A7445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93095" y="3671888"/>
            <a:ext cx="42863" cy="11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65" name="Line 81">
            <a:extLst>
              <a:ext uri="{FF2B5EF4-FFF2-40B4-BE49-F238E27FC236}">
                <a16:creationId xmlns:a16="http://schemas.microsoft.com/office/drawing/2014/main" id="{5169B1F0-A7D0-4200-899A-EEDFB6E9B6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93095" y="3111105"/>
            <a:ext cx="42863" cy="119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66" name="Line 82">
            <a:extLst>
              <a:ext uri="{FF2B5EF4-FFF2-40B4-BE49-F238E27FC236}">
                <a16:creationId xmlns:a16="http://schemas.microsoft.com/office/drawing/2014/main" id="{160E2BCE-2FC8-402E-8CF8-008B769F6F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93095" y="2549130"/>
            <a:ext cx="42863" cy="1190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67" name="Line 83">
            <a:extLst>
              <a:ext uri="{FF2B5EF4-FFF2-40B4-BE49-F238E27FC236}">
                <a16:creationId xmlns:a16="http://schemas.microsoft.com/office/drawing/2014/main" id="{E3CEF411-BD22-4571-A314-461B1A0725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93095" y="1988345"/>
            <a:ext cx="42863" cy="11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68" name="Line 84">
            <a:extLst>
              <a:ext uri="{FF2B5EF4-FFF2-40B4-BE49-F238E27FC236}">
                <a16:creationId xmlns:a16="http://schemas.microsoft.com/office/drawing/2014/main" id="{75E4D8E9-17DA-4875-9E39-D88240E91D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93095" y="1426370"/>
            <a:ext cx="42863" cy="11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69" name="Rectangle 85">
            <a:extLst>
              <a:ext uri="{FF2B5EF4-FFF2-40B4-BE49-F238E27FC236}">
                <a16:creationId xmlns:a16="http://schemas.microsoft.com/office/drawing/2014/main" id="{06050AB1-177B-4C2D-BB9E-6AABCEF3D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0928" y="4082654"/>
            <a:ext cx="144270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25" b="1">
                <a:solidFill>
                  <a:srgbClr val="000000"/>
                </a:solidFill>
                <a:latin typeface="Calibri"/>
              </a:rPr>
              <a:t>0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70" name="Rectangle 86">
            <a:extLst>
              <a:ext uri="{FF2B5EF4-FFF2-40B4-BE49-F238E27FC236}">
                <a16:creationId xmlns:a16="http://schemas.microsoft.com/office/drawing/2014/main" id="{C8BD1FC4-C4F2-4BD2-B5A1-39BEC4345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6" y="3520679"/>
            <a:ext cx="288541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25" b="1">
                <a:solidFill>
                  <a:srgbClr val="000000"/>
                </a:solidFill>
                <a:latin typeface="Calibri"/>
              </a:rPr>
              <a:t>10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71" name="Rectangle 87">
            <a:extLst>
              <a:ext uri="{FF2B5EF4-FFF2-40B4-BE49-F238E27FC236}">
                <a16:creationId xmlns:a16="http://schemas.microsoft.com/office/drawing/2014/main" id="{A5D6F72D-79AE-46B5-B9DD-4C1C587FE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6" y="2959894"/>
            <a:ext cx="288541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25" b="1">
                <a:solidFill>
                  <a:srgbClr val="000000"/>
                </a:solidFill>
                <a:latin typeface="Calibri"/>
              </a:rPr>
              <a:t>20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72" name="Rectangle 88">
            <a:extLst>
              <a:ext uri="{FF2B5EF4-FFF2-40B4-BE49-F238E27FC236}">
                <a16:creationId xmlns:a16="http://schemas.microsoft.com/office/drawing/2014/main" id="{397D7920-0CFB-4466-BE0A-CA9EB069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6" y="2397919"/>
            <a:ext cx="288541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25" b="1">
                <a:solidFill>
                  <a:srgbClr val="000000"/>
                </a:solidFill>
                <a:latin typeface="Calibri"/>
              </a:rPr>
              <a:t>30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73" name="Rectangle 89">
            <a:extLst>
              <a:ext uri="{FF2B5EF4-FFF2-40B4-BE49-F238E27FC236}">
                <a16:creationId xmlns:a16="http://schemas.microsoft.com/office/drawing/2014/main" id="{21AFDA2F-C684-4288-BDB2-87C765770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6" y="1837135"/>
            <a:ext cx="288541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25" b="1">
                <a:solidFill>
                  <a:srgbClr val="000000"/>
                </a:solidFill>
                <a:latin typeface="Calibri"/>
              </a:rPr>
              <a:t>40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74" name="Rectangle 90">
            <a:extLst>
              <a:ext uri="{FF2B5EF4-FFF2-40B4-BE49-F238E27FC236}">
                <a16:creationId xmlns:a16="http://schemas.microsoft.com/office/drawing/2014/main" id="{93A210D9-E4A8-44EA-B4D2-7162E85B4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6" y="1275160"/>
            <a:ext cx="288541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25" b="1">
                <a:solidFill>
                  <a:srgbClr val="000000"/>
                </a:solidFill>
                <a:latin typeface="Calibri"/>
              </a:rPr>
              <a:t>50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75" name="Line 91">
            <a:extLst>
              <a:ext uri="{FF2B5EF4-FFF2-40B4-BE49-F238E27FC236}">
                <a16:creationId xmlns:a16="http://schemas.microsoft.com/office/drawing/2014/main" id="{5D747CAD-3672-4D02-9E85-EE256D28C2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958" y="4233863"/>
            <a:ext cx="3407569" cy="1191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76" name="Line 92">
            <a:extLst>
              <a:ext uri="{FF2B5EF4-FFF2-40B4-BE49-F238E27FC236}">
                <a16:creationId xmlns:a16="http://schemas.microsoft.com/office/drawing/2014/main" id="{DF71503C-0EEC-4A3E-8138-C61BC49627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5956" y="4233863"/>
            <a:ext cx="1191" cy="42863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77" name="Line 93">
            <a:extLst>
              <a:ext uri="{FF2B5EF4-FFF2-40B4-BE49-F238E27FC236}">
                <a16:creationId xmlns:a16="http://schemas.microsoft.com/office/drawing/2014/main" id="{72287B60-2FE4-4D92-BEF6-67E4FAC007C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1756" y="4233863"/>
            <a:ext cx="1191" cy="42863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78" name="Line 94">
            <a:extLst>
              <a:ext uri="{FF2B5EF4-FFF2-40B4-BE49-F238E27FC236}">
                <a16:creationId xmlns:a16="http://schemas.microsoft.com/office/drawing/2014/main" id="{30A91883-AF8E-434B-AF0A-C0D9598064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6842" y="4233863"/>
            <a:ext cx="1190" cy="42863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79" name="Line 95">
            <a:extLst>
              <a:ext uri="{FF2B5EF4-FFF2-40B4-BE49-F238E27FC236}">
                <a16:creationId xmlns:a16="http://schemas.microsoft.com/office/drawing/2014/main" id="{768A8407-D252-442E-B446-5F4546034E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2642" y="4233863"/>
            <a:ext cx="1190" cy="42863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80" name="Line 96">
            <a:extLst>
              <a:ext uri="{FF2B5EF4-FFF2-40B4-BE49-F238E27FC236}">
                <a16:creationId xmlns:a16="http://schemas.microsoft.com/office/drawing/2014/main" id="{79419764-635F-4490-BDFE-7A568F7784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7726" y="4233863"/>
            <a:ext cx="1191" cy="42863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81" name="Line 97">
            <a:extLst>
              <a:ext uri="{FF2B5EF4-FFF2-40B4-BE49-F238E27FC236}">
                <a16:creationId xmlns:a16="http://schemas.microsoft.com/office/drawing/2014/main" id="{CA81BFEA-A302-4B1D-9E52-A8F2AD9F91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3526" y="4233863"/>
            <a:ext cx="1191" cy="42863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82" name="Rectangle 98">
            <a:extLst>
              <a:ext uri="{FF2B5EF4-FFF2-40B4-BE49-F238E27FC236}">
                <a16:creationId xmlns:a16="http://schemas.microsoft.com/office/drawing/2014/main" id="{8748C864-38B6-4212-8E6B-6D6695238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2" y="4351735"/>
            <a:ext cx="144270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25" b="1">
                <a:solidFill>
                  <a:srgbClr val="000000"/>
                </a:solidFill>
                <a:latin typeface="Calibri"/>
              </a:rPr>
              <a:t>0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83" name="Rectangle 99">
            <a:extLst>
              <a:ext uri="{FF2B5EF4-FFF2-40B4-BE49-F238E27FC236}">
                <a16:creationId xmlns:a16="http://schemas.microsoft.com/office/drawing/2014/main" id="{9AA56A3F-6BCD-4DB9-9192-4AFEEA579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647" y="4351735"/>
            <a:ext cx="144270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25" b="1">
                <a:solidFill>
                  <a:srgbClr val="000000"/>
                </a:solidFill>
                <a:latin typeface="Calibri"/>
              </a:rPr>
              <a:t>3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84" name="Rectangle 100">
            <a:extLst>
              <a:ext uri="{FF2B5EF4-FFF2-40B4-BE49-F238E27FC236}">
                <a16:creationId xmlns:a16="http://schemas.microsoft.com/office/drawing/2014/main" id="{F5697C63-2D0B-4F14-BB75-46B60D4FE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447" y="4351735"/>
            <a:ext cx="144270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25" b="1">
                <a:solidFill>
                  <a:srgbClr val="000000"/>
                </a:solidFill>
                <a:latin typeface="Calibri"/>
              </a:rPr>
              <a:t>7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85" name="Rectangle 101">
            <a:extLst>
              <a:ext uri="{FF2B5EF4-FFF2-40B4-BE49-F238E27FC236}">
                <a16:creationId xmlns:a16="http://schemas.microsoft.com/office/drawing/2014/main" id="{20CE4D0F-BAF2-4022-AEE5-A6AC10254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5524" y="4351735"/>
            <a:ext cx="288541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25" b="1">
                <a:solidFill>
                  <a:srgbClr val="000000"/>
                </a:solidFill>
                <a:latin typeface="Calibri"/>
              </a:rPr>
              <a:t>40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86" name="Rectangle 102">
            <a:extLst>
              <a:ext uri="{FF2B5EF4-FFF2-40B4-BE49-F238E27FC236}">
                <a16:creationId xmlns:a16="http://schemas.microsoft.com/office/drawing/2014/main" id="{30A66FBD-F0FE-4B2D-8D7F-338DB283A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1324" y="4351735"/>
            <a:ext cx="288541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25" b="1">
                <a:solidFill>
                  <a:srgbClr val="000000"/>
                </a:solidFill>
                <a:latin typeface="Calibri"/>
              </a:rPr>
              <a:t>60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87" name="Rectangle 103">
            <a:extLst>
              <a:ext uri="{FF2B5EF4-FFF2-40B4-BE49-F238E27FC236}">
                <a16:creationId xmlns:a16="http://schemas.microsoft.com/office/drawing/2014/main" id="{C94DA4B6-AEA0-4A5D-89DD-856CE5F90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705" y="540545"/>
            <a:ext cx="2503891" cy="38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75" b="1">
                <a:solidFill>
                  <a:srgbClr val="000000"/>
                </a:solidFill>
                <a:latin typeface="Calibri"/>
              </a:rPr>
              <a:t>Karbonátosodás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88" name="Rectangle 104">
            <a:extLst>
              <a:ext uri="{FF2B5EF4-FFF2-40B4-BE49-F238E27FC236}">
                <a16:creationId xmlns:a16="http://schemas.microsoft.com/office/drawing/2014/main" id="{291577BC-21AC-4414-8E8D-687F3A4D1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720" y="1999061"/>
            <a:ext cx="2143125" cy="1964531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89" name="Rectangle 105">
            <a:extLst>
              <a:ext uri="{FF2B5EF4-FFF2-40B4-BE49-F238E27FC236}">
                <a16:creationId xmlns:a16="http://schemas.microsoft.com/office/drawing/2014/main" id="{6E21F9FF-87AF-40BB-9E19-44EF1E0C3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445" y="2127647"/>
            <a:ext cx="160735" cy="161925"/>
          </a:xfrm>
          <a:prstGeom prst="rect">
            <a:avLst/>
          </a:prstGeom>
          <a:solidFill>
            <a:srgbClr val="BBE0E3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90" name="Rectangle 106">
            <a:extLst>
              <a:ext uri="{FF2B5EF4-FFF2-40B4-BE49-F238E27FC236}">
                <a16:creationId xmlns:a16="http://schemas.microsoft.com/office/drawing/2014/main" id="{CF4FDB8B-785D-4662-8960-ED74ED0CE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188" y="2064544"/>
            <a:ext cx="1652697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25" b="1">
                <a:solidFill>
                  <a:srgbClr val="000000"/>
                </a:solidFill>
                <a:latin typeface="Calibri"/>
              </a:rPr>
              <a:t>beton v/c=0,8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91" name="Rectangle 107">
            <a:extLst>
              <a:ext uri="{FF2B5EF4-FFF2-40B4-BE49-F238E27FC236}">
                <a16:creationId xmlns:a16="http://schemas.microsoft.com/office/drawing/2014/main" id="{BEF1B402-584F-4D4A-AEB2-81B13012E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445" y="3111104"/>
            <a:ext cx="160735" cy="161925"/>
          </a:xfrm>
          <a:prstGeom prst="rect">
            <a:avLst/>
          </a:prstGeom>
          <a:solidFill>
            <a:srgbClr val="333399"/>
          </a:solidFill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92" name="Rectangle 108">
            <a:extLst>
              <a:ext uri="{FF2B5EF4-FFF2-40B4-BE49-F238E27FC236}">
                <a16:creationId xmlns:a16="http://schemas.microsoft.com/office/drawing/2014/main" id="{D969B4A5-7790-4877-9B4D-CE7700990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189" y="3046810"/>
            <a:ext cx="706925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25" b="1">
                <a:solidFill>
                  <a:srgbClr val="000000"/>
                </a:solidFill>
                <a:latin typeface="Calibri"/>
              </a:rPr>
              <a:t>beton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93" name="Rectangle 109">
            <a:extLst>
              <a:ext uri="{FF2B5EF4-FFF2-40B4-BE49-F238E27FC236}">
                <a16:creationId xmlns:a16="http://schemas.microsoft.com/office/drawing/2014/main" id="{6165BC31-19DE-47BB-9B38-9A5731F54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189" y="3349229"/>
            <a:ext cx="1774525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25" b="1">
                <a:solidFill>
                  <a:srgbClr val="000000"/>
                </a:solidFill>
                <a:latin typeface="Calibri"/>
              </a:rPr>
              <a:t>MAPELASTIC-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794" name="Rectangle 110">
            <a:extLst>
              <a:ext uri="{FF2B5EF4-FFF2-40B4-BE49-F238E27FC236}">
                <a16:creationId xmlns:a16="http://schemas.microsoft.com/office/drawing/2014/main" id="{49669F6D-A46C-436B-BDCE-3F3C1D026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187" y="3650456"/>
            <a:ext cx="1162178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25" b="1">
                <a:solidFill>
                  <a:srgbClr val="000000"/>
                </a:solidFill>
                <a:latin typeface="Calibri"/>
              </a:rPr>
              <a:t>al v/c=0,8</a:t>
            </a:r>
            <a:endParaRPr lang="hu-HU" altLang="hu-HU"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65656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A702E5-254F-4CB8-BD1F-2D21CAD2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Elastocolor</a:t>
            </a:r>
            <a:r>
              <a:rPr lang="hu-HU" dirty="0"/>
              <a:t> </a:t>
            </a:r>
            <a:r>
              <a:rPr lang="hu-HU" dirty="0" err="1"/>
              <a:t>Pittura</a:t>
            </a:r>
            <a:r>
              <a:rPr lang="hu-HU" dirty="0"/>
              <a:t> és </a:t>
            </a:r>
            <a:r>
              <a:rPr lang="hu-HU" dirty="0" err="1"/>
              <a:t>Colorite</a:t>
            </a:r>
            <a:r>
              <a:rPr lang="hu-HU" dirty="0"/>
              <a:t> Beton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D5E85C3D-33AE-44B5-8560-2FC04E147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201" y="1599642"/>
            <a:ext cx="6847055" cy="264629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DDD77A9-7989-42D2-A9F0-161C37EB7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219" y="1429614"/>
            <a:ext cx="6863037" cy="29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1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0FEADB0-C370-4BED-99EF-AE5948E19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81" y="465516"/>
            <a:ext cx="7791052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91437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hu-HU" sz="240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VÍZLEPERGETŐ IMPREGNÁLÁSOK</a:t>
            </a:r>
            <a:endParaRPr lang="hu-HU" altLang="hu-HU" sz="2400" b="1" dirty="0">
              <a:solidFill>
                <a:srgbClr val="0070C0"/>
              </a:solidFill>
              <a:latin typeface="Montserrat" panose="00000500000000000000" pitchFamily="2" charset="-1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FE9951D-516E-4AEA-9395-DCC6F4988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81" y="1203598"/>
            <a:ext cx="3820058" cy="99073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921271D-334D-4FD2-A518-2A0D1E57DAC3}"/>
              </a:ext>
            </a:extLst>
          </p:cNvPr>
          <p:cNvSpPr txBox="1"/>
          <p:nvPr/>
        </p:nvSpPr>
        <p:spPr>
          <a:xfrm>
            <a:off x="669381" y="2715766"/>
            <a:ext cx="4388674" cy="119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sz="1650" dirty="0" err="1">
                <a:solidFill>
                  <a:srgbClr val="0070C0"/>
                </a:solidFill>
                <a:latin typeface="Montserrat" panose="00000500000000000000" pitchFamily="2" charset="-18"/>
              </a:rPr>
              <a:t>Hidrofóbizáló</a:t>
            </a:r>
            <a:r>
              <a:rPr lang="hu-HU" sz="1650" dirty="0">
                <a:solidFill>
                  <a:srgbClr val="0070C0"/>
                </a:solidFill>
                <a:latin typeface="Montserrat" panose="00000500000000000000" pitchFamily="2" charset="-18"/>
              </a:rPr>
              <a:t>, </a:t>
            </a:r>
            <a:r>
              <a:rPr lang="hu-HU" sz="1650" dirty="0" err="1">
                <a:solidFill>
                  <a:srgbClr val="0070C0"/>
                </a:solidFill>
                <a:latin typeface="Montserrat" panose="00000500000000000000" pitchFamily="2" charset="-18"/>
              </a:rPr>
              <a:t>migráló</a:t>
            </a:r>
            <a:r>
              <a:rPr lang="hu-HU" sz="1650" dirty="0">
                <a:solidFill>
                  <a:srgbClr val="0070C0"/>
                </a:solidFill>
                <a:latin typeface="Montserrat" panose="00000500000000000000" pitchFamily="2" charset="-18"/>
              </a:rPr>
              <a:t> (beszívódó), szilán alapú termékek, </a:t>
            </a:r>
            <a:r>
              <a:rPr lang="hu-HU" sz="1650" b="1" dirty="0">
                <a:solidFill>
                  <a:srgbClr val="0070C0"/>
                </a:solidFill>
                <a:latin typeface="Montserrat" panose="00000500000000000000" pitchFamily="2" charset="-18"/>
              </a:rPr>
              <a:t>látszóbeton</a:t>
            </a:r>
            <a:r>
              <a:rPr lang="hu-HU" sz="1650" dirty="0">
                <a:solidFill>
                  <a:srgbClr val="0070C0"/>
                </a:solidFill>
                <a:latin typeface="Montserrat" panose="00000500000000000000" pitchFamily="2" charset="-18"/>
              </a:rPr>
              <a:t> felületekre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39F62C6-D05A-4EFA-ACBF-13A76C10D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3" y="1203599"/>
            <a:ext cx="2516212" cy="318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346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E7B1D37-168A-4AC2-9A21-8EB4BD469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47042"/>
            <a:ext cx="4363059" cy="212679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5605230-421A-4E2D-9263-17FA8937A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75998"/>
            <a:ext cx="4363059" cy="104789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01C6471-C73B-4560-9C2F-A05EF2B9E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532" y="1419623"/>
            <a:ext cx="3384901" cy="212679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8856A71-23A0-4506-9A49-0327115A1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81" y="465516"/>
            <a:ext cx="7791052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91437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hu-HU" sz="240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VÍZLEPERGETŐ IMPREGNÁLÁSOK</a:t>
            </a:r>
            <a:endParaRPr lang="hu-HU" altLang="hu-HU" sz="2400" b="1" dirty="0">
              <a:solidFill>
                <a:srgbClr val="0070C0"/>
              </a:solidFill>
              <a:latin typeface="Montserrat" panose="00000500000000000000" pitchFamily="2" charset="-1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50" name="2CA85281-1CE6-4B49-9B5B-817BB8AD7AE1">
            <a:extLst>
              <a:ext uri="{FF2B5EF4-FFF2-40B4-BE49-F238E27FC236}">
                <a16:creationId xmlns:a16="http://schemas.microsoft.com/office/drawing/2014/main" id="{658D878E-86BA-4054-8CA3-B84642B7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3118" y="1310713"/>
            <a:ext cx="3538247" cy="274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6B965BB-FBA6-45EA-A9C7-040036A1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56477"/>
            <a:ext cx="3528393" cy="350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 descr="A képen kültéri, kék látható&#10;&#10;Automatikusan generált leírás">
            <a:extLst>
              <a:ext uri="{FF2B5EF4-FFF2-40B4-BE49-F238E27FC236}">
                <a16:creationId xmlns:a16="http://schemas.microsoft.com/office/drawing/2014/main" id="{84C6D21A-6FE0-470A-8736-53C4FA6A12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51" y="956475"/>
            <a:ext cx="4672911" cy="3504683"/>
          </a:xfrm>
          <a:prstGeom prst="rect">
            <a:avLst/>
          </a:prstGeom>
        </p:spPr>
      </p:pic>
      <p:pic>
        <p:nvPicPr>
          <p:cNvPr id="10" name="Kép 9" descr="A képen kültéri látható&#10;&#10;Automatikusan generált leírás">
            <a:extLst>
              <a:ext uri="{FF2B5EF4-FFF2-40B4-BE49-F238E27FC236}">
                <a16:creationId xmlns:a16="http://schemas.microsoft.com/office/drawing/2014/main" id="{EA95C545-2718-4E1D-8690-25A1DC22D4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51" y="956472"/>
            <a:ext cx="4672910" cy="350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8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22D6B91A-08C9-4AEC-9562-B97FF4E33682}"/>
              </a:ext>
            </a:extLst>
          </p:cNvPr>
          <p:cNvSpPr/>
          <p:nvPr/>
        </p:nvSpPr>
        <p:spPr>
          <a:xfrm>
            <a:off x="0" y="667566"/>
            <a:ext cx="9144000" cy="3848400"/>
          </a:xfrm>
          <a:prstGeom prst="rect">
            <a:avLst/>
          </a:prstGeom>
          <a:solidFill>
            <a:srgbClr val="017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DB40FE3F-319C-62E2-D6BC-037F44662FA1}"/>
              </a:ext>
            </a:extLst>
          </p:cNvPr>
          <p:cNvSpPr/>
          <p:nvPr/>
        </p:nvSpPr>
        <p:spPr>
          <a:xfrm>
            <a:off x="20291" y="627462"/>
            <a:ext cx="7701309" cy="3752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Haladjunk sorrendben</a:t>
            </a:r>
          </a:p>
          <a:p>
            <a:pPr marL="800100" marR="0" lvl="1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Tönkremenetelek</a:t>
            </a:r>
          </a:p>
          <a:p>
            <a:pPr marL="800100" marR="0" lvl="1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Javítás</a:t>
            </a:r>
          </a:p>
          <a:p>
            <a:pPr marL="1257300" marR="0" lvl="2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Felület előkészítése</a:t>
            </a:r>
          </a:p>
          <a:p>
            <a:pPr marL="1714500" marR="0" lvl="3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Repedések javítása</a:t>
            </a:r>
          </a:p>
          <a:p>
            <a:pPr marL="2171700" lvl="4" indent="-342900">
              <a:lnSpc>
                <a:spcPct val="115000"/>
              </a:lnSpc>
              <a:buFont typeface="Wingdings" panose="05000000000000000000" pitchFamily="2" charset="2"/>
              <a:buChar char="§"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Korrózióvédelem</a:t>
            </a:r>
          </a:p>
          <a:p>
            <a:pPr marL="2628900" lvl="5" indent="-342900">
              <a:lnSpc>
                <a:spcPct val="115000"/>
              </a:lnSpc>
              <a:buFont typeface="Wingdings" panose="05000000000000000000" pitchFamily="2" charset="2"/>
              <a:buChar char="§"/>
              <a:defRPr/>
            </a:pPr>
            <a:r>
              <a:rPr kumimoji="0" lang="hu-HU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Újraprofilozás</a:t>
            </a:r>
            <a:endParaRPr lang="hu-HU" altLang="hu-HU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086100" lvl="6" indent="-342900">
              <a:lnSpc>
                <a:spcPct val="115000"/>
              </a:lnSpc>
              <a:buFont typeface="Wingdings" panose="05000000000000000000" pitchFamily="2" charset="2"/>
              <a:buChar char="§"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Felület</a:t>
            </a:r>
            <a:r>
              <a:rPr kumimoji="0" lang="de-DE" alt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simítása</a:t>
            </a:r>
          </a:p>
          <a:p>
            <a:pPr marL="3543300" lvl="7" indent="-342900">
              <a:lnSpc>
                <a:spcPct val="115000"/>
              </a:lnSpc>
              <a:buFont typeface="Wingdings" panose="05000000000000000000" pitchFamily="2" charset="2"/>
              <a:buChar char="§"/>
              <a:defRPr/>
            </a:pPr>
            <a:r>
              <a:rPr kumimoji="0" lang="hu-HU" alt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Megerősítés</a:t>
            </a:r>
          </a:p>
          <a:p>
            <a:pPr marL="4000500" lvl="8" indent="-342900">
              <a:lnSpc>
                <a:spcPct val="115000"/>
              </a:lnSpc>
              <a:buFont typeface="Wingdings" panose="05000000000000000000" pitchFamily="2" charset="2"/>
              <a:buChar char="§"/>
              <a:defRPr/>
            </a:pPr>
            <a:r>
              <a:rPr kumimoji="0" lang="de-DE" alt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Védőbevonat</a:t>
            </a:r>
            <a:endParaRPr kumimoji="0" lang="de-DE" altLang="hu-H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95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60E9FA-2AE2-4B0C-9933-57B62BA88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3669" y="1863447"/>
            <a:ext cx="5976664" cy="401648"/>
          </a:xfrm>
        </p:spPr>
        <p:txBody>
          <a:bodyPr vert="horz" wrap="square" lIns="68580" tIns="34290" rIns="68580" bIns="34290" rtlCol="0" anchor="ctr">
            <a:sp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90000"/>
              </a:lnSpc>
              <a:spcAft>
                <a:spcPct val="0"/>
              </a:spcAft>
            </a:pPr>
            <a:r>
              <a:rPr lang="hu-HU" b="1" dirty="0">
                <a:solidFill>
                  <a:srgbClr val="0070C0"/>
                </a:solidFill>
                <a:latin typeface="Montserrat" panose="00000500000000000000" pitchFamily="2" charset="-18"/>
              </a:rPr>
              <a:t>REFERENCIÁK</a:t>
            </a:r>
          </a:p>
        </p:txBody>
      </p:sp>
    </p:spTree>
    <p:extLst>
      <p:ext uri="{BB962C8B-B14F-4D97-AF65-F5344CB8AC3E}">
        <p14:creationId xmlns:p14="http://schemas.microsoft.com/office/powerpoint/2010/main" val="22036669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82597582-1EC7-44F7-814A-B8DA8EB67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807639C-E3E6-49B2-9FFB-D0017450C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" y="0"/>
            <a:ext cx="9144000" cy="51435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B1ED4D2-3AB7-4243-9D1C-8E9DAAF11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" y="-89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2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39547C-5F2F-4292-B7AD-E55916DBE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2C48B8F-E4A1-4A40-9665-94A810777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2A90EB4-12AF-4C44-A054-CE345786F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15"/>
            <a:ext cx="9144000" cy="51282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90F5E88-E09E-4D0D-9064-2535EE94D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56"/>
            <a:ext cx="9144000" cy="509178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578F9FB-12F6-4F9E-877E-93359BA0A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" y="761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6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587D6C-2E56-4F8A-9154-830C1F298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99BC13A-5AA1-4AA2-896E-5ACCFBA47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61CCAF2-7BD5-4D08-8BB3-44EEFBB69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873F02B-BCD9-4406-B938-03B15BCB6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122" y="0"/>
            <a:ext cx="38457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0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C405CD-68A6-4671-8812-379161272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A54BE44-4DB0-4FD3-AC27-9BD3FCF0C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CB5AA65-5EEF-4654-B2E4-5BEE0B10E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47B3A5E-978E-4F57-BE2F-E631F000D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4EA7A85-F4FF-45E4-8609-55E425821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"/>
            <a:ext cx="9201596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0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3">
            <a:extLst>
              <a:ext uri="{FF2B5EF4-FFF2-40B4-BE49-F238E27FC236}">
                <a16:creationId xmlns:a16="http://schemas.microsoft.com/office/drawing/2014/main" id="{89B4A332-73AE-4616-9002-A7F3D47C5F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>
            <a:defPPr>
              <a:defRPr lang="it-IT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buFontTx/>
              <a:buNone/>
            </a:pPr>
            <a:r>
              <a:rPr lang="hu-HU" altLang="hu-HU" sz="2100"/>
              <a:t>Árpád úti felüljáró - 2001</a:t>
            </a:r>
          </a:p>
        </p:txBody>
      </p:sp>
      <p:sp>
        <p:nvSpPr>
          <p:cNvPr id="168963" name="Rectangle 6">
            <a:extLst>
              <a:ext uri="{FF2B5EF4-FFF2-40B4-BE49-F238E27FC236}">
                <a16:creationId xmlns:a16="http://schemas.microsoft.com/office/drawing/2014/main" id="{14749AD7-C5EA-40E1-B44D-830513EC6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57580"/>
            <a:ext cx="5829300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91437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Árpád úti felüljáró - 2001</a:t>
            </a:r>
          </a:p>
        </p:txBody>
      </p:sp>
      <p:sp>
        <p:nvSpPr>
          <p:cNvPr id="168964" name="Rectangle 42">
            <a:extLst>
              <a:ext uri="{FF2B5EF4-FFF2-40B4-BE49-F238E27FC236}">
                <a16:creationId xmlns:a16="http://schemas.microsoft.com/office/drawing/2014/main" id="{F33EF42B-3DDD-43BC-A1AD-271C0DF80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56" y="3706416"/>
            <a:ext cx="8370930" cy="791627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MAPEFER, MAPEGROUT TISSOTROPICO, MAPEGROUT T40, MAPEGROUT GUNITE, ELASTOCOLOR, MAPELASTIC, MAPEFINISH, PLANICRETE</a:t>
            </a:r>
          </a:p>
        </p:txBody>
      </p:sp>
      <p:pic>
        <p:nvPicPr>
          <p:cNvPr id="168965" name="Picture 45" descr="árpád_04">
            <a:extLst>
              <a:ext uri="{FF2B5EF4-FFF2-40B4-BE49-F238E27FC236}">
                <a16:creationId xmlns:a16="http://schemas.microsoft.com/office/drawing/2014/main" id="{0CD1F8E6-FFB2-413C-AABE-57362401F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908447"/>
            <a:ext cx="3320654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6" name="Picture 51" descr="árpád_11">
            <a:extLst>
              <a:ext uri="{FF2B5EF4-FFF2-40B4-BE49-F238E27FC236}">
                <a16:creationId xmlns:a16="http://schemas.microsoft.com/office/drawing/2014/main" id="{49F8ED92-1E6D-49B9-B103-6D70819E5A6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5116" y="933452"/>
            <a:ext cx="3265884" cy="2612231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341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7" descr="árpád_07">
            <a:extLst>
              <a:ext uri="{FF2B5EF4-FFF2-40B4-BE49-F238E27FC236}">
                <a16:creationId xmlns:a16="http://schemas.microsoft.com/office/drawing/2014/main" id="{AC9A3240-E57E-4E2B-B519-8569EFE61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1"/>
            <a:ext cx="3314700" cy="26515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7" name="Picture 48" descr="árpád_13">
            <a:extLst>
              <a:ext uri="{FF2B5EF4-FFF2-40B4-BE49-F238E27FC236}">
                <a16:creationId xmlns:a16="http://schemas.microsoft.com/office/drawing/2014/main" id="{A46718A6-FD58-471F-8353-5A6837ED2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914400"/>
            <a:ext cx="3371850" cy="26967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88" name="Rectangle 51">
            <a:extLst>
              <a:ext uri="{FF2B5EF4-FFF2-40B4-BE49-F238E27FC236}">
                <a16:creationId xmlns:a16="http://schemas.microsoft.com/office/drawing/2014/main" id="{5029371C-9A9E-4801-88B1-57DD66586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56" y="3706416"/>
            <a:ext cx="8370930" cy="791627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MAPEFER, MAPEGROUT TISSOTROPICO, MAPEGROUT T40, MAPEGROUT GUNITE, ELASTOCOLOR, MAPELASTIC, MAPEFINISH, PLANICRETE</a:t>
            </a:r>
          </a:p>
        </p:txBody>
      </p:sp>
      <p:sp>
        <p:nvSpPr>
          <p:cNvPr id="169989" name="Rectangle 52">
            <a:extLst>
              <a:ext uri="{FF2B5EF4-FFF2-40B4-BE49-F238E27FC236}">
                <a16:creationId xmlns:a16="http://schemas.microsoft.com/office/drawing/2014/main" id="{00812FDA-C89D-4130-8D4C-687270460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57580"/>
            <a:ext cx="5829300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91437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Árpád úti felüljáró</a:t>
            </a:r>
          </a:p>
        </p:txBody>
      </p:sp>
    </p:spTree>
    <p:extLst>
      <p:ext uri="{BB962C8B-B14F-4D97-AF65-F5344CB8AC3E}">
        <p14:creationId xmlns:p14="http://schemas.microsoft.com/office/powerpoint/2010/main" val="30889968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4">
            <a:extLst>
              <a:ext uri="{FF2B5EF4-FFF2-40B4-BE49-F238E27FC236}">
                <a16:creationId xmlns:a16="http://schemas.microsoft.com/office/drawing/2014/main" id="{2DBD71AA-14C7-4AD5-A7C5-D471BEE9D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427" y="313526"/>
            <a:ext cx="5131147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91437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Autópálya cölöpjavítás</a:t>
            </a:r>
          </a:p>
        </p:txBody>
      </p:sp>
      <p:sp>
        <p:nvSpPr>
          <p:cNvPr id="177155" name="Rectangle 5">
            <a:extLst>
              <a:ext uri="{FF2B5EF4-FFF2-40B4-BE49-F238E27FC236}">
                <a16:creationId xmlns:a16="http://schemas.microsoft.com/office/drawing/2014/main" id="{9F56CFA0-1970-4F07-9D51-A835BA9AA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178" y="794164"/>
            <a:ext cx="1593559" cy="41075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/>
          <a:p>
            <a:pPr defTabSz="914378" fontAlgn="base">
              <a:lnSpc>
                <a:spcPct val="150000"/>
              </a:lnSpc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MAPEFILL</a:t>
            </a:r>
          </a:p>
        </p:txBody>
      </p:sp>
      <p:pic>
        <p:nvPicPr>
          <p:cNvPr id="275464" name="Picture 8" descr="Cölöp_04">
            <a:extLst>
              <a:ext uri="{FF2B5EF4-FFF2-40B4-BE49-F238E27FC236}">
                <a16:creationId xmlns:a16="http://schemas.microsoft.com/office/drawing/2014/main" id="{A5F55C92-0E5D-42EC-B5A5-91FCD5FC1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813922"/>
            <a:ext cx="2631281" cy="35087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463" name="Picture 7" descr="Cölöp_03">
            <a:extLst>
              <a:ext uri="{FF2B5EF4-FFF2-40B4-BE49-F238E27FC236}">
                <a16:creationId xmlns:a16="http://schemas.microsoft.com/office/drawing/2014/main" id="{B1577B7C-776D-4FE8-AD4C-22A8EA241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17365"/>
            <a:ext cx="4677966" cy="35087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1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16" name="Picture 12" descr="2006-01-19 011">
            <a:extLst>
              <a:ext uri="{FF2B5EF4-FFF2-40B4-BE49-F238E27FC236}">
                <a16:creationId xmlns:a16="http://schemas.microsoft.com/office/drawing/2014/main" id="{7388A6AD-3C06-4247-9A0A-C431C42B5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899518"/>
            <a:ext cx="4530328" cy="33980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711" name="Picture 7" descr="Mapegrout Tissotropico 06">
            <a:extLst>
              <a:ext uri="{FF2B5EF4-FFF2-40B4-BE49-F238E27FC236}">
                <a16:creationId xmlns:a16="http://schemas.microsoft.com/office/drawing/2014/main" id="{BC72A363-932B-44D2-B8FD-286D13F91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50" y="849789"/>
            <a:ext cx="2713435" cy="361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Rectangle 4">
            <a:extLst>
              <a:ext uri="{FF2B5EF4-FFF2-40B4-BE49-F238E27FC236}">
                <a16:creationId xmlns:a16="http://schemas.microsoft.com/office/drawing/2014/main" id="{FCFB7430-651F-4021-B9D3-1B35FE8F7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1" y="357504"/>
            <a:ext cx="6698213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91437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Nagyszőlős úti felüljáró</a:t>
            </a:r>
          </a:p>
        </p:txBody>
      </p:sp>
      <p:sp>
        <p:nvSpPr>
          <p:cNvPr id="178181" name="Text Box 8">
            <a:extLst>
              <a:ext uri="{FF2B5EF4-FFF2-40B4-BE49-F238E27FC236}">
                <a16:creationId xmlns:a16="http://schemas.microsoft.com/office/drawing/2014/main" id="{31E15077-6644-42BE-B1A9-E7E69239F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62" y="1056808"/>
            <a:ext cx="2714625" cy="1172500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hu-HU"/>
            </a:defPPr>
            <a:lvl1pPr defTabSz="121917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  <a:defRPr sz="2200">
                <a:solidFill>
                  <a:srgbClr val="0070C0"/>
                </a:solidFill>
                <a:latin typeface="+mn-lt"/>
              </a:defRPr>
            </a:lvl1pPr>
          </a:lstStyle>
          <a:p>
            <a:pPr defTabSz="914378" fontAlgn="base"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latin typeface="Calibri"/>
                <a:ea typeface="Arial Unicode MS" pitchFamily="34" charset="-128"/>
                <a:cs typeface="Arial Unicode MS" pitchFamily="34" charset="-128"/>
              </a:rPr>
              <a:t>MAPEGROUT TISSOTROPICO, MONOFINISH, ELASTOCOLOR, MAPELASTIC</a:t>
            </a:r>
          </a:p>
        </p:txBody>
      </p:sp>
      <p:pic>
        <p:nvPicPr>
          <p:cNvPr id="456713" name="Picture 9" descr="Mapegrout Tissotropico 02">
            <a:extLst>
              <a:ext uri="{FF2B5EF4-FFF2-40B4-BE49-F238E27FC236}">
                <a16:creationId xmlns:a16="http://schemas.microsoft.com/office/drawing/2014/main" id="{AC79D210-BA9C-4078-9901-FB4836707B4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8760" y="849789"/>
            <a:ext cx="2714625" cy="3618309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6715" name="Picture 11" descr="2006-01-19 014">
            <a:extLst>
              <a:ext uri="{FF2B5EF4-FFF2-40B4-BE49-F238E27FC236}">
                <a16:creationId xmlns:a16="http://schemas.microsoft.com/office/drawing/2014/main" id="{80028640-2410-4539-8A12-30DEE87A3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849789"/>
            <a:ext cx="2713435" cy="3618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717" name="Picture 13" descr="2006-01-19 013">
            <a:extLst>
              <a:ext uri="{FF2B5EF4-FFF2-40B4-BE49-F238E27FC236}">
                <a16:creationId xmlns:a16="http://schemas.microsoft.com/office/drawing/2014/main" id="{420426E1-B845-4AB0-A528-418B44504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849789"/>
            <a:ext cx="2713434" cy="3618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2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6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587F436-1FA0-1A56-73C6-FB55BDB02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120" y="831866"/>
            <a:ext cx="5478880" cy="3636232"/>
          </a:xfrm>
          <a:prstGeom prst="rect">
            <a:avLst/>
          </a:prstGeom>
        </p:spPr>
      </p:pic>
      <p:sp>
        <p:nvSpPr>
          <p:cNvPr id="178180" name="Rectangle 4">
            <a:extLst>
              <a:ext uri="{FF2B5EF4-FFF2-40B4-BE49-F238E27FC236}">
                <a16:creationId xmlns:a16="http://schemas.microsoft.com/office/drawing/2014/main" id="{FCFB7430-651F-4021-B9D3-1B35FE8F7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1" y="357504"/>
            <a:ext cx="6698213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91437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Árpád híd</a:t>
            </a:r>
          </a:p>
        </p:txBody>
      </p:sp>
      <p:sp>
        <p:nvSpPr>
          <p:cNvPr id="178181" name="Text Box 8">
            <a:extLst>
              <a:ext uri="{FF2B5EF4-FFF2-40B4-BE49-F238E27FC236}">
                <a16:creationId xmlns:a16="http://schemas.microsoft.com/office/drawing/2014/main" id="{31E15077-6644-42BE-B1A9-E7E69239F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059582"/>
            <a:ext cx="2714625" cy="161749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hu-HU"/>
            </a:defPPr>
            <a:lvl1pPr defTabSz="121917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  <a:defRPr sz="2200">
                <a:solidFill>
                  <a:srgbClr val="0070C0"/>
                </a:solidFill>
                <a:latin typeface="+mn-lt"/>
              </a:defRPr>
            </a:lvl1pPr>
          </a:lstStyle>
          <a:p>
            <a:pPr defTabSz="914378" fontAlgn="base"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latin typeface="Calibri"/>
                <a:ea typeface="Arial Unicode MS" pitchFamily="34" charset="-128"/>
                <a:cs typeface="Arial Unicode MS" pitchFamily="34" charset="-128"/>
              </a:rPr>
              <a:t>MAPEGROUT TISSOTROPICO,</a:t>
            </a:r>
          </a:p>
          <a:p>
            <a:pPr defTabSz="914378" fontAlgn="base"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latin typeface="Calibri"/>
                <a:ea typeface="Arial Unicode MS" pitchFamily="34" charset="-128"/>
                <a:cs typeface="Arial Unicode MS" pitchFamily="34" charset="-128"/>
              </a:rPr>
              <a:t>MAPEFER 1K, MAPEFLOOR I914 + MAPECOAT BS1,  ELASTOCOLOR, MAPELASTIC,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6799C3D-9133-1110-FEE4-F1C33EE05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890" y="831866"/>
            <a:ext cx="5509110" cy="363623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36FFE4B6-A35C-0676-3E87-A50E9BAC56D7}"/>
              </a:ext>
            </a:extLst>
          </p:cNvPr>
          <p:cNvSpPr txBox="1"/>
          <p:nvPr/>
        </p:nvSpPr>
        <p:spPr>
          <a:xfrm>
            <a:off x="539551" y="2911382"/>
            <a:ext cx="271462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altLang="hu-HU" sz="1650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WALLGARD GRAFFITI BARRIER, FLEXO S6 PREMIUM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0951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2012\!_HETI\11-20 heti\19 hét\FELADATOK\Betonos kredites\Építéskémia-betonhibák\Excelsior\CIMG3562.JPG">
            <a:extLst>
              <a:ext uri="{FF2B5EF4-FFF2-40B4-BE49-F238E27FC236}">
                <a16:creationId xmlns:a16="http://schemas.microsoft.com/office/drawing/2014/main" id="{B60DADF8-1F7B-46E9-9BF8-FB7C8169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" y="627534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E1FF29BC-D330-45A8-9F28-ED95DA21FF8F}"/>
              </a:ext>
            </a:extLst>
          </p:cNvPr>
          <p:cNvSpPr txBox="1"/>
          <p:nvPr/>
        </p:nvSpPr>
        <p:spPr>
          <a:xfrm>
            <a:off x="1143000" y="63306"/>
            <a:ext cx="6858001" cy="486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hu-HU"/>
            </a:defPPr>
            <a:lvl1pPr algn="ctr">
              <a:defRPr sz="2800">
                <a:solidFill>
                  <a:srgbClr val="0177C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latin typeface="Calibri"/>
              </a:rPr>
              <a:t>VEGYI HATÁSOK</a:t>
            </a:r>
            <a:endParaRPr lang="it-IT" dirty="0">
              <a:latin typeface="Calibri"/>
            </a:endParaRPr>
          </a:p>
        </p:txBody>
      </p:sp>
      <p:pic>
        <p:nvPicPr>
          <p:cNvPr id="8" name="Picture 3" descr="DSC00372">
            <a:extLst>
              <a:ext uri="{FF2B5EF4-FFF2-40B4-BE49-F238E27FC236}">
                <a16:creationId xmlns:a16="http://schemas.microsoft.com/office/drawing/2014/main" id="{E01B3B15-AECE-4BF9-8420-AE816EA5F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083" y="625752"/>
            <a:ext cx="4854464" cy="388843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6" descr="Stato di degrado particolare 2">
            <a:extLst>
              <a:ext uri="{FF2B5EF4-FFF2-40B4-BE49-F238E27FC236}">
                <a16:creationId xmlns:a16="http://schemas.microsoft.com/office/drawing/2014/main" id="{4E4EC65D-B820-463D-BC70-7296D8F8A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909" y="623969"/>
            <a:ext cx="5184576" cy="38714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erdinánd_01">
            <a:extLst>
              <a:ext uri="{FF2B5EF4-FFF2-40B4-BE49-F238E27FC236}">
                <a16:creationId xmlns:a16="http://schemas.microsoft.com/office/drawing/2014/main" id="{E87BE49A-9BEC-4FD1-84DA-22CA9666A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802" y="625751"/>
            <a:ext cx="5916798" cy="38884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DED68237-CE4C-4167-B547-3C2D5C783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3" y="2787774"/>
            <a:ext cx="257175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8925" indent="-2889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marL="216694" marR="0" lvl="0" indent="-216694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BC9ECA"/>
                </a:highlight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Karbonátosodás</a:t>
            </a: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BC9ECA"/>
              </a:highlight>
              <a:uLnTx/>
              <a:uFillTx/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  <a:p>
            <a:pPr marL="216694" marR="0" lvl="0" indent="-216694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BC9ECA"/>
                </a:highlight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Klorid okozta korrózió</a:t>
            </a:r>
          </a:p>
          <a:p>
            <a:pPr marL="216694" marR="0" lvl="0" indent="-216694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BC9ECA"/>
                </a:highlight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Szulfát okozta korrózió</a:t>
            </a:r>
          </a:p>
          <a:p>
            <a:pPr marL="216694" marR="0" lvl="0" indent="-216694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BC9ECA"/>
                </a:highlight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(Alkáli adalék reakció)</a:t>
            </a:r>
          </a:p>
        </p:txBody>
      </p:sp>
      <p:pic>
        <p:nvPicPr>
          <p:cNvPr id="11" name="Picture 3" descr="Antikorr_06">
            <a:extLst>
              <a:ext uri="{FF2B5EF4-FFF2-40B4-BE49-F238E27FC236}">
                <a16:creationId xmlns:a16="http://schemas.microsoft.com/office/drawing/2014/main" id="{6BEAA4DC-ACAC-4A16-A58C-82F42FC6F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58" y="629316"/>
            <a:ext cx="5416522" cy="3901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agyás_07">
            <a:extLst>
              <a:ext uri="{FF2B5EF4-FFF2-40B4-BE49-F238E27FC236}">
                <a16:creationId xmlns:a16="http://schemas.microsoft.com/office/drawing/2014/main" id="{AD125238-E530-426F-A6D0-13F56AFA3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97" y="629422"/>
            <a:ext cx="5205952" cy="3905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DACB40F-0568-81D8-E21A-DCFBD5EA27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848" y="636307"/>
            <a:ext cx="1749780" cy="389798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2B384D32-54F8-4585-8DFE-17EE625BB6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8993" y="627534"/>
            <a:ext cx="2663944" cy="389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0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8835BA9A-5324-32C7-C223-D0EE4E8D9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121" y="827099"/>
            <a:ext cx="5491704" cy="3640999"/>
          </a:xfrm>
          <a:prstGeom prst="rect">
            <a:avLst/>
          </a:prstGeom>
        </p:spPr>
      </p:pic>
      <p:sp>
        <p:nvSpPr>
          <p:cNvPr id="178180" name="Rectangle 4">
            <a:extLst>
              <a:ext uri="{FF2B5EF4-FFF2-40B4-BE49-F238E27FC236}">
                <a16:creationId xmlns:a16="http://schemas.microsoft.com/office/drawing/2014/main" id="{FCFB7430-651F-4021-B9D3-1B35FE8F7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1" y="357504"/>
            <a:ext cx="6698213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91437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Rátóti vasúti híd</a:t>
            </a:r>
          </a:p>
        </p:txBody>
      </p:sp>
      <p:sp>
        <p:nvSpPr>
          <p:cNvPr id="178181" name="Text Box 8">
            <a:extLst>
              <a:ext uri="{FF2B5EF4-FFF2-40B4-BE49-F238E27FC236}">
                <a16:creationId xmlns:a16="http://schemas.microsoft.com/office/drawing/2014/main" id="{31E15077-6644-42BE-B1A9-E7E69239F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059582"/>
            <a:ext cx="2714625" cy="326922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hu-HU"/>
            </a:defPPr>
            <a:lvl1pPr defTabSz="121917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  <a:defRPr sz="2200">
                <a:solidFill>
                  <a:srgbClr val="0070C0"/>
                </a:solidFill>
                <a:latin typeface="+mn-lt"/>
              </a:defRPr>
            </a:lvl1pPr>
          </a:lstStyle>
          <a:p>
            <a:pPr defTabSz="914378" fontAlgn="base"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latin typeface="Calibri"/>
                <a:ea typeface="Arial Unicode MS" pitchFamily="34" charset="-128"/>
                <a:cs typeface="Arial Unicode MS" pitchFamily="34" charset="-128"/>
              </a:rPr>
              <a:t>FRP-RENDSZER: CARBOPLATE E200</a:t>
            </a:r>
          </a:p>
          <a:p>
            <a:pPr defTabSz="914378" fontAlgn="base"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latin typeface="Calibri"/>
                <a:ea typeface="Arial Unicode MS" pitchFamily="34" charset="-128"/>
                <a:cs typeface="Arial Unicode MS" pitchFamily="34" charset="-128"/>
              </a:rPr>
              <a:t>POLYFLEX HP</a:t>
            </a:r>
          </a:p>
          <a:p>
            <a:pPr defTabSz="914378" fontAlgn="base"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latin typeface="Calibri"/>
                <a:ea typeface="Arial Unicode MS" pitchFamily="34" charset="-128"/>
                <a:cs typeface="Arial Unicode MS" pitchFamily="34" charset="-128"/>
              </a:rPr>
              <a:t>MAPEGROUT TISSOTROPICO,</a:t>
            </a:r>
          </a:p>
          <a:p>
            <a:pPr defTabSz="914378" fontAlgn="base"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latin typeface="Calibri"/>
                <a:ea typeface="Arial Unicode MS" pitchFamily="34" charset="-128"/>
                <a:cs typeface="Arial Unicode MS" pitchFamily="34" charset="-128"/>
              </a:rPr>
              <a:t>MAPEFER 1K, MAPEFLOOR I914 + MAPECOAT BS1,  ELASTOCOLOR, MAPELASTIC BV3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C535E1A-7F9E-99D7-2259-048A0FBF4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619" y="827099"/>
            <a:ext cx="5491522" cy="364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0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B05C13B4-681B-E993-FF1C-885E1B6C0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53" y="831866"/>
            <a:ext cx="7989912" cy="3621695"/>
          </a:xfrm>
          <a:prstGeom prst="rect">
            <a:avLst/>
          </a:prstGeom>
        </p:spPr>
      </p:pic>
      <p:sp>
        <p:nvSpPr>
          <p:cNvPr id="178180" name="Rectangle 4">
            <a:extLst>
              <a:ext uri="{FF2B5EF4-FFF2-40B4-BE49-F238E27FC236}">
                <a16:creationId xmlns:a16="http://schemas.microsoft.com/office/drawing/2014/main" id="{FCFB7430-651F-4021-B9D3-1B35FE8F7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1" y="357504"/>
            <a:ext cx="6698213" cy="4016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91437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0070C0"/>
                </a:solidFill>
                <a:latin typeface="Montserrat" panose="00000500000000000000" pitchFamily="2" charset="-18"/>
                <a:ea typeface="Arial Unicode MS" pitchFamily="34" charset="-128"/>
                <a:cs typeface="Arial Unicode MS" pitchFamily="34" charset="-128"/>
              </a:rPr>
              <a:t>Körös-híd</a:t>
            </a:r>
          </a:p>
        </p:txBody>
      </p:sp>
      <p:sp>
        <p:nvSpPr>
          <p:cNvPr id="178181" name="Text Box 8">
            <a:extLst>
              <a:ext uri="{FF2B5EF4-FFF2-40B4-BE49-F238E27FC236}">
                <a16:creationId xmlns:a16="http://schemas.microsoft.com/office/drawing/2014/main" id="{31E15077-6644-42BE-B1A9-E7E69239F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153" y="838573"/>
            <a:ext cx="2714625" cy="41075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hu-HU"/>
            </a:defPPr>
            <a:lvl1pPr defTabSz="121917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  <a:defRPr sz="2200">
                <a:solidFill>
                  <a:srgbClr val="0070C0"/>
                </a:solidFill>
                <a:latin typeface="+mn-lt"/>
              </a:defRPr>
            </a:lvl1pPr>
          </a:lstStyle>
          <a:p>
            <a:pPr defTabSz="914378" fontAlgn="base">
              <a:spcBef>
                <a:spcPts val="450"/>
              </a:spcBef>
              <a:spcAft>
                <a:spcPct val="0"/>
              </a:spcAft>
            </a:pPr>
            <a:r>
              <a:rPr lang="hu-HU" altLang="hu-HU" sz="1650" dirty="0">
                <a:solidFill>
                  <a:schemeClr val="bg1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PURTOP 400</a:t>
            </a:r>
          </a:p>
        </p:txBody>
      </p:sp>
    </p:spTree>
    <p:extLst>
      <p:ext uri="{BB962C8B-B14F-4D97-AF65-F5344CB8AC3E}">
        <p14:creationId xmlns:p14="http://schemas.microsoft.com/office/powerpoint/2010/main" val="34711586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62F778F0-0898-4394-9D68-A3CC04A14860}"/>
              </a:ext>
            </a:extLst>
          </p:cNvPr>
          <p:cNvSpPr txBox="1"/>
          <p:nvPr/>
        </p:nvSpPr>
        <p:spPr>
          <a:xfrm>
            <a:off x="1" y="0"/>
            <a:ext cx="9144001" cy="648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MAPEI KFT MÉRNÖK TÁMOGATÁS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A54494D-DFF4-4C24-A3CF-DC9A3F23DCCB}"/>
              </a:ext>
            </a:extLst>
          </p:cNvPr>
          <p:cNvSpPr txBox="1"/>
          <p:nvPr/>
        </p:nvSpPr>
        <p:spPr>
          <a:xfrm>
            <a:off x="6094381" y="2570400"/>
            <a:ext cx="3048927" cy="1922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hu-H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Mándity Zoltán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pítészmérnök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Mapei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Kft.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mérnök szaktanácsadó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Dél-Magyarország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+36306832710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z.mandity@mapei.hu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D30E651-C1CC-4343-892D-8763733AC43C}"/>
              </a:ext>
            </a:extLst>
          </p:cNvPr>
          <p:cNvSpPr txBox="1"/>
          <p:nvPr/>
        </p:nvSpPr>
        <p:spPr>
          <a:xfrm>
            <a:off x="0" y="2570400"/>
            <a:ext cx="3048927" cy="1922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hu-H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Nagy Richárd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pítőmérnök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Mapei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Kft.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mérnök szaktanácsadó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Budapest, Pest megye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+36203868102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r.nagy@mapei.hu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5CE660C7-0158-41A6-BC39-848833B46488}"/>
              </a:ext>
            </a:extLst>
          </p:cNvPr>
          <p:cNvSpPr txBox="1"/>
          <p:nvPr/>
        </p:nvSpPr>
        <p:spPr>
          <a:xfrm>
            <a:off x="0" y="648000"/>
            <a:ext cx="3048927" cy="1922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hu-H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Bendicsek Anna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pítőmérnök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Mapei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Kft.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mérnök szaktanácsadó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Budapest, Pest megye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+36203615723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a.bendicsek@mapei.hu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B851EEB8-8DE5-481E-8CCF-4E0250EB4C43}"/>
              </a:ext>
            </a:extLst>
          </p:cNvPr>
          <p:cNvSpPr txBox="1"/>
          <p:nvPr/>
        </p:nvSpPr>
        <p:spPr>
          <a:xfrm>
            <a:off x="3047191" y="648000"/>
            <a:ext cx="3048927" cy="3844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 anchor="ctr" anchorCtr="0">
            <a:noAutofit/>
          </a:bodyPr>
          <a:lstStyle>
            <a:defPPr>
              <a:defRPr lang="hu-H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Fülep Attila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pítészmérnök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Mapei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Kft.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mérnök szaktanácsadó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Kelet-Magyarország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+36202695295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a.fulep@mapei.hu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2C6C94-F1E1-A88D-5CCB-9A8678F44832}"/>
              </a:ext>
            </a:extLst>
          </p:cNvPr>
          <p:cNvSpPr txBox="1"/>
          <p:nvPr/>
        </p:nvSpPr>
        <p:spPr>
          <a:xfrm>
            <a:off x="6095073" y="648000"/>
            <a:ext cx="3048927" cy="1922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 anchor="ctr" anchorCtr="1">
            <a:noAutofit/>
          </a:bodyPr>
          <a:lstStyle>
            <a:defPPr>
              <a:defRPr lang="hu-HU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Vajda Tamás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építészmérnök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Mapei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Kft.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mérnök szaktanácsadó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Nyugat-Magyarország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+36202325980 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t.vajda@mapei.hu</a:t>
            </a: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6764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C6C4F824-BCCE-4CA2-8563-C1EFC07D9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F42C5E62-F708-43F2-9DF5-FDCF7D9FEFD2}"/>
              </a:ext>
            </a:extLst>
          </p:cNvPr>
          <p:cNvSpPr/>
          <p:nvPr/>
        </p:nvSpPr>
        <p:spPr>
          <a:xfrm>
            <a:off x="0" y="647998"/>
            <a:ext cx="9144000" cy="3848400"/>
          </a:xfrm>
          <a:prstGeom prst="rect">
            <a:avLst/>
          </a:prstGeom>
          <a:solidFill>
            <a:srgbClr val="017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CCF06921-A731-4796-A424-F864F6B56D49}"/>
              </a:ext>
            </a:extLst>
          </p:cNvPr>
          <p:cNvSpPr/>
          <p:nvPr/>
        </p:nvSpPr>
        <p:spPr>
          <a:xfrm>
            <a:off x="2286000" y="3291830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Fülep Attila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mérnök szaktanácsadó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Kelet-Magyarország</a:t>
            </a:r>
            <a:endParaRPr lang="hu-HU" sz="1400" dirty="0">
              <a:solidFill>
                <a:prstClr val="white"/>
              </a:solidFill>
              <a:latin typeface="Trebuchet MS" panose="020B0603020202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a.fulep@mapei.hu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F6032FFD-7232-4C6F-BD6B-A176DFD99783}"/>
              </a:ext>
            </a:extLst>
          </p:cNvPr>
          <p:cNvSpPr txBox="1"/>
          <p:nvPr/>
        </p:nvSpPr>
        <p:spPr>
          <a:xfrm>
            <a:off x="400497" y="1707654"/>
            <a:ext cx="8343006" cy="1368152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000" dirty="0">
                <a:solidFill>
                  <a:prstClr val="white"/>
                </a:solidFill>
                <a:latin typeface="Trebuchet MS" panose="020B0603020202020204"/>
              </a:rPr>
              <a:t>KÖSZÖNÖM A FIGYELMET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6B42E566-CB9B-40C9-AFDA-13CC4289E838}"/>
              </a:ext>
            </a:extLst>
          </p:cNvPr>
          <p:cNvSpPr/>
          <p:nvPr/>
        </p:nvSpPr>
        <p:spPr>
          <a:xfrm>
            <a:off x="5776558" y="483518"/>
            <a:ext cx="3221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054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339C192-368C-4AF5-B5BD-CA3D450A1723}"/>
              </a:ext>
            </a:extLst>
          </p:cNvPr>
          <p:cNvSpPr txBox="1"/>
          <p:nvPr/>
        </p:nvSpPr>
        <p:spPr>
          <a:xfrm>
            <a:off x="-41189" y="-20538"/>
            <a:ext cx="9205482" cy="6219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0177C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JAVÍTÁSI ELJÁRÁSOK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0119BC07-C47B-418B-990B-163D25B1E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843558"/>
            <a:ext cx="7272808" cy="302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7825" indent="-377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9pPr>
          </a:lstStyle>
          <a:p>
            <a:pPr marL="377825" marR="0" lvl="0" indent="-3778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A környezeti feltételeknek megfelelő beton készítése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Elsődleges megelőző védelem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/>
            </a:r>
            <a:b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</a:b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  <a:sym typeface="Wingdings" panose="05000000000000000000" pitchFamily="2" charset="2"/>
            </a:endParaRPr>
          </a:p>
          <a:p>
            <a:pPr marL="377825" marR="0" lvl="0" indent="-3778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Bevonatok, impregnálás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b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</a:b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Másodlagos megel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ő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z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</a:rPr>
              <a:t>ő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védelem </a:t>
            </a:r>
            <a:b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</a:b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  <a:sym typeface="Wingdings" panose="05000000000000000000" pitchFamily="2" charset="2"/>
            </a:endParaRPr>
          </a:p>
          <a:p>
            <a:pPr marL="377825" marR="0" lvl="0" indent="-3778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A kettő együttesen</a:t>
            </a:r>
            <a:b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</a:br>
            <a:endParaRPr kumimoji="0" lang="hu-HU" altLang="hu-H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 Unicode MS" panose="020B0604020202020204" pitchFamily="34" charset="-128"/>
              <a:cs typeface="Arial Unicode MS" panose="020B0604020202020204" pitchFamily="34" charset="-128"/>
              <a:sym typeface="Wingdings" panose="05000000000000000000" pitchFamily="2" charset="2"/>
            </a:endParaRPr>
          </a:p>
          <a:p>
            <a:pPr marL="377825" marR="0" lvl="0" indent="-3778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Felújítás</a:t>
            </a:r>
            <a:b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</a:b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Másodlagos megszüntető védelem</a:t>
            </a:r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4D83DB7A-195C-406F-BA54-BA07F41C15E6}"/>
              </a:ext>
            </a:extLst>
          </p:cNvPr>
          <p:cNvSpPr/>
          <p:nvPr/>
        </p:nvSpPr>
        <p:spPr>
          <a:xfrm>
            <a:off x="683568" y="1563638"/>
            <a:ext cx="3456384" cy="10081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FDD9E0F5-AD00-483D-8A14-A543CB6A2AD5}"/>
              </a:ext>
            </a:extLst>
          </p:cNvPr>
          <p:cNvSpPr/>
          <p:nvPr/>
        </p:nvSpPr>
        <p:spPr>
          <a:xfrm>
            <a:off x="683568" y="3019333"/>
            <a:ext cx="3456384" cy="11150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86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81A7D768-5C84-44EE-B20A-568004F7C2B3}"/>
              </a:ext>
            </a:extLst>
          </p:cNvPr>
          <p:cNvSpPr/>
          <p:nvPr/>
        </p:nvSpPr>
        <p:spPr>
          <a:xfrm>
            <a:off x="6446812" y="659074"/>
            <a:ext cx="155419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Arial Unicode MS" pitchFamily="34" charset="-128"/>
                <a:cs typeface="Arial Unicode MS" pitchFamily="34" charset="-128"/>
              </a:rPr>
              <a:t>EN 1504-9:2008 </a:t>
            </a:r>
            <a:endParaRPr kumimoji="0" lang="hu-HU" sz="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ontserrat" panose="00000500000000000000" pitchFamily="2" charset="-1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6ACD5BAF-D183-4667-BEB4-605DB287A55F}"/>
              </a:ext>
            </a:extLst>
          </p:cNvPr>
          <p:cNvGraphicFramePr>
            <a:graphicFrameLocks noGrp="1"/>
          </p:cNvGraphicFramePr>
          <p:nvPr/>
        </p:nvGraphicFramePr>
        <p:xfrm>
          <a:off x="683568" y="357504"/>
          <a:ext cx="5310336" cy="4141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52">
                  <a:extLst>
                    <a:ext uri="{9D8B030D-6E8A-4147-A177-3AD203B41FA5}">
                      <a16:colId xmlns:a16="http://schemas.microsoft.com/office/drawing/2014/main" val="1429566988"/>
                    </a:ext>
                  </a:extLst>
                </a:gridCol>
                <a:gridCol w="4707442">
                  <a:extLst>
                    <a:ext uri="{9D8B030D-6E8A-4147-A177-3AD203B41FA5}">
                      <a16:colId xmlns:a16="http://schemas.microsoft.com/office/drawing/2014/main" val="2690877556"/>
                    </a:ext>
                  </a:extLst>
                </a:gridCol>
                <a:gridCol w="362642">
                  <a:extLst>
                    <a:ext uri="{9D8B030D-6E8A-4147-A177-3AD203B41FA5}">
                      <a16:colId xmlns:a16="http://schemas.microsoft.com/office/drawing/2014/main" val="2109970086"/>
                    </a:ext>
                  </a:extLst>
                </a:gridCol>
              </a:tblGrid>
              <a:tr h="525780">
                <a:tc gridSpan="3">
                  <a:txBody>
                    <a:bodyPr/>
                    <a:lstStyle/>
                    <a:p>
                      <a:r>
                        <a:rPr lang="hu-HU" sz="1500" dirty="0">
                          <a:latin typeface="+mn-lt"/>
                        </a:rPr>
                        <a:t>A betonszerkezetek védelmének és javításának alapelvei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891864"/>
                  </a:ext>
                </a:extLst>
              </a:tr>
              <a:tr h="274008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hu-HU" sz="12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A betonhibákkal kapcsolatos alapelvek és módszerek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hu-H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hu-HU" sz="1600" b="1" i="0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671161"/>
                  </a:ext>
                </a:extLst>
              </a:tr>
              <a:tr h="27400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18"/>
                        </a:rPr>
                        <a:t>1.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180000" lvl="1" algn="l" fontAlgn="ctr"/>
                      <a:r>
                        <a:rPr lang="hu-HU" sz="1200" b="0" i="0" u="none" strike="noStrike" spc="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Behatolás elleni védelem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16177194"/>
                  </a:ext>
                </a:extLst>
              </a:tr>
              <a:tr h="27400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18"/>
                        </a:rPr>
                        <a:t>2.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180000" lvl="1" algn="l" fontAlgn="ctr"/>
                      <a:r>
                        <a:rPr lang="hu-HU" sz="1200" b="0" i="0" u="none" strike="noStrike" spc="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Nedvesség-szabályozás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MC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325425534"/>
                  </a:ext>
                </a:extLst>
              </a:tr>
              <a:tr h="27400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18"/>
                        </a:rPr>
                        <a:t>3.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180000" lvl="1" algn="l" fontAlgn="ctr"/>
                      <a:r>
                        <a:rPr lang="hu-HU" sz="1200" b="0" i="0" u="none" strike="noStrike" spc="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Beton helyreállítása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251563507"/>
                  </a:ext>
                </a:extLst>
              </a:tr>
              <a:tr h="27400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18"/>
                        </a:rPr>
                        <a:t>4.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180000" lvl="1" algn="l" fontAlgn="ctr"/>
                      <a:r>
                        <a:rPr lang="hu-HU" sz="1200" b="0" i="0" u="none" strike="noStrike" spc="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Szerkezeti megerősítés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SS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117802645"/>
                  </a:ext>
                </a:extLst>
              </a:tr>
              <a:tr h="27400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18"/>
                        </a:rPr>
                        <a:t>5.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180000" lvl="1" algn="l" fontAlgn="ctr"/>
                      <a:r>
                        <a:rPr lang="hu-HU" sz="1200" b="0" i="0" u="none" strike="noStrike" spc="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 fizikai ellenállás fokozása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611044027"/>
                  </a:ext>
                </a:extLst>
              </a:tr>
              <a:tr h="27400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18"/>
                        </a:rPr>
                        <a:t>6.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180000" lvl="1" algn="l" fontAlgn="ctr"/>
                      <a:r>
                        <a:rPr lang="hu-HU" sz="1200" b="0" i="0" u="none" strike="noStrike" spc="5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Vegyi anyagokkal szembeni ellenállás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765658807"/>
                  </a:ext>
                </a:extLst>
              </a:tr>
              <a:tr h="32718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hu-HU" sz="1100" b="1" i="0" u="none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Az erősító betétek (acélbetétek) korróziójával kapcsolatos alapelvek és módszerek</a:t>
                      </a:r>
                    </a:p>
                  </a:txBody>
                  <a:tcPr marL="7144" marR="7144" marT="7144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hu-HU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hu-HU" sz="14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6967688"/>
                  </a:ext>
                </a:extLst>
              </a:tr>
              <a:tr h="27400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18"/>
                        </a:rPr>
                        <a:t>7.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Passzivitás megőrzése vagy helyreállítása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RP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641456726"/>
                  </a:ext>
                </a:extLst>
              </a:tr>
              <a:tr h="27400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18"/>
                        </a:rPr>
                        <a:t>8.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Az ellenállás növekedése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IR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611398916"/>
                  </a:ext>
                </a:extLst>
              </a:tr>
              <a:tr h="27400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18"/>
                        </a:rPr>
                        <a:t>9.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Katódos ellenőrzés, szabályozása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CC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317426292"/>
                  </a:ext>
                </a:extLst>
              </a:tr>
              <a:tr h="27400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18"/>
                        </a:rPr>
                        <a:t>10.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Katódos védelem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CP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098560751"/>
                  </a:ext>
                </a:extLst>
              </a:tr>
              <a:tr h="274008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-18"/>
                        </a:rPr>
                        <a:t>11.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180000" algn="l" fontAlgn="ctr"/>
                      <a:r>
                        <a:rPr lang="hu-H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Anódos területek ellenőrzése, szabályozása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966153575"/>
                  </a:ext>
                </a:extLst>
              </a:tr>
            </a:tbl>
          </a:graphicData>
        </a:graphic>
      </p:graphicFrame>
      <p:pic>
        <p:nvPicPr>
          <p:cNvPr id="3" name="Kép 2">
            <a:extLst>
              <a:ext uri="{FF2B5EF4-FFF2-40B4-BE49-F238E27FC236}">
                <a16:creationId xmlns:a16="http://schemas.microsoft.com/office/drawing/2014/main" id="{23711457-0859-4D27-ABCE-560F4502A9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208" y="1189989"/>
            <a:ext cx="1554190" cy="289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08040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Personalizzato 3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D3E6F4"/>
      </a:accent1>
      <a:accent2>
        <a:srgbClr val="0070C0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resentazione MAPEI">
  <a:themeElements>
    <a:clrScheme name="Presentazione MAPE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MAPEI">
      <a:majorFont>
        <a:latin typeface="Arial Unicode MS"/>
        <a:ea typeface="Arial Unicode MS"/>
        <a:cs typeface="Arial Unicode MS"/>
      </a:majorFont>
      <a:minorFont>
        <a:latin typeface="Arial Unicode MS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Presentazione MAPE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MAPE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MAPE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MAPE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MAPE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MAPE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MAPE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MAPE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MAPE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MAPE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MAPE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MAPE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Presentazione MAPEI">
  <a:themeElements>
    <a:clrScheme name="Presentazione MAPE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Presentazione MAPE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MAPE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MAPE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MAPE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MAPE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MAPE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MAPE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MAPE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MAPE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MAPE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MAPE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MAPE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CF8BD8735840014A842A77255CB51E57" ma:contentTypeVersion="2" ma:contentTypeDescription="Új dokumentum létrehozása." ma:contentTypeScope="" ma:versionID="df8e7857917712850a80d3106e09d22b">
  <xsd:schema xmlns:xsd="http://www.w3.org/2001/XMLSchema" xmlns:xs="http://www.w3.org/2001/XMLSchema" xmlns:p="http://schemas.microsoft.com/office/2006/metadata/properties" xmlns:ns2="274ee374-8a81-4d24-93e7-b8e6b41d0630" targetNamespace="http://schemas.microsoft.com/office/2006/metadata/properties" ma:root="true" ma:fieldsID="644160506b50a027d807d104cb2811e1" ns2:_="">
    <xsd:import namespace="274ee374-8a81-4d24-93e7-b8e6b41d06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4ee374-8a81-4d24-93e7-b8e6b41d06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5856D5-6A34-42A9-B6BC-718D1C6E6E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4ee374-8a81-4d24-93e7-b8e6b41d06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01A5F4-5CE0-403F-B65D-CCAE60E747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47BC11-B8CF-49E1-9F83-9B0EE161B01C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22dc10b-aafe-4bee-8f2f-7e09d2b03454"/>
    <ds:schemaRef ds:uri="http://purl.org/dc/terms/"/>
    <ds:schemaRef ds:uri="f28b6930-e47a-408f-aecc-b7dd24d93e3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1965</Words>
  <Application>Microsoft Office PowerPoint</Application>
  <PresentationFormat>Diavetítés a képernyőre (16:9 oldalarány)</PresentationFormat>
  <Paragraphs>553</Paragraphs>
  <Slides>73</Slides>
  <Notes>53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8</vt:i4>
      </vt:variant>
      <vt:variant>
        <vt:lpstr>Diacímek</vt:lpstr>
      </vt:variant>
      <vt:variant>
        <vt:i4>73</vt:i4>
      </vt:variant>
    </vt:vector>
  </HeadingPairs>
  <TitlesOfParts>
    <vt:vector size="93" baseType="lpstr">
      <vt:lpstr>Arial</vt:lpstr>
      <vt:lpstr>Montserrat SemiBold</vt:lpstr>
      <vt:lpstr>Montserrat</vt:lpstr>
      <vt:lpstr>Trebuchet MS</vt:lpstr>
      <vt:lpstr>ＭＳ Ｐゴシック</vt:lpstr>
      <vt:lpstr>Arial Unicode MS</vt:lpstr>
      <vt:lpstr>Calibri Light</vt:lpstr>
      <vt:lpstr>Times New Roman</vt:lpstr>
      <vt:lpstr>Wingdings</vt:lpstr>
      <vt:lpstr>HelveticaNeueLT W1G 47 LtCn</vt:lpstr>
      <vt:lpstr>Calibri</vt:lpstr>
      <vt:lpstr>Wingdings 3</vt:lpstr>
      <vt:lpstr>Sfaccettatura</vt:lpstr>
      <vt:lpstr>Office Theme</vt:lpstr>
      <vt:lpstr>1_Office-téma</vt:lpstr>
      <vt:lpstr>3_Tema di Office</vt:lpstr>
      <vt:lpstr>Presentazione MAPEI</vt:lpstr>
      <vt:lpstr>1_Presentazione MAPEI</vt:lpstr>
      <vt:lpstr>1_Tema di Office</vt:lpstr>
      <vt:lpstr>3_Office-téma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ZTV-SIB 90</vt:lpstr>
      <vt:lpstr>MAPEGROUT javítóhabarcsok</vt:lpstr>
      <vt:lpstr>Javítóhabarcsok </vt:lpstr>
      <vt:lpstr>PowerPoint-bemutató</vt:lpstr>
      <vt:lpstr>PowerPoint-bemutató</vt:lpstr>
      <vt:lpstr>MAPEGROUT javítóhabarcsok</vt:lpstr>
      <vt:lpstr>PowerPoint-bemutató</vt:lpstr>
      <vt:lpstr>PowerPoint-bemutató</vt:lpstr>
      <vt:lpstr>PowerPoint-bemutató</vt:lpstr>
      <vt:lpstr>MAPECOAT BS1 (BV4 volt = B5)</vt:lpstr>
      <vt:lpstr>Purtop 400</vt:lpstr>
      <vt:lpstr>ELASTOCOLOR rendszer (B3)</vt:lpstr>
      <vt:lpstr>PowerPoint-bemutató</vt:lpstr>
      <vt:lpstr>Elastocolor Pittura és Colorite Beton</vt:lpstr>
      <vt:lpstr>PowerPoint-bemutató</vt:lpstr>
      <vt:lpstr>PowerPoint-bemutató</vt:lpstr>
      <vt:lpstr>REFERENCIÁK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Sütő Valentina</dc:creator>
  <cp:lastModifiedBy>hirlevél</cp:lastModifiedBy>
  <cp:revision>95</cp:revision>
  <cp:lastPrinted>2020-07-26T22:02:18Z</cp:lastPrinted>
  <dcterms:created xsi:type="dcterms:W3CDTF">2020-07-26T17:51:46Z</dcterms:created>
  <dcterms:modified xsi:type="dcterms:W3CDTF">2023-03-24T10:21:00Z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0x010100CF8BD8735840014A842A77255CB51E57</vt:lpwstr>
  </property>
</Properties>
</file>