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image20.jpg" ContentType="image/jpeg"/>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256" r:id="rId2"/>
    <p:sldId id="257" r:id="rId3"/>
    <p:sldId id="328" r:id="rId4"/>
    <p:sldId id="278" r:id="rId5"/>
    <p:sldId id="270" r:id="rId6"/>
    <p:sldId id="269" r:id="rId7"/>
    <p:sldId id="271" r:id="rId8"/>
    <p:sldId id="272" r:id="rId9"/>
    <p:sldId id="275" r:id="rId10"/>
    <p:sldId id="276" r:id="rId11"/>
    <p:sldId id="277" r:id="rId12"/>
    <p:sldId id="268" r:id="rId13"/>
    <p:sldId id="274" r:id="rId14"/>
    <p:sldId id="258" r:id="rId15"/>
    <p:sldId id="327" r:id="rId16"/>
    <p:sldId id="279" r:id="rId17"/>
    <p:sldId id="280" r:id="rId18"/>
    <p:sldId id="283" r:id="rId19"/>
    <p:sldId id="284" r:id="rId20"/>
    <p:sldId id="285" r:id="rId21"/>
    <p:sldId id="286" r:id="rId22"/>
    <p:sldId id="287" r:id="rId23"/>
    <p:sldId id="288" r:id="rId24"/>
    <p:sldId id="289" r:id="rId25"/>
    <p:sldId id="290" r:id="rId26"/>
    <p:sldId id="291" r:id="rId27"/>
    <p:sldId id="292" r:id="rId28"/>
    <p:sldId id="293" r:id="rId29"/>
    <p:sldId id="294" r:id="rId30"/>
    <p:sldId id="295" r:id="rId31"/>
    <p:sldId id="296" r:id="rId32"/>
    <p:sldId id="297" r:id="rId33"/>
    <p:sldId id="298" r:id="rId34"/>
    <p:sldId id="299" r:id="rId35"/>
    <p:sldId id="301" r:id="rId36"/>
    <p:sldId id="304" r:id="rId37"/>
    <p:sldId id="305" r:id="rId38"/>
    <p:sldId id="306" r:id="rId39"/>
    <p:sldId id="308" r:id="rId40"/>
    <p:sldId id="323" r:id="rId41"/>
    <p:sldId id="311" r:id="rId42"/>
    <p:sldId id="312" r:id="rId43"/>
    <p:sldId id="324" r:id="rId44"/>
    <p:sldId id="325" r:id="rId45"/>
    <p:sldId id="309" r:id="rId46"/>
    <p:sldId id="310" r:id="rId47"/>
    <p:sldId id="326" r:id="rId48"/>
  </p:sldIdLst>
  <p:sldSz cx="12192000" cy="6858000"/>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0" d="100"/>
          <a:sy n="110" d="100"/>
        </p:scale>
        <p:origin x="59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3673D4-1381-45FB-AF80-EB437FD3E7E6}" type="datetimeFigureOut">
              <a:rPr lang="hu-HU" smtClean="0"/>
              <a:t>2019.06.03.</a:t>
            </a:fld>
            <a:endParaRPr lang="hu-HU"/>
          </a:p>
        </p:txBody>
      </p:sp>
      <p:sp>
        <p:nvSpPr>
          <p:cNvPr id="4" name="Diakép hely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6" name="Élőláb hely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3742AB-92BD-4085-AA3B-4596DF8D768A}" type="slidenum">
              <a:rPr lang="hu-HU" smtClean="0"/>
              <a:t>‹#›</a:t>
            </a:fld>
            <a:endParaRPr lang="hu-HU"/>
          </a:p>
        </p:txBody>
      </p:sp>
    </p:spTree>
    <p:extLst>
      <p:ext uri="{BB962C8B-B14F-4D97-AF65-F5344CB8AC3E}">
        <p14:creationId xmlns:p14="http://schemas.microsoft.com/office/powerpoint/2010/main" val="2815595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6083815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73742AB-92BD-4085-AA3B-4596DF8D768A}" type="slidenum">
              <a:rPr lang="hu-HU" smtClean="0"/>
              <a:t>41</a:t>
            </a:fld>
            <a:endParaRPr lang="hu-HU"/>
          </a:p>
        </p:txBody>
      </p:sp>
    </p:spTree>
    <p:extLst>
      <p:ext uri="{BB962C8B-B14F-4D97-AF65-F5344CB8AC3E}">
        <p14:creationId xmlns:p14="http://schemas.microsoft.com/office/powerpoint/2010/main" val="2344766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1524000" y="1122363"/>
            <a:ext cx="9144000" cy="2387600"/>
          </a:xfrm>
        </p:spPr>
        <p:txBody>
          <a:bodyPr anchor="b"/>
          <a:lstStyle>
            <a:lvl1pPr algn="ctr">
              <a:defRPr sz="6000"/>
            </a:lvl1pPr>
          </a:lstStyle>
          <a:p>
            <a:r>
              <a:rPr lang="hu-HU" smtClean="0"/>
              <a:t>Mintacím szerkesztése</a:t>
            </a:r>
            <a:endParaRPr lang="hu-HU"/>
          </a:p>
        </p:txBody>
      </p:sp>
      <p:sp>
        <p:nvSpPr>
          <p:cNvPr id="3" name="Alcím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smtClean="0"/>
              <a:t>Alcím mintájának szerkesztése</a:t>
            </a:r>
            <a:endParaRPr lang="hu-HU"/>
          </a:p>
        </p:txBody>
      </p:sp>
      <p:sp>
        <p:nvSpPr>
          <p:cNvPr id="4" name="Dátum helye 3"/>
          <p:cNvSpPr>
            <a:spLocks noGrp="1"/>
          </p:cNvSpPr>
          <p:nvPr>
            <p:ph type="dt" sz="half" idx="10"/>
          </p:nvPr>
        </p:nvSpPr>
        <p:spPr/>
        <p:txBody>
          <a:bodyPr/>
          <a:lstStyle/>
          <a:p>
            <a:fld id="{6B21BC2F-5CF9-4DDF-9F96-E3F45785ACEF}" type="datetimeFigureOut">
              <a:rPr lang="hu-HU" smtClean="0"/>
              <a:t>2019.06.03.</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975291DA-68CB-4CE6-8695-FE04E0AD6462}" type="slidenum">
              <a:rPr lang="hu-HU" smtClean="0"/>
              <a:t>‹#›</a:t>
            </a:fld>
            <a:endParaRPr lang="hu-HU"/>
          </a:p>
        </p:txBody>
      </p:sp>
    </p:spTree>
    <p:extLst>
      <p:ext uri="{BB962C8B-B14F-4D97-AF65-F5344CB8AC3E}">
        <p14:creationId xmlns:p14="http://schemas.microsoft.com/office/powerpoint/2010/main" val="7020053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6B21BC2F-5CF9-4DDF-9F96-E3F45785ACEF}" type="datetimeFigureOut">
              <a:rPr lang="hu-HU" smtClean="0"/>
              <a:t>2019.06.03.</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975291DA-68CB-4CE6-8695-FE04E0AD6462}" type="slidenum">
              <a:rPr lang="hu-HU" smtClean="0"/>
              <a:t>‹#›</a:t>
            </a:fld>
            <a:endParaRPr lang="hu-HU"/>
          </a:p>
        </p:txBody>
      </p:sp>
    </p:spTree>
    <p:extLst>
      <p:ext uri="{BB962C8B-B14F-4D97-AF65-F5344CB8AC3E}">
        <p14:creationId xmlns:p14="http://schemas.microsoft.com/office/powerpoint/2010/main" val="10675497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8724900" y="365125"/>
            <a:ext cx="2628900" cy="5811838"/>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838200" y="365125"/>
            <a:ext cx="7734300" cy="5811838"/>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6B21BC2F-5CF9-4DDF-9F96-E3F45785ACEF}" type="datetimeFigureOut">
              <a:rPr lang="hu-HU" smtClean="0"/>
              <a:t>2019.06.03.</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975291DA-68CB-4CE6-8695-FE04E0AD6462}" type="slidenum">
              <a:rPr lang="hu-HU" smtClean="0"/>
              <a:t>‹#›</a:t>
            </a:fld>
            <a:endParaRPr lang="hu-HU"/>
          </a:p>
        </p:txBody>
      </p:sp>
    </p:spTree>
    <p:extLst>
      <p:ext uri="{BB962C8B-B14F-4D97-AF65-F5344CB8AC3E}">
        <p14:creationId xmlns:p14="http://schemas.microsoft.com/office/powerpoint/2010/main" val="17530606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D85BD8F4-F158-461E-85B2-019C6DBCC556}" type="datetime1">
              <a:rPr lang="hu-HU" smtClean="0"/>
              <a:t>2019.06.03.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3435486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6B21BC2F-5CF9-4DDF-9F96-E3F45785ACEF}" type="datetimeFigureOut">
              <a:rPr lang="hu-HU" smtClean="0"/>
              <a:t>2019.06.03.</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975291DA-68CB-4CE6-8695-FE04E0AD6462}" type="slidenum">
              <a:rPr lang="hu-HU" smtClean="0"/>
              <a:t>‹#›</a:t>
            </a:fld>
            <a:endParaRPr lang="hu-HU"/>
          </a:p>
        </p:txBody>
      </p:sp>
    </p:spTree>
    <p:extLst>
      <p:ext uri="{BB962C8B-B14F-4D97-AF65-F5344CB8AC3E}">
        <p14:creationId xmlns:p14="http://schemas.microsoft.com/office/powerpoint/2010/main" val="3223965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831850" y="1709738"/>
            <a:ext cx="10515600" cy="2852737"/>
          </a:xfrm>
        </p:spPr>
        <p:txBody>
          <a:bodyPr anchor="b"/>
          <a:lstStyle>
            <a:lvl1pPr>
              <a:defRPr sz="6000"/>
            </a:lvl1pPr>
          </a:lstStyle>
          <a:p>
            <a:r>
              <a:rPr lang="hu-HU" smtClean="0"/>
              <a:t>Mintacím szerkesztése</a:t>
            </a:r>
            <a:endParaRPr lang="hu-HU"/>
          </a:p>
        </p:txBody>
      </p:sp>
      <p:sp>
        <p:nvSpPr>
          <p:cNvPr id="3" name="Szöveg hely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p>
            <a:fld id="{6B21BC2F-5CF9-4DDF-9F96-E3F45785ACEF}" type="datetimeFigureOut">
              <a:rPr lang="hu-HU" smtClean="0"/>
              <a:t>2019.06.03.</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975291DA-68CB-4CE6-8695-FE04E0AD6462}" type="slidenum">
              <a:rPr lang="hu-HU" smtClean="0"/>
              <a:t>‹#›</a:t>
            </a:fld>
            <a:endParaRPr lang="hu-HU"/>
          </a:p>
        </p:txBody>
      </p:sp>
    </p:spTree>
    <p:extLst>
      <p:ext uri="{BB962C8B-B14F-4D97-AF65-F5344CB8AC3E}">
        <p14:creationId xmlns:p14="http://schemas.microsoft.com/office/powerpoint/2010/main" val="26262433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838200" y="1825625"/>
            <a:ext cx="5181600" cy="435133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6172200" y="1825625"/>
            <a:ext cx="5181600" cy="435133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p:txBody>
          <a:bodyPr/>
          <a:lstStyle/>
          <a:p>
            <a:fld id="{6B21BC2F-5CF9-4DDF-9F96-E3F45785ACEF}" type="datetimeFigureOut">
              <a:rPr lang="hu-HU" smtClean="0"/>
              <a:t>2019.06.03.</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975291DA-68CB-4CE6-8695-FE04E0AD6462}" type="slidenum">
              <a:rPr lang="hu-HU" smtClean="0"/>
              <a:t>‹#›</a:t>
            </a:fld>
            <a:endParaRPr lang="hu-HU"/>
          </a:p>
        </p:txBody>
      </p:sp>
    </p:spTree>
    <p:extLst>
      <p:ext uri="{BB962C8B-B14F-4D97-AF65-F5344CB8AC3E}">
        <p14:creationId xmlns:p14="http://schemas.microsoft.com/office/powerpoint/2010/main" val="16250404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839788" y="365125"/>
            <a:ext cx="10515600" cy="1325563"/>
          </a:xfrm>
        </p:spPr>
        <p:txBody>
          <a:bodyPr/>
          <a:lstStyle/>
          <a:p>
            <a:r>
              <a:rPr lang="hu-HU" smtClean="0"/>
              <a:t>Mintacím szerkesztése</a:t>
            </a:r>
            <a:endParaRPr lang="hu-HU"/>
          </a:p>
        </p:txBody>
      </p:sp>
      <p:sp>
        <p:nvSpPr>
          <p:cNvPr id="3" name="Szöveg hely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839788" y="2505075"/>
            <a:ext cx="5157787" cy="368458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6172200" y="2505075"/>
            <a:ext cx="5183188" cy="368458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p:txBody>
          <a:bodyPr/>
          <a:lstStyle/>
          <a:p>
            <a:fld id="{6B21BC2F-5CF9-4DDF-9F96-E3F45785ACEF}" type="datetimeFigureOut">
              <a:rPr lang="hu-HU" smtClean="0"/>
              <a:t>2019.06.03.</a:t>
            </a:fld>
            <a:endParaRPr lang="hu-HU"/>
          </a:p>
        </p:txBody>
      </p:sp>
      <p:sp>
        <p:nvSpPr>
          <p:cNvPr id="8" name="Élőláb helye 7"/>
          <p:cNvSpPr>
            <a:spLocks noGrp="1"/>
          </p:cNvSpPr>
          <p:nvPr>
            <p:ph type="ftr" sz="quarter" idx="11"/>
          </p:nvPr>
        </p:nvSpPr>
        <p:spPr/>
        <p:txBody>
          <a:bodyPr/>
          <a:lstStyle/>
          <a:p>
            <a:endParaRPr lang="hu-HU"/>
          </a:p>
        </p:txBody>
      </p:sp>
      <p:sp>
        <p:nvSpPr>
          <p:cNvPr id="9" name="Dia számának helye 8"/>
          <p:cNvSpPr>
            <a:spLocks noGrp="1"/>
          </p:cNvSpPr>
          <p:nvPr>
            <p:ph type="sldNum" sz="quarter" idx="12"/>
          </p:nvPr>
        </p:nvSpPr>
        <p:spPr/>
        <p:txBody>
          <a:bodyPr/>
          <a:lstStyle/>
          <a:p>
            <a:fld id="{975291DA-68CB-4CE6-8695-FE04E0AD6462}" type="slidenum">
              <a:rPr lang="hu-HU" smtClean="0"/>
              <a:t>‹#›</a:t>
            </a:fld>
            <a:endParaRPr lang="hu-HU"/>
          </a:p>
        </p:txBody>
      </p:sp>
    </p:spTree>
    <p:extLst>
      <p:ext uri="{BB962C8B-B14F-4D97-AF65-F5344CB8AC3E}">
        <p14:creationId xmlns:p14="http://schemas.microsoft.com/office/powerpoint/2010/main" val="31660269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2"/>
          <p:cNvSpPr>
            <a:spLocks noGrp="1"/>
          </p:cNvSpPr>
          <p:nvPr>
            <p:ph type="dt" sz="half" idx="10"/>
          </p:nvPr>
        </p:nvSpPr>
        <p:spPr/>
        <p:txBody>
          <a:bodyPr/>
          <a:lstStyle/>
          <a:p>
            <a:fld id="{6B21BC2F-5CF9-4DDF-9F96-E3F45785ACEF}" type="datetimeFigureOut">
              <a:rPr lang="hu-HU" smtClean="0"/>
              <a:t>2019.06.03.</a:t>
            </a:fld>
            <a:endParaRPr lang="hu-HU"/>
          </a:p>
        </p:txBody>
      </p:sp>
      <p:sp>
        <p:nvSpPr>
          <p:cNvPr id="4" name="Élőláb helye 3"/>
          <p:cNvSpPr>
            <a:spLocks noGrp="1"/>
          </p:cNvSpPr>
          <p:nvPr>
            <p:ph type="ftr" sz="quarter" idx="11"/>
          </p:nvPr>
        </p:nvSpPr>
        <p:spPr/>
        <p:txBody>
          <a:bodyPr/>
          <a:lstStyle/>
          <a:p>
            <a:endParaRPr lang="hu-HU"/>
          </a:p>
        </p:txBody>
      </p:sp>
      <p:sp>
        <p:nvSpPr>
          <p:cNvPr id="5" name="Dia számának helye 4"/>
          <p:cNvSpPr>
            <a:spLocks noGrp="1"/>
          </p:cNvSpPr>
          <p:nvPr>
            <p:ph type="sldNum" sz="quarter" idx="12"/>
          </p:nvPr>
        </p:nvSpPr>
        <p:spPr/>
        <p:txBody>
          <a:bodyPr/>
          <a:lstStyle/>
          <a:p>
            <a:fld id="{975291DA-68CB-4CE6-8695-FE04E0AD6462}" type="slidenum">
              <a:rPr lang="hu-HU" smtClean="0"/>
              <a:t>‹#›</a:t>
            </a:fld>
            <a:endParaRPr lang="hu-HU"/>
          </a:p>
        </p:txBody>
      </p:sp>
    </p:spTree>
    <p:extLst>
      <p:ext uri="{BB962C8B-B14F-4D97-AF65-F5344CB8AC3E}">
        <p14:creationId xmlns:p14="http://schemas.microsoft.com/office/powerpoint/2010/main" val="18175318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6B21BC2F-5CF9-4DDF-9F96-E3F45785ACEF}" type="datetimeFigureOut">
              <a:rPr lang="hu-HU" smtClean="0"/>
              <a:t>2019.06.03.</a:t>
            </a:fld>
            <a:endParaRPr lang="hu-HU"/>
          </a:p>
        </p:txBody>
      </p:sp>
      <p:sp>
        <p:nvSpPr>
          <p:cNvPr id="3" name="Élőláb helye 2"/>
          <p:cNvSpPr>
            <a:spLocks noGrp="1"/>
          </p:cNvSpPr>
          <p:nvPr>
            <p:ph type="ftr" sz="quarter" idx="11"/>
          </p:nvPr>
        </p:nvSpPr>
        <p:spPr/>
        <p:txBody>
          <a:bodyPr/>
          <a:lstStyle/>
          <a:p>
            <a:endParaRPr lang="hu-HU"/>
          </a:p>
        </p:txBody>
      </p:sp>
      <p:sp>
        <p:nvSpPr>
          <p:cNvPr id="4" name="Dia számának helye 3"/>
          <p:cNvSpPr>
            <a:spLocks noGrp="1"/>
          </p:cNvSpPr>
          <p:nvPr>
            <p:ph type="sldNum" sz="quarter" idx="12"/>
          </p:nvPr>
        </p:nvSpPr>
        <p:spPr/>
        <p:txBody>
          <a:bodyPr/>
          <a:lstStyle/>
          <a:p>
            <a:fld id="{975291DA-68CB-4CE6-8695-FE04E0AD6462}" type="slidenum">
              <a:rPr lang="hu-HU" smtClean="0"/>
              <a:t>‹#›</a:t>
            </a:fld>
            <a:endParaRPr lang="hu-HU"/>
          </a:p>
        </p:txBody>
      </p:sp>
    </p:spTree>
    <p:extLst>
      <p:ext uri="{BB962C8B-B14F-4D97-AF65-F5344CB8AC3E}">
        <p14:creationId xmlns:p14="http://schemas.microsoft.com/office/powerpoint/2010/main" val="38034253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839788" y="457200"/>
            <a:ext cx="3932237" cy="1600200"/>
          </a:xfrm>
        </p:spPr>
        <p:txBody>
          <a:bodyPr anchor="b"/>
          <a:lstStyle>
            <a:lvl1pPr>
              <a:defRPr sz="3200"/>
            </a:lvl1pPr>
          </a:lstStyle>
          <a:p>
            <a:r>
              <a:rPr lang="hu-HU" smtClean="0"/>
              <a:t>Mintacím szerkesztése</a:t>
            </a:r>
            <a:endParaRPr lang="hu-HU"/>
          </a:p>
        </p:txBody>
      </p:sp>
      <p:sp>
        <p:nvSpPr>
          <p:cNvPr id="3" name="Tartalom helye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
        <p:nvSpPr>
          <p:cNvPr id="5" name="Dátum helye 4"/>
          <p:cNvSpPr>
            <a:spLocks noGrp="1"/>
          </p:cNvSpPr>
          <p:nvPr>
            <p:ph type="dt" sz="half" idx="10"/>
          </p:nvPr>
        </p:nvSpPr>
        <p:spPr/>
        <p:txBody>
          <a:bodyPr/>
          <a:lstStyle/>
          <a:p>
            <a:fld id="{6B21BC2F-5CF9-4DDF-9F96-E3F45785ACEF}" type="datetimeFigureOut">
              <a:rPr lang="hu-HU" smtClean="0"/>
              <a:t>2019.06.03.</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975291DA-68CB-4CE6-8695-FE04E0AD6462}" type="slidenum">
              <a:rPr lang="hu-HU" smtClean="0"/>
              <a:t>‹#›</a:t>
            </a:fld>
            <a:endParaRPr lang="hu-HU"/>
          </a:p>
        </p:txBody>
      </p:sp>
    </p:spTree>
    <p:extLst>
      <p:ext uri="{BB962C8B-B14F-4D97-AF65-F5344CB8AC3E}">
        <p14:creationId xmlns:p14="http://schemas.microsoft.com/office/powerpoint/2010/main" val="10869281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839788" y="457200"/>
            <a:ext cx="3932237" cy="1600200"/>
          </a:xfrm>
        </p:spPr>
        <p:txBody>
          <a:bodyPr anchor="b"/>
          <a:lstStyle>
            <a:lvl1pPr>
              <a:defRPr sz="3200"/>
            </a:lvl1pPr>
          </a:lstStyle>
          <a:p>
            <a:r>
              <a:rPr lang="hu-HU" smtClean="0"/>
              <a:t>Mintacím szerkesztése</a:t>
            </a:r>
            <a:endParaRPr lang="hu-HU"/>
          </a:p>
        </p:txBody>
      </p:sp>
      <p:sp>
        <p:nvSpPr>
          <p:cNvPr id="3" name="Kép hely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
        <p:nvSpPr>
          <p:cNvPr id="5" name="Dátum helye 4"/>
          <p:cNvSpPr>
            <a:spLocks noGrp="1"/>
          </p:cNvSpPr>
          <p:nvPr>
            <p:ph type="dt" sz="half" idx="10"/>
          </p:nvPr>
        </p:nvSpPr>
        <p:spPr/>
        <p:txBody>
          <a:bodyPr/>
          <a:lstStyle/>
          <a:p>
            <a:fld id="{6B21BC2F-5CF9-4DDF-9F96-E3F45785ACEF}" type="datetimeFigureOut">
              <a:rPr lang="hu-HU" smtClean="0"/>
              <a:t>2019.06.03.</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975291DA-68CB-4CE6-8695-FE04E0AD6462}" type="slidenum">
              <a:rPr lang="hu-HU" smtClean="0"/>
              <a:t>‹#›</a:t>
            </a:fld>
            <a:endParaRPr lang="hu-HU"/>
          </a:p>
        </p:txBody>
      </p:sp>
    </p:spTree>
    <p:extLst>
      <p:ext uri="{BB962C8B-B14F-4D97-AF65-F5344CB8AC3E}">
        <p14:creationId xmlns:p14="http://schemas.microsoft.com/office/powerpoint/2010/main" val="41798582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u-HU" smtClean="0"/>
              <a:t>Mintacím szerkesztése</a:t>
            </a:r>
            <a:endParaRPr lang="hu-HU"/>
          </a:p>
        </p:txBody>
      </p:sp>
      <p:sp>
        <p:nvSpPr>
          <p:cNvPr id="3" name="Szöveg hely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21BC2F-5CF9-4DDF-9F96-E3F45785ACEF}" type="datetimeFigureOut">
              <a:rPr lang="hu-HU" smtClean="0"/>
              <a:t>2019.06.03.</a:t>
            </a:fld>
            <a:endParaRPr lang="hu-HU"/>
          </a:p>
        </p:txBody>
      </p:sp>
      <p:sp>
        <p:nvSpPr>
          <p:cNvPr id="5" name="Élőláb hely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5291DA-68CB-4CE6-8695-FE04E0AD6462}" type="slidenum">
              <a:rPr lang="hu-HU" smtClean="0"/>
              <a:t>‹#›</a:t>
            </a:fld>
            <a:endParaRPr lang="hu-HU"/>
          </a:p>
        </p:txBody>
      </p:sp>
    </p:spTree>
    <p:extLst>
      <p:ext uri="{BB962C8B-B14F-4D97-AF65-F5344CB8AC3E}">
        <p14:creationId xmlns:p14="http://schemas.microsoft.com/office/powerpoint/2010/main" val="16350083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climate.nasa.gov/vital-signs/carbon-dioxide/" TargetMode="External"/><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hyperlink" Target="https://climate.nasa.gov/vital-signs/arctic-sea-ice/"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16.emf"/><Relationship Id="rId5" Type="http://schemas.openxmlformats.org/officeDocument/2006/relationships/image" Target="../media/image15.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4.em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Layout" Target="../slideLayouts/slideLayout7.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a:xfrm>
            <a:off x="364898" y="2589626"/>
            <a:ext cx="11462197" cy="1585113"/>
          </a:xfrm>
        </p:spPr>
        <p:txBody>
          <a:bodyPr>
            <a:normAutofit/>
          </a:bodyPr>
          <a:lstStyle/>
          <a:p>
            <a:r>
              <a:rPr lang="hu-HU" sz="4000" dirty="0" smtClean="0"/>
              <a:t>Éghajlatvédelmi szempontok kidolgozásának módszertanai a környezetvédelmi szakértői anyagokban</a:t>
            </a:r>
            <a:endParaRPr lang="hu-HU" sz="4000" dirty="0"/>
          </a:p>
        </p:txBody>
      </p:sp>
      <p:sp>
        <p:nvSpPr>
          <p:cNvPr id="3" name="Alcím 2"/>
          <p:cNvSpPr>
            <a:spLocks noGrp="1"/>
          </p:cNvSpPr>
          <p:nvPr>
            <p:ph type="subTitle" idx="1"/>
          </p:nvPr>
        </p:nvSpPr>
        <p:spPr>
          <a:xfrm>
            <a:off x="1523997" y="5293217"/>
            <a:ext cx="9144000" cy="1188076"/>
          </a:xfrm>
        </p:spPr>
        <p:txBody>
          <a:bodyPr/>
          <a:lstStyle/>
          <a:p>
            <a:r>
              <a:rPr lang="hu-HU" dirty="0" smtClean="0"/>
              <a:t>Baloghné Gaál Zsófia</a:t>
            </a:r>
          </a:p>
          <a:p>
            <a:r>
              <a:rPr lang="hu-HU" dirty="0" smtClean="0"/>
              <a:t>20/299-8960</a:t>
            </a:r>
            <a:endParaRPr lang="hu-HU" dirty="0"/>
          </a:p>
        </p:txBody>
      </p:sp>
      <p:pic>
        <p:nvPicPr>
          <p:cNvPr id="4" name="Kép 3"/>
          <p:cNvPicPr>
            <a:picLocks noChangeAspect="1"/>
          </p:cNvPicPr>
          <p:nvPr/>
        </p:nvPicPr>
        <p:blipFill>
          <a:blip r:embed="rId2"/>
          <a:stretch>
            <a:fillRect/>
          </a:stretch>
        </p:blipFill>
        <p:spPr>
          <a:xfrm>
            <a:off x="5581712" y="249329"/>
            <a:ext cx="1028571" cy="1104762"/>
          </a:xfrm>
          <a:prstGeom prst="rect">
            <a:avLst/>
          </a:prstGeom>
        </p:spPr>
      </p:pic>
      <p:sp>
        <p:nvSpPr>
          <p:cNvPr id="5" name="Szövegdoboz 4"/>
          <p:cNvSpPr txBox="1"/>
          <p:nvPr/>
        </p:nvSpPr>
        <p:spPr>
          <a:xfrm>
            <a:off x="4325152" y="1354091"/>
            <a:ext cx="3541690" cy="923330"/>
          </a:xfrm>
          <a:prstGeom prst="rect">
            <a:avLst/>
          </a:prstGeom>
          <a:noFill/>
        </p:spPr>
        <p:txBody>
          <a:bodyPr wrap="square" rtlCol="0">
            <a:spAutoFit/>
          </a:bodyPr>
          <a:lstStyle/>
          <a:p>
            <a:pPr algn="ctr"/>
            <a:r>
              <a:rPr lang="hu-HU" dirty="0" smtClean="0"/>
              <a:t>MAGYAR MÉRNÖKI KAMARA </a:t>
            </a:r>
          </a:p>
          <a:p>
            <a:pPr algn="ctr"/>
            <a:r>
              <a:rPr lang="hu-HU" dirty="0" smtClean="0"/>
              <a:t>KÖRNYEZETVÉDELMI TAGOZATA</a:t>
            </a:r>
          </a:p>
          <a:p>
            <a:pPr algn="ctr"/>
            <a:endParaRPr lang="hu-HU" dirty="0"/>
          </a:p>
        </p:txBody>
      </p:sp>
    </p:spTree>
    <p:extLst>
      <p:ext uri="{BB962C8B-B14F-4D97-AF65-F5344CB8AC3E}">
        <p14:creationId xmlns:p14="http://schemas.microsoft.com/office/powerpoint/2010/main" val="10693213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1224115" y="0"/>
            <a:ext cx="9013436" cy="6857999"/>
          </a:xfrm>
          <a:prstGeom prst="rect">
            <a:avLst/>
          </a:prstGeom>
        </p:spPr>
      </p:pic>
      <p:sp>
        <p:nvSpPr>
          <p:cNvPr id="3" name="Téglalap 2"/>
          <p:cNvSpPr/>
          <p:nvPr/>
        </p:nvSpPr>
        <p:spPr>
          <a:xfrm>
            <a:off x="1524000" y="4319451"/>
            <a:ext cx="8490857" cy="931818"/>
          </a:xfrm>
          <a:prstGeom prst="rect">
            <a:avLst/>
          </a:prstGeom>
          <a:noFill/>
          <a:ln w="381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1312102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ép 5"/>
          <p:cNvPicPr>
            <a:picLocks noChangeAspect="1"/>
          </p:cNvPicPr>
          <p:nvPr/>
        </p:nvPicPr>
        <p:blipFill>
          <a:blip r:embed="rId2"/>
          <a:stretch>
            <a:fillRect/>
          </a:stretch>
        </p:blipFill>
        <p:spPr>
          <a:xfrm>
            <a:off x="1862919" y="267197"/>
            <a:ext cx="8373035" cy="6474882"/>
          </a:xfrm>
          <a:prstGeom prst="rect">
            <a:avLst/>
          </a:prstGeom>
        </p:spPr>
      </p:pic>
      <p:sp>
        <p:nvSpPr>
          <p:cNvPr id="7" name="Dia számának helye 6"/>
          <p:cNvSpPr>
            <a:spLocks noGrp="1"/>
          </p:cNvSpPr>
          <p:nvPr>
            <p:ph type="sldNum" sz="quarter" idx="12"/>
          </p:nvPr>
        </p:nvSpPr>
        <p:spPr/>
        <p:txBody>
          <a:bodyPr/>
          <a:lstStyle/>
          <a:p>
            <a:fld id="{FE9FF72E-0A97-4382-B27A-5C007FC68A33}" type="slidenum">
              <a:rPr lang="hu-HU" smtClean="0"/>
              <a:t>11</a:t>
            </a:fld>
            <a:endParaRPr lang="hu-HU"/>
          </a:p>
        </p:txBody>
      </p:sp>
    </p:spTree>
    <p:extLst>
      <p:ext uri="{BB962C8B-B14F-4D97-AF65-F5344CB8AC3E}">
        <p14:creationId xmlns:p14="http://schemas.microsoft.com/office/powerpoint/2010/main" val="12752779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4250" y="554626"/>
            <a:ext cx="11428967" cy="5811339"/>
          </a:xfrm>
          <a:prstGeom prst="rect">
            <a:avLst/>
          </a:prstGeom>
        </p:spPr>
      </p:pic>
    </p:spTree>
    <p:extLst>
      <p:ext uri="{BB962C8B-B14F-4D97-AF65-F5344CB8AC3E}">
        <p14:creationId xmlns:p14="http://schemas.microsoft.com/office/powerpoint/2010/main" val="19282225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21470" y="1009649"/>
            <a:ext cx="12170530" cy="4802541"/>
          </a:xfrm>
          <a:prstGeom prst="rect">
            <a:avLst/>
          </a:prstGeom>
        </p:spPr>
      </p:pic>
      <p:sp>
        <p:nvSpPr>
          <p:cNvPr id="3" name="Téglalap 2">
            <a:hlinkClick r:id="rId3"/>
          </p:cNvPr>
          <p:cNvSpPr/>
          <p:nvPr/>
        </p:nvSpPr>
        <p:spPr>
          <a:xfrm>
            <a:off x="181764" y="248586"/>
            <a:ext cx="5070619" cy="369332"/>
          </a:xfrm>
          <a:prstGeom prst="rect">
            <a:avLst/>
          </a:prstGeom>
        </p:spPr>
        <p:txBody>
          <a:bodyPr wrap="none">
            <a:spAutoFit/>
          </a:bodyPr>
          <a:lstStyle/>
          <a:p>
            <a:r>
              <a:rPr lang="hu-HU" dirty="0"/>
              <a:t>https://climate.nasa.gov/vital-signs/carbon-dioxide/</a:t>
            </a:r>
          </a:p>
        </p:txBody>
      </p:sp>
    </p:spTree>
    <p:extLst>
      <p:ext uri="{BB962C8B-B14F-4D97-AF65-F5344CB8AC3E}">
        <p14:creationId xmlns:p14="http://schemas.microsoft.com/office/powerpoint/2010/main" val="24698465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Kép 6"/>
          <p:cNvPicPr>
            <a:picLocks noChangeAspect="1"/>
          </p:cNvPicPr>
          <p:nvPr/>
        </p:nvPicPr>
        <p:blipFill>
          <a:blip r:embed="rId2"/>
          <a:stretch>
            <a:fillRect/>
          </a:stretch>
        </p:blipFill>
        <p:spPr>
          <a:xfrm>
            <a:off x="1264376" y="513941"/>
            <a:ext cx="9244718" cy="5982653"/>
          </a:xfrm>
          <a:prstGeom prst="rect">
            <a:avLst/>
          </a:prstGeom>
        </p:spPr>
      </p:pic>
    </p:spTree>
    <p:extLst>
      <p:ext uri="{BB962C8B-B14F-4D97-AF65-F5344CB8AC3E}">
        <p14:creationId xmlns:p14="http://schemas.microsoft.com/office/powerpoint/2010/main" val="16733218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1866900" y="794385"/>
            <a:ext cx="8395970" cy="2086610"/>
          </a:xfrm>
          <a:custGeom>
            <a:avLst/>
            <a:gdLst/>
            <a:ahLst/>
            <a:cxnLst/>
            <a:rect l="l" t="t" r="r" b="b"/>
            <a:pathLst>
              <a:path w="8395970" h="2086610">
                <a:moveTo>
                  <a:pt x="0" y="347725"/>
                </a:moveTo>
                <a:lnTo>
                  <a:pt x="4551" y="291327"/>
                </a:lnTo>
                <a:lnTo>
                  <a:pt x="17727" y="237825"/>
                </a:lnTo>
                <a:lnTo>
                  <a:pt x="38813" y="187934"/>
                </a:lnTo>
                <a:lnTo>
                  <a:pt x="67092" y="142372"/>
                </a:lnTo>
                <a:lnTo>
                  <a:pt x="101849" y="101854"/>
                </a:lnTo>
                <a:lnTo>
                  <a:pt x="142366" y="67096"/>
                </a:lnTo>
                <a:lnTo>
                  <a:pt x="187928" y="38816"/>
                </a:lnTo>
                <a:lnTo>
                  <a:pt x="237820" y="17729"/>
                </a:lnTo>
                <a:lnTo>
                  <a:pt x="291324" y="4551"/>
                </a:lnTo>
                <a:lnTo>
                  <a:pt x="347726" y="0"/>
                </a:lnTo>
                <a:lnTo>
                  <a:pt x="8047990" y="0"/>
                </a:lnTo>
                <a:lnTo>
                  <a:pt x="8104388" y="4551"/>
                </a:lnTo>
                <a:lnTo>
                  <a:pt x="8157890" y="17729"/>
                </a:lnTo>
                <a:lnTo>
                  <a:pt x="8207781" y="38816"/>
                </a:lnTo>
                <a:lnTo>
                  <a:pt x="8253343" y="67096"/>
                </a:lnTo>
                <a:lnTo>
                  <a:pt x="8293861" y="101853"/>
                </a:lnTo>
                <a:lnTo>
                  <a:pt x="8328619" y="142372"/>
                </a:lnTo>
                <a:lnTo>
                  <a:pt x="8356899" y="187934"/>
                </a:lnTo>
                <a:lnTo>
                  <a:pt x="8377986" y="237825"/>
                </a:lnTo>
                <a:lnTo>
                  <a:pt x="8391164" y="291327"/>
                </a:lnTo>
                <a:lnTo>
                  <a:pt x="8395716" y="347725"/>
                </a:lnTo>
                <a:lnTo>
                  <a:pt x="8395716" y="1738629"/>
                </a:lnTo>
                <a:lnTo>
                  <a:pt x="8391164" y="1795028"/>
                </a:lnTo>
                <a:lnTo>
                  <a:pt x="8377986" y="1848530"/>
                </a:lnTo>
                <a:lnTo>
                  <a:pt x="8356899" y="1898421"/>
                </a:lnTo>
                <a:lnTo>
                  <a:pt x="8328619" y="1943983"/>
                </a:lnTo>
                <a:lnTo>
                  <a:pt x="8293862" y="1984502"/>
                </a:lnTo>
                <a:lnTo>
                  <a:pt x="8253343" y="2019259"/>
                </a:lnTo>
                <a:lnTo>
                  <a:pt x="8207781" y="2047539"/>
                </a:lnTo>
                <a:lnTo>
                  <a:pt x="8157890" y="2068626"/>
                </a:lnTo>
                <a:lnTo>
                  <a:pt x="8104388" y="2081804"/>
                </a:lnTo>
                <a:lnTo>
                  <a:pt x="8047990" y="2086355"/>
                </a:lnTo>
                <a:lnTo>
                  <a:pt x="347726" y="2086355"/>
                </a:lnTo>
                <a:lnTo>
                  <a:pt x="291324" y="2081804"/>
                </a:lnTo>
                <a:lnTo>
                  <a:pt x="237820" y="2068626"/>
                </a:lnTo>
                <a:lnTo>
                  <a:pt x="187928" y="2047539"/>
                </a:lnTo>
                <a:lnTo>
                  <a:pt x="142366" y="2019259"/>
                </a:lnTo>
                <a:lnTo>
                  <a:pt x="101849" y="1984502"/>
                </a:lnTo>
                <a:lnTo>
                  <a:pt x="67092" y="1943983"/>
                </a:lnTo>
                <a:lnTo>
                  <a:pt x="38813" y="1898421"/>
                </a:lnTo>
                <a:lnTo>
                  <a:pt x="17727" y="1848530"/>
                </a:lnTo>
                <a:lnTo>
                  <a:pt x="4551" y="1795028"/>
                </a:lnTo>
                <a:lnTo>
                  <a:pt x="0" y="1738629"/>
                </a:lnTo>
                <a:lnTo>
                  <a:pt x="0" y="347725"/>
                </a:lnTo>
                <a:close/>
              </a:path>
            </a:pathLst>
          </a:custGeom>
          <a:ln w="25908">
            <a:solidFill>
              <a:srgbClr val="FFFFFF"/>
            </a:solidFill>
          </a:ln>
        </p:spPr>
        <p:txBody>
          <a:bodyPr wrap="square" lIns="0" tIns="0" rIns="0" bIns="0" rtlCol="0"/>
          <a:lstStyle/>
          <a:p>
            <a:endParaRPr/>
          </a:p>
        </p:txBody>
      </p:sp>
      <p:sp>
        <p:nvSpPr>
          <p:cNvPr id="4" name="object 4"/>
          <p:cNvSpPr txBox="1"/>
          <p:nvPr/>
        </p:nvSpPr>
        <p:spPr>
          <a:xfrm>
            <a:off x="2047291" y="882434"/>
            <a:ext cx="396875" cy="369332"/>
          </a:xfrm>
          <a:prstGeom prst="rect">
            <a:avLst/>
          </a:prstGeom>
        </p:spPr>
        <p:txBody>
          <a:bodyPr vert="horz" wrap="square" lIns="0" tIns="0" rIns="0" bIns="0" rtlCol="0">
            <a:spAutoFit/>
          </a:bodyPr>
          <a:lstStyle/>
          <a:p>
            <a:pPr marL="12700"/>
            <a:r>
              <a:rPr sz="2400" b="1" spc="-10" dirty="0">
                <a:solidFill>
                  <a:srgbClr val="FFFFFF"/>
                </a:solidFill>
                <a:latin typeface="Arial"/>
                <a:cs typeface="Arial"/>
              </a:rPr>
              <a:t>Az</a:t>
            </a:r>
            <a:endParaRPr sz="2400">
              <a:latin typeface="Arial"/>
              <a:cs typeface="Arial"/>
            </a:endParaRPr>
          </a:p>
        </p:txBody>
      </p:sp>
      <p:sp>
        <p:nvSpPr>
          <p:cNvPr id="5" name="object 5"/>
          <p:cNvSpPr txBox="1"/>
          <p:nvPr/>
        </p:nvSpPr>
        <p:spPr>
          <a:xfrm>
            <a:off x="2812289" y="882434"/>
            <a:ext cx="2447925" cy="369332"/>
          </a:xfrm>
          <a:prstGeom prst="rect">
            <a:avLst/>
          </a:prstGeom>
        </p:spPr>
        <p:txBody>
          <a:bodyPr vert="horz" wrap="square" lIns="0" tIns="0" rIns="0" bIns="0" rtlCol="0">
            <a:spAutoFit/>
          </a:bodyPr>
          <a:lstStyle/>
          <a:p>
            <a:pPr marL="12700"/>
            <a:r>
              <a:rPr sz="2400" b="1" dirty="0">
                <a:solidFill>
                  <a:srgbClr val="FFFFFF"/>
                </a:solidFill>
                <a:latin typeface="Arial"/>
                <a:cs typeface="Arial"/>
              </a:rPr>
              <a:t>é</a:t>
            </a:r>
            <a:r>
              <a:rPr sz="2400" b="1" spc="-10" dirty="0">
                <a:solidFill>
                  <a:srgbClr val="FFFFFF"/>
                </a:solidFill>
                <a:latin typeface="Arial"/>
                <a:cs typeface="Arial"/>
              </a:rPr>
              <a:t>s</a:t>
            </a:r>
            <a:r>
              <a:rPr sz="2400" b="1" dirty="0">
                <a:solidFill>
                  <a:srgbClr val="FFFFFF"/>
                </a:solidFill>
                <a:latin typeface="Arial"/>
                <a:cs typeface="Arial"/>
              </a:rPr>
              <a:t>za</a:t>
            </a:r>
            <a:r>
              <a:rPr sz="2400" b="1" spc="-10" dirty="0">
                <a:solidFill>
                  <a:srgbClr val="FFFFFF"/>
                </a:solidFill>
                <a:latin typeface="Arial"/>
                <a:cs typeface="Arial"/>
              </a:rPr>
              <a:t>k</a:t>
            </a:r>
            <a:r>
              <a:rPr sz="2400" b="1" spc="5" dirty="0">
                <a:solidFill>
                  <a:srgbClr val="FFFFFF"/>
                </a:solidFill>
                <a:latin typeface="Arial"/>
                <a:cs typeface="Arial"/>
              </a:rPr>
              <a:t>i</a:t>
            </a:r>
            <a:r>
              <a:rPr sz="2400" b="1" dirty="0">
                <a:solidFill>
                  <a:srgbClr val="FFFFFF"/>
                </a:solidFill>
                <a:latin typeface="Arial"/>
                <a:cs typeface="Arial"/>
              </a:rPr>
              <a:t>-s</a:t>
            </a:r>
            <a:r>
              <a:rPr sz="2400" b="1" spc="-10" dirty="0">
                <a:solidFill>
                  <a:srgbClr val="FFFFFF"/>
                </a:solidFill>
                <a:latin typeface="Arial"/>
                <a:cs typeface="Arial"/>
              </a:rPr>
              <a:t>a</a:t>
            </a:r>
            <a:r>
              <a:rPr sz="2400" b="1" dirty="0">
                <a:solidFill>
                  <a:srgbClr val="FFFFFF"/>
                </a:solidFill>
                <a:latin typeface="Arial"/>
                <a:cs typeface="Arial"/>
              </a:rPr>
              <a:t>rkvid</a:t>
            </a:r>
            <a:r>
              <a:rPr sz="2400" b="1" spc="-10" dirty="0">
                <a:solidFill>
                  <a:srgbClr val="FFFFFF"/>
                </a:solidFill>
                <a:latin typeface="Arial"/>
                <a:cs typeface="Arial"/>
              </a:rPr>
              <a:t>é</a:t>
            </a:r>
            <a:r>
              <a:rPr sz="2400" b="1" dirty="0">
                <a:solidFill>
                  <a:srgbClr val="FFFFFF"/>
                </a:solidFill>
                <a:latin typeface="Arial"/>
                <a:cs typeface="Arial"/>
              </a:rPr>
              <a:t>k</a:t>
            </a:r>
            <a:endParaRPr sz="2400">
              <a:latin typeface="Arial"/>
              <a:cs typeface="Arial"/>
            </a:endParaRPr>
          </a:p>
        </p:txBody>
      </p:sp>
      <p:sp>
        <p:nvSpPr>
          <p:cNvPr id="6" name="object 6"/>
          <p:cNvSpPr txBox="1"/>
          <p:nvPr/>
        </p:nvSpPr>
        <p:spPr>
          <a:xfrm>
            <a:off x="5627751" y="882434"/>
            <a:ext cx="1651000" cy="369332"/>
          </a:xfrm>
          <a:prstGeom prst="rect">
            <a:avLst/>
          </a:prstGeom>
        </p:spPr>
        <p:txBody>
          <a:bodyPr vert="horz" wrap="square" lIns="0" tIns="0" rIns="0" bIns="0" rtlCol="0">
            <a:spAutoFit/>
          </a:bodyPr>
          <a:lstStyle/>
          <a:p>
            <a:pPr marL="12700"/>
            <a:r>
              <a:rPr sz="2400" b="1" dirty="0">
                <a:solidFill>
                  <a:srgbClr val="FFFFFF"/>
                </a:solidFill>
                <a:latin typeface="Arial"/>
                <a:cs typeface="Arial"/>
              </a:rPr>
              <a:t>ten</a:t>
            </a:r>
            <a:r>
              <a:rPr sz="2400" b="1" spc="-10" dirty="0">
                <a:solidFill>
                  <a:srgbClr val="FFFFFF"/>
                </a:solidFill>
                <a:latin typeface="Arial"/>
                <a:cs typeface="Arial"/>
              </a:rPr>
              <a:t>g</a:t>
            </a:r>
            <a:r>
              <a:rPr sz="2400" b="1" dirty="0">
                <a:solidFill>
                  <a:srgbClr val="FFFFFF"/>
                </a:solidFill>
                <a:latin typeface="Arial"/>
                <a:cs typeface="Arial"/>
              </a:rPr>
              <a:t>erein</a:t>
            </a:r>
            <a:r>
              <a:rPr sz="2400" b="1" spc="-10" dirty="0">
                <a:solidFill>
                  <a:srgbClr val="FFFFFF"/>
                </a:solidFill>
                <a:latin typeface="Arial"/>
                <a:cs typeface="Arial"/>
              </a:rPr>
              <a:t>é</a:t>
            </a:r>
            <a:r>
              <a:rPr sz="2400" b="1" dirty="0">
                <a:solidFill>
                  <a:srgbClr val="FFFFFF"/>
                </a:solidFill>
                <a:latin typeface="Arial"/>
                <a:cs typeface="Arial"/>
              </a:rPr>
              <a:t>l</a:t>
            </a:r>
            <a:endParaRPr sz="2400" dirty="0">
              <a:latin typeface="Arial"/>
              <a:cs typeface="Arial"/>
            </a:endParaRPr>
          </a:p>
        </p:txBody>
      </p:sp>
      <p:sp>
        <p:nvSpPr>
          <p:cNvPr id="7" name="object 7"/>
          <p:cNvSpPr txBox="1"/>
          <p:nvPr/>
        </p:nvSpPr>
        <p:spPr>
          <a:xfrm>
            <a:off x="7647432" y="882434"/>
            <a:ext cx="2435860" cy="369332"/>
          </a:xfrm>
          <a:prstGeom prst="rect">
            <a:avLst/>
          </a:prstGeom>
        </p:spPr>
        <p:txBody>
          <a:bodyPr vert="horz" wrap="square" lIns="0" tIns="0" rIns="0" bIns="0" rtlCol="0">
            <a:spAutoFit/>
          </a:bodyPr>
          <a:lstStyle/>
          <a:p>
            <a:pPr marL="12700">
              <a:tabLst>
                <a:tab pos="573405" algn="l"/>
                <a:tab pos="1981835" algn="l"/>
              </a:tabLst>
            </a:pPr>
            <a:r>
              <a:rPr sz="2400" b="1" dirty="0">
                <a:solidFill>
                  <a:srgbClr val="FFFFFF"/>
                </a:solidFill>
                <a:latin typeface="Arial"/>
                <a:cs typeface="Arial"/>
              </a:rPr>
              <a:t>a	ten</a:t>
            </a:r>
            <a:r>
              <a:rPr sz="2400" b="1" spc="-10" dirty="0">
                <a:solidFill>
                  <a:srgbClr val="FFFFFF"/>
                </a:solidFill>
                <a:latin typeface="Arial"/>
                <a:cs typeface="Arial"/>
              </a:rPr>
              <a:t>g</a:t>
            </a:r>
            <a:r>
              <a:rPr sz="2400" b="1" dirty="0">
                <a:solidFill>
                  <a:srgbClr val="FFFFFF"/>
                </a:solidFill>
                <a:latin typeface="Arial"/>
                <a:cs typeface="Arial"/>
              </a:rPr>
              <a:t>eri	jég</a:t>
            </a:r>
            <a:endParaRPr sz="2400">
              <a:latin typeface="Arial"/>
              <a:cs typeface="Arial"/>
            </a:endParaRPr>
          </a:p>
        </p:txBody>
      </p:sp>
      <p:sp>
        <p:nvSpPr>
          <p:cNvPr id="8" name="object 8"/>
          <p:cNvSpPr txBox="1"/>
          <p:nvPr/>
        </p:nvSpPr>
        <p:spPr>
          <a:xfrm>
            <a:off x="2047290" y="1198403"/>
            <a:ext cx="8034020" cy="369332"/>
          </a:xfrm>
          <a:prstGeom prst="rect">
            <a:avLst/>
          </a:prstGeom>
        </p:spPr>
        <p:txBody>
          <a:bodyPr vert="horz" wrap="square" lIns="0" tIns="0" rIns="0" bIns="0" rtlCol="0">
            <a:spAutoFit/>
          </a:bodyPr>
          <a:lstStyle/>
          <a:p>
            <a:pPr marL="12700">
              <a:tabLst>
                <a:tab pos="2259330" algn="l"/>
                <a:tab pos="3235960" algn="l"/>
                <a:tab pos="4042410" algn="l"/>
                <a:tab pos="6001385" algn="l"/>
                <a:tab pos="6842759" algn="l"/>
                <a:tab pos="7699375" algn="l"/>
              </a:tabLst>
            </a:pPr>
            <a:r>
              <a:rPr sz="2400" b="1" dirty="0">
                <a:solidFill>
                  <a:srgbClr val="FFFFFF"/>
                </a:solidFill>
                <a:latin typeface="Arial"/>
                <a:cs typeface="Arial"/>
              </a:rPr>
              <a:t>kiterjedés</a:t>
            </a:r>
            <a:r>
              <a:rPr sz="2400" b="1" spc="-10" dirty="0">
                <a:solidFill>
                  <a:srgbClr val="FFFFFF"/>
                </a:solidFill>
                <a:latin typeface="Arial"/>
                <a:cs typeface="Arial"/>
              </a:rPr>
              <a:t>é</a:t>
            </a:r>
            <a:r>
              <a:rPr sz="2400" b="1" dirty="0">
                <a:solidFill>
                  <a:srgbClr val="FFFFFF"/>
                </a:solidFill>
                <a:latin typeface="Arial"/>
                <a:cs typeface="Arial"/>
              </a:rPr>
              <a:t>nek	eg</a:t>
            </a:r>
            <a:r>
              <a:rPr sz="2400" b="1" spc="-10" dirty="0">
                <a:solidFill>
                  <a:srgbClr val="FFFFFF"/>
                </a:solidFill>
                <a:latin typeface="Arial"/>
                <a:cs typeface="Arial"/>
              </a:rPr>
              <a:t>é</a:t>
            </a:r>
            <a:r>
              <a:rPr sz="2400" b="1" spc="5" dirty="0">
                <a:solidFill>
                  <a:srgbClr val="FFFFFF"/>
                </a:solidFill>
                <a:latin typeface="Arial"/>
                <a:cs typeface="Arial"/>
              </a:rPr>
              <a:t>s</a:t>
            </a:r>
            <a:r>
              <a:rPr sz="2400" b="1" dirty="0">
                <a:solidFill>
                  <a:srgbClr val="FFFFFF"/>
                </a:solidFill>
                <a:latin typeface="Arial"/>
                <a:cs typeface="Arial"/>
              </a:rPr>
              <a:t>z	</a:t>
            </a:r>
            <a:r>
              <a:rPr sz="2400" b="1" spc="-5" dirty="0">
                <a:solidFill>
                  <a:srgbClr val="FFFFFF"/>
                </a:solidFill>
                <a:latin typeface="Arial"/>
                <a:cs typeface="Arial"/>
              </a:rPr>
              <a:t>éve</a:t>
            </a:r>
            <a:r>
              <a:rPr sz="2400" b="1" dirty="0">
                <a:solidFill>
                  <a:srgbClr val="FFFFFF"/>
                </a:solidFill>
                <a:latin typeface="Arial"/>
                <a:cs typeface="Arial"/>
              </a:rPr>
              <a:t>s	</a:t>
            </a:r>
            <a:r>
              <a:rPr sz="2400" b="1" spc="-5" dirty="0">
                <a:solidFill>
                  <a:srgbClr val="FFFFFF"/>
                </a:solidFill>
                <a:latin typeface="Arial"/>
                <a:cs typeface="Arial"/>
              </a:rPr>
              <a:t>csökken</a:t>
            </a:r>
            <a:r>
              <a:rPr sz="2400" b="1" spc="5" dirty="0">
                <a:solidFill>
                  <a:srgbClr val="FFFFFF"/>
                </a:solidFill>
                <a:latin typeface="Arial"/>
                <a:cs typeface="Arial"/>
              </a:rPr>
              <a:t>é</a:t>
            </a:r>
            <a:r>
              <a:rPr sz="2400" b="1" spc="-5" dirty="0">
                <a:solidFill>
                  <a:srgbClr val="FFFFFF"/>
                </a:solidFill>
                <a:latin typeface="Arial"/>
                <a:cs typeface="Arial"/>
              </a:rPr>
              <a:t>sé</a:t>
            </a:r>
            <a:r>
              <a:rPr sz="2400" b="1" dirty="0">
                <a:solidFill>
                  <a:srgbClr val="FFFFFF"/>
                </a:solidFill>
                <a:latin typeface="Arial"/>
                <a:cs typeface="Arial"/>
              </a:rPr>
              <a:t>t	vetíti	elő</a:t>
            </a:r>
            <a:r>
              <a:rPr sz="2400" b="1" spc="-10" dirty="0">
                <a:solidFill>
                  <a:srgbClr val="FFFFFF"/>
                </a:solidFill>
                <a:latin typeface="Arial"/>
                <a:cs typeface="Arial"/>
              </a:rPr>
              <a:t>r</a:t>
            </a:r>
            <a:r>
              <a:rPr sz="2400" b="1" dirty="0">
                <a:solidFill>
                  <a:srgbClr val="FFFFFF"/>
                </a:solidFill>
                <a:latin typeface="Arial"/>
                <a:cs typeface="Arial"/>
              </a:rPr>
              <a:t>e	</a:t>
            </a:r>
            <a:r>
              <a:rPr sz="2400" b="1" spc="-5" dirty="0">
                <a:solidFill>
                  <a:srgbClr val="FFFFFF"/>
                </a:solidFill>
                <a:latin typeface="Arial"/>
                <a:cs typeface="Arial"/>
              </a:rPr>
              <a:t>az</a:t>
            </a:r>
            <a:endParaRPr sz="2400" dirty="0">
              <a:latin typeface="Arial"/>
              <a:cs typeface="Arial"/>
            </a:endParaRPr>
          </a:p>
        </p:txBody>
      </p:sp>
      <p:sp>
        <p:nvSpPr>
          <p:cNvPr id="9" name="object 9"/>
          <p:cNvSpPr txBox="1"/>
          <p:nvPr/>
        </p:nvSpPr>
        <p:spPr>
          <a:xfrm>
            <a:off x="2047290" y="1513871"/>
            <a:ext cx="3610610" cy="369332"/>
          </a:xfrm>
          <a:prstGeom prst="rect">
            <a:avLst/>
          </a:prstGeom>
        </p:spPr>
        <p:txBody>
          <a:bodyPr vert="horz" wrap="square" lIns="0" tIns="0" rIns="0" bIns="0" rtlCol="0">
            <a:spAutoFit/>
          </a:bodyPr>
          <a:lstStyle/>
          <a:p>
            <a:pPr marL="12700">
              <a:tabLst>
                <a:tab pos="1294130" algn="l"/>
              </a:tabLst>
            </a:pPr>
            <a:r>
              <a:rPr sz="2400" b="1" dirty="0">
                <a:solidFill>
                  <a:srgbClr val="FFFFFF"/>
                </a:solidFill>
                <a:latin typeface="Arial"/>
                <a:cs typeface="Arial"/>
              </a:rPr>
              <a:t>ös</a:t>
            </a:r>
            <a:r>
              <a:rPr sz="2400" b="1" spc="-10" dirty="0">
                <a:solidFill>
                  <a:srgbClr val="FFFFFF"/>
                </a:solidFill>
                <a:latin typeface="Arial"/>
                <a:cs typeface="Arial"/>
              </a:rPr>
              <a:t>s</a:t>
            </a:r>
            <a:r>
              <a:rPr sz="2400" b="1" dirty="0">
                <a:solidFill>
                  <a:srgbClr val="FFFFFF"/>
                </a:solidFill>
                <a:latin typeface="Arial"/>
                <a:cs typeface="Arial"/>
              </a:rPr>
              <a:t>zes	forgatókön</a:t>
            </a:r>
            <a:r>
              <a:rPr sz="2400" b="1" spc="-15" dirty="0">
                <a:solidFill>
                  <a:srgbClr val="FFFFFF"/>
                </a:solidFill>
                <a:latin typeface="Arial"/>
                <a:cs typeface="Arial"/>
              </a:rPr>
              <a:t>y</a:t>
            </a:r>
            <a:r>
              <a:rPr sz="2400" b="1" spc="5" dirty="0">
                <a:solidFill>
                  <a:srgbClr val="FFFFFF"/>
                </a:solidFill>
                <a:latin typeface="Arial"/>
                <a:cs typeface="Arial"/>
              </a:rPr>
              <a:t>v</a:t>
            </a:r>
            <a:r>
              <a:rPr sz="2400" b="1" dirty="0">
                <a:solidFill>
                  <a:srgbClr val="FFFFFF"/>
                </a:solidFill>
                <a:latin typeface="Arial"/>
                <a:cs typeface="Arial"/>
              </a:rPr>
              <a:t>ön</a:t>
            </a:r>
            <a:endParaRPr sz="2400">
              <a:latin typeface="Arial"/>
              <a:cs typeface="Arial"/>
            </a:endParaRPr>
          </a:p>
        </p:txBody>
      </p:sp>
      <p:sp>
        <p:nvSpPr>
          <p:cNvPr id="10" name="object 10"/>
          <p:cNvSpPr txBox="1"/>
          <p:nvPr/>
        </p:nvSpPr>
        <p:spPr>
          <a:xfrm>
            <a:off x="5899023" y="1513871"/>
            <a:ext cx="1092835" cy="369332"/>
          </a:xfrm>
          <a:prstGeom prst="rect">
            <a:avLst/>
          </a:prstGeom>
        </p:spPr>
        <p:txBody>
          <a:bodyPr vert="horz" wrap="square" lIns="0" tIns="0" rIns="0" bIns="0" rtlCol="0">
            <a:spAutoFit/>
          </a:bodyPr>
          <a:lstStyle/>
          <a:p>
            <a:pPr marL="12700"/>
            <a:r>
              <a:rPr sz="2400" b="1" dirty="0">
                <a:solidFill>
                  <a:srgbClr val="FFFFFF"/>
                </a:solidFill>
                <a:latin typeface="Arial"/>
                <a:cs typeface="Arial"/>
              </a:rPr>
              <a:t>alapuló</a:t>
            </a:r>
            <a:endParaRPr sz="2400">
              <a:latin typeface="Arial"/>
              <a:cs typeface="Arial"/>
            </a:endParaRPr>
          </a:p>
        </p:txBody>
      </p:sp>
      <p:sp>
        <p:nvSpPr>
          <p:cNvPr id="11" name="object 11"/>
          <p:cNvSpPr txBox="1"/>
          <p:nvPr/>
        </p:nvSpPr>
        <p:spPr>
          <a:xfrm>
            <a:off x="7232903" y="1513871"/>
            <a:ext cx="2849880" cy="369332"/>
          </a:xfrm>
          <a:prstGeom prst="rect">
            <a:avLst/>
          </a:prstGeom>
        </p:spPr>
        <p:txBody>
          <a:bodyPr vert="horz" wrap="square" lIns="0" tIns="0" rIns="0" bIns="0" rtlCol="0">
            <a:spAutoFit/>
          </a:bodyPr>
          <a:lstStyle/>
          <a:p>
            <a:pPr marL="12700">
              <a:tabLst>
                <a:tab pos="2465070" algn="l"/>
              </a:tabLst>
            </a:pPr>
            <a:r>
              <a:rPr sz="2400" b="1" dirty="0">
                <a:solidFill>
                  <a:srgbClr val="FFFFFF"/>
                </a:solidFill>
                <a:latin typeface="Arial"/>
                <a:cs typeface="Arial"/>
              </a:rPr>
              <a:t>modellbecslé</a:t>
            </a:r>
            <a:r>
              <a:rPr sz="2400" b="1" spc="-5" dirty="0">
                <a:solidFill>
                  <a:srgbClr val="FFFFFF"/>
                </a:solidFill>
                <a:latin typeface="Arial"/>
                <a:cs typeface="Arial"/>
              </a:rPr>
              <a:t>s</a:t>
            </a:r>
            <a:r>
              <a:rPr sz="2400" b="1" dirty="0">
                <a:solidFill>
                  <a:srgbClr val="FFFFFF"/>
                </a:solidFill>
                <a:latin typeface="Arial"/>
                <a:cs typeface="Arial"/>
              </a:rPr>
              <a:t>.	</a:t>
            </a:r>
            <a:r>
              <a:rPr sz="2400" b="1" spc="-5" dirty="0">
                <a:solidFill>
                  <a:srgbClr val="FFFFFF"/>
                </a:solidFill>
                <a:latin typeface="Arial"/>
                <a:cs typeface="Arial"/>
              </a:rPr>
              <a:t>Az</a:t>
            </a:r>
            <a:endParaRPr sz="2400">
              <a:latin typeface="Arial"/>
              <a:cs typeface="Arial"/>
            </a:endParaRPr>
          </a:p>
        </p:txBody>
      </p:sp>
      <p:sp>
        <p:nvSpPr>
          <p:cNvPr id="12" name="object 12"/>
          <p:cNvSpPr txBox="1"/>
          <p:nvPr/>
        </p:nvSpPr>
        <p:spPr>
          <a:xfrm>
            <a:off x="2047290" y="1827815"/>
            <a:ext cx="8035290" cy="369332"/>
          </a:xfrm>
          <a:prstGeom prst="rect">
            <a:avLst/>
          </a:prstGeom>
        </p:spPr>
        <p:txBody>
          <a:bodyPr vert="horz" wrap="square" lIns="0" tIns="0" rIns="0" bIns="0" rtlCol="0">
            <a:spAutoFit/>
          </a:bodyPr>
          <a:lstStyle/>
          <a:p>
            <a:pPr marL="12700"/>
            <a:r>
              <a:rPr sz="2400" b="1" spc="-5" dirty="0">
                <a:solidFill>
                  <a:srgbClr val="FFFFFF"/>
                </a:solidFill>
                <a:latin typeface="Arial"/>
                <a:cs typeface="Arial"/>
              </a:rPr>
              <a:t>RCP8</a:t>
            </a:r>
            <a:r>
              <a:rPr sz="2400" b="1" dirty="0">
                <a:solidFill>
                  <a:srgbClr val="FFFFFF"/>
                </a:solidFill>
                <a:latin typeface="Arial"/>
                <a:cs typeface="Arial"/>
              </a:rPr>
              <a:t>.5</a:t>
            </a:r>
            <a:r>
              <a:rPr sz="2400" b="1" spc="145" dirty="0">
                <a:solidFill>
                  <a:srgbClr val="FFFFFF"/>
                </a:solidFill>
                <a:latin typeface="Arial"/>
                <a:cs typeface="Arial"/>
              </a:rPr>
              <a:t> </a:t>
            </a:r>
            <a:r>
              <a:rPr sz="2400" b="1" dirty="0">
                <a:solidFill>
                  <a:srgbClr val="FFFFFF"/>
                </a:solidFill>
                <a:latin typeface="Arial"/>
                <a:cs typeface="Arial"/>
              </a:rPr>
              <a:t>f</a:t>
            </a:r>
            <a:r>
              <a:rPr sz="2400" b="1" spc="10" dirty="0">
                <a:solidFill>
                  <a:srgbClr val="FFFFFF"/>
                </a:solidFill>
                <a:latin typeface="Arial"/>
                <a:cs typeface="Arial"/>
              </a:rPr>
              <a:t>o</a:t>
            </a:r>
            <a:r>
              <a:rPr sz="2400" b="1" dirty="0">
                <a:solidFill>
                  <a:srgbClr val="FFFFFF"/>
                </a:solidFill>
                <a:latin typeface="Arial"/>
                <a:cs typeface="Arial"/>
              </a:rPr>
              <a:t>rgatókönyv</a:t>
            </a:r>
            <a:r>
              <a:rPr sz="2400" b="1" spc="150" dirty="0">
                <a:solidFill>
                  <a:srgbClr val="FFFFFF"/>
                </a:solidFill>
                <a:latin typeface="Arial"/>
                <a:cs typeface="Arial"/>
              </a:rPr>
              <a:t> </a:t>
            </a:r>
            <a:r>
              <a:rPr sz="2400" b="1" dirty="0">
                <a:solidFill>
                  <a:srgbClr val="FFFFFF"/>
                </a:solidFill>
                <a:latin typeface="Arial"/>
                <a:cs typeface="Arial"/>
              </a:rPr>
              <a:t>alapján</a:t>
            </a:r>
            <a:r>
              <a:rPr sz="2400" b="1" spc="160" dirty="0">
                <a:solidFill>
                  <a:srgbClr val="FFFFFF"/>
                </a:solidFill>
                <a:latin typeface="Arial"/>
                <a:cs typeface="Arial"/>
              </a:rPr>
              <a:t> </a:t>
            </a:r>
            <a:r>
              <a:rPr sz="2400" b="1" dirty="0">
                <a:solidFill>
                  <a:srgbClr val="FFFFFF"/>
                </a:solidFill>
                <a:latin typeface="Arial"/>
                <a:cs typeface="Arial"/>
              </a:rPr>
              <a:t>valószínű,</a:t>
            </a:r>
            <a:r>
              <a:rPr sz="2400" b="1" spc="150" dirty="0">
                <a:solidFill>
                  <a:srgbClr val="FFFFFF"/>
                </a:solidFill>
                <a:latin typeface="Arial"/>
                <a:cs typeface="Arial"/>
              </a:rPr>
              <a:t> </a:t>
            </a:r>
            <a:r>
              <a:rPr sz="2400" b="1" dirty="0">
                <a:solidFill>
                  <a:srgbClr val="FFFFFF"/>
                </a:solidFill>
                <a:latin typeface="Arial"/>
                <a:cs typeface="Arial"/>
              </a:rPr>
              <a:t>hogy</a:t>
            </a:r>
            <a:r>
              <a:rPr sz="2400" b="1" spc="135" dirty="0">
                <a:solidFill>
                  <a:srgbClr val="FFFFFF"/>
                </a:solidFill>
                <a:latin typeface="Arial"/>
                <a:cs typeface="Arial"/>
              </a:rPr>
              <a:t> </a:t>
            </a:r>
            <a:r>
              <a:rPr sz="2400" b="1" dirty="0">
                <a:solidFill>
                  <a:srgbClr val="FFFFFF"/>
                </a:solidFill>
                <a:latin typeface="Arial"/>
                <a:cs typeface="Arial"/>
              </a:rPr>
              <a:t>a</a:t>
            </a:r>
            <a:r>
              <a:rPr sz="2400" b="1" spc="145" dirty="0">
                <a:solidFill>
                  <a:srgbClr val="FFFFFF"/>
                </a:solidFill>
                <a:latin typeface="Arial"/>
                <a:cs typeface="Arial"/>
              </a:rPr>
              <a:t> </a:t>
            </a:r>
            <a:r>
              <a:rPr sz="2400" b="1" spc="5" dirty="0">
                <a:solidFill>
                  <a:srgbClr val="FFFFFF"/>
                </a:solidFill>
                <a:latin typeface="Arial"/>
                <a:cs typeface="Arial"/>
              </a:rPr>
              <a:t>Je</a:t>
            </a:r>
            <a:r>
              <a:rPr sz="2400" b="1" dirty="0">
                <a:solidFill>
                  <a:srgbClr val="FFFFFF"/>
                </a:solidFill>
                <a:latin typeface="Arial"/>
                <a:cs typeface="Arial"/>
              </a:rPr>
              <a:t>ge</a:t>
            </a:r>
            <a:r>
              <a:rPr sz="2400" b="1" spc="-5" dirty="0">
                <a:solidFill>
                  <a:srgbClr val="FFFFFF"/>
                </a:solidFill>
                <a:latin typeface="Arial"/>
                <a:cs typeface="Arial"/>
              </a:rPr>
              <a:t>s</a:t>
            </a:r>
            <a:r>
              <a:rPr sz="2400" b="1" dirty="0">
                <a:solidFill>
                  <a:srgbClr val="FFFFFF"/>
                </a:solidFill>
                <a:latin typeface="Arial"/>
                <a:cs typeface="Arial"/>
              </a:rPr>
              <a:t>-</a:t>
            </a:r>
            <a:endParaRPr sz="2400">
              <a:latin typeface="Arial"/>
              <a:cs typeface="Arial"/>
            </a:endParaRPr>
          </a:p>
        </p:txBody>
      </p:sp>
      <p:sp>
        <p:nvSpPr>
          <p:cNvPr id="13" name="object 13"/>
          <p:cNvSpPr txBox="1"/>
          <p:nvPr/>
        </p:nvSpPr>
        <p:spPr>
          <a:xfrm>
            <a:off x="2047291" y="2143036"/>
            <a:ext cx="4164965" cy="369332"/>
          </a:xfrm>
          <a:prstGeom prst="rect">
            <a:avLst/>
          </a:prstGeom>
        </p:spPr>
        <p:txBody>
          <a:bodyPr vert="horz" wrap="square" lIns="0" tIns="0" rIns="0" bIns="0" rtlCol="0">
            <a:spAutoFit/>
          </a:bodyPr>
          <a:lstStyle/>
          <a:p>
            <a:pPr marL="12700">
              <a:tabLst>
                <a:tab pos="1251585" algn="l"/>
                <a:tab pos="2184400" algn="l"/>
                <a:tab pos="2814320" algn="l"/>
              </a:tabLst>
            </a:pPr>
            <a:r>
              <a:rPr sz="2400" b="1" dirty="0">
                <a:solidFill>
                  <a:srgbClr val="FFFFFF"/>
                </a:solidFill>
                <a:latin typeface="Arial"/>
                <a:cs typeface="Arial"/>
              </a:rPr>
              <a:t>ten</a:t>
            </a:r>
            <a:r>
              <a:rPr sz="2400" b="1" spc="-10" dirty="0">
                <a:solidFill>
                  <a:srgbClr val="FFFFFF"/>
                </a:solidFill>
                <a:latin typeface="Arial"/>
                <a:cs typeface="Arial"/>
              </a:rPr>
              <a:t>g</a:t>
            </a:r>
            <a:r>
              <a:rPr sz="2400" b="1" dirty="0">
                <a:solidFill>
                  <a:srgbClr val="FFFFFF"/>
                </a:solidFill>
                <a:latin typeface="Arial"/>
                <a:cs typeface="Arial"/>
              </a:rPr>
              <a:t>er	</a:t>
            </a:r>
            <a:r>
              <a:rPr sz="2400" b="1" spc="-15" dirty="0">
                <a:solidFill>
                  <a:srgbClr val="FFFFFF"/>
                </a:solidFill>
                <a:latin typeface="Arial"/>
                <a:cs typeface="Arial"/>
              </a:rPr>
              <a:t>m</a:t>
            </a:r>
            <a:r>
              <a:rPr sz="2400" b="1" dirty="0">
                <a:solidFill>
                  <a:srgbClr val="FFFFFF"/>
                </a:solidFill>
                <a:latin typeface="Arial"/>
                <a:cs typeface="Arial"/>
              </a:rPr>
              <a:t>ég	</a:t>
            </a:r>
            <a:r>
              <a:rPr sz="2400" b="1" spc="-5" dirty="0">
                <a:solidFill>
                  <a:srgbClr val="FFFFFF"/>
                </a:solidFill>
                <a:latin typeface="Arial"/>
                <a:cs typeface="Arial"/>
              </a:rPr>
              <a:t>a</a:t>
            </a:r>
            <a:r>
              <a:rPr sz="2400" b="1" dirty="0">
                <a:solidFill>
                  <a:srgbClr val="FFFFFF"/>
                </a:solidFill>
                <a:latin typeface="Arial"/>
                <a:cs typeface="Arial"/>
              </a:rPr>
              <a:t>z	é</a:t>
            </a:r>
            <a:r>
              <a:rPr sz="2400" b="1" spc="-10" dirty="0">
                <a:solidFill>
                  <a:srgbClr val="FFFFFF"/>
                </a:solidFill>
                <a:latin typeface="Arial"/>
                <a:cs typeface="Arial"/>
              </a:rPr>
              <a:t>v</a:t>
            </a:r>
            <a:r>
              <a:rPr sz="2400" b="1" dirty="0">
                <a:solidFill>
                  <a:srgbClr val="FFFFFF"/>
                </a:solidFill>
                <a:latin typeface="Arial"/>
                <a:cs typeface="Arial"/>
              </a:rPr>
              <a:t>sz</a:t>
            </a:r>
            <a:r>
              <a:rPr sz="2400" b="1" spc="-10" dirty="0">
                <a:solidFill>
                  <a:srgbClr val="FFFFFF"/>
                </a:solidFill>
                <a:latin typeface="Arial"/>
                <a:cs typeface="Arial"/>
              </a:rPr>
              <a:t>á</a:t>
            </a:r>
            <a:r>
              <a:rPr sz="2400" b="1" dirty="0">
                <a:solidFill>
                  <a:srgbClr val="FFFFFF"/>
                </a:solidFill>
                <a:latin typeface="Arial"/>
                <a:cs typeface="Arial"/>
              </a:rPr>
              <a:t>zad</a:t>
            </a:r>
            <a:endParaRPr sz="2400">
              <a:latin typeface="Arial"/>
              <a:cs typeface="Arial"/>
            </a:endParaRPr>
          </a:p>
        </p:txBody>
      </p:sp>
      <p:sp>
        <p:nvSpPr>
          <p:cNvPr id="14" name="object 14"/>
          <p:cNvSpPr txBox="1"/>
          <p:nvPr/>
        </p:nvSpPr>
        <p:spPr>
          <a:xfrm>
            <a:off x="6495289" y="2143036"/>
            <a:ext cx="3586479" cy="369332"/>
          </a:xfrm>
          <a:prstGeom prst="rect">
            <a:avLst/>
          </a:prstGeom>
        </p:spPr>
        <p:txBody>
          <a:bodyPr vert="horz" wrap="square" lIns="0" tIns="0" rIns="0" bIns="0" rtlCol="0">
            <a:spAutoFit/>
          </a:bodyPr>
          <a:lstStyle/>
          <a:p>
            <a:pPr marL="12700">
              <a:tabLst>
                <a:tab pos="1351915" algn="l"/>
                <a:tab pos="2304415" algn="l"/>
              </a:tabLst>
            </a:pPr>
            <a:r>
              <a:rPr sz="2400" b="1" dirty="0">
                <a:solidFill>
                  <a:srgbClr val="FFFFFF"/>
                </a:solidFill>
                <a:latin typeface="Arial"/>
                <a:cs typeface="Arial"/>
              </a:rPr>
              <a:t>k</a:t>
            </a:r>
            <a:r>
              <a:rPr sz="2400" b="1" spc="-10" dirty="0">
                <a:solidFill>
                  <a:srgbClr val="FFFFFF"/>
                </a:solidFill>
                <a:latin typeface="Arial"/>
                <a:cs typeface="Arial"/>
              </a:rPr>
              <a:t>ö</a:t>
            </a:r>
            <a:r>
              <a:rPr sz="2400" b="1" dirty="0">
                <a:solidFill>
                  <a:srgbClr val="FFFFFF"/>
                </a:solidFill>
                <a:latin typeface="Arial"/>
                <a:cs typeface="Arial"/>
              </a:rPr>
              <a:t>ze</a:t>
            </a:r>
            <a:r>
              <a:rPr sz="2400" b="1" spc="-10" dirty="0">
                <a:solidFill>
                  <a:srgbClr val="FFFFFF"/>
                </a:solidFill>
                <a:latin typeface="Arial"/>
                <a:cs typeface="Arial"/>
              </a:rPr>
              <a:t>p</a:t>
            </a:r>
            <a:r>
              <a:rPr sz="2400" b="1" dirty="0">
                <a:solidFill>
                  <a:srgbClr val="FFFFFF"/>
                </a:solidFill>
                <a:latin typeface="Arial"/>
                <a:cs typeface="Arial"/>
              </a:rPr>
              <a:t>e	</a:t>
            </a:r>
            <a:r>
              <a:rPr sz="2400" b="1" spc="5" dirty="0">
                <a:solidFill>
                  <a:srgbClr val="FFFFFF"/>
                </a:solidFill>
                <a:latin typeface="Arial"/>
                <a:cs typeface="Arial"/>
              </a:rPr>
              <a:t>e</a:t>
            </a:r>
            <a:r>
              <a:rPr sz="2400" b="1" dirty="0">
                <a:solidFill>
                  <a:srgbClr val="FFFFFF"/>
                </a:solidFill>
                <a:latin typeface="Arial"/>
                <a:cs typeface="Arial"/>
              </a:rPr>
              <a:t>lőtt	n</a:t>
            </a:r>
            <a:r>
              <a:rPr sz="2400" b="1" spc="-30" dirty="0">
                <a:solidFill>
                  <a:srgbClr val="FFFFFF"/>
                </a:solidFill>
                <a:latin typeface="Arial"/>
                <a:cs typeface="Arial"/>
              </a:rPr>
              <a:t>y</a:t>
            </a:r>
            <a:r>
              <a:rPr sz="2400" b="1" dirty="0">
                <a:solidFill>
                  <a:srgbClr val="FFFFFF"/>
                </a:solidFill>
                <a:latin typeface="Arial"/>
                <a:cs typeface="Arial"/>
              </a:rPr>
              <a:t>a</a:t>
            </a:r>
            <a:r>
              <a:rPr sz="2400" b="1" spc="5" dirty="0">
                <a:solidFill>
                  <a:srgbClr val="FFFFFF"/>
                </a:solidFill>
                <a:latin typeface="Arial"/>
                <a:cs typeface="Arial"/>
              </a:rPr>
              <a:t>r</a:t>
            </a:r>
            <a:r>
              <a:rPr sz="2400" b="1" dirty="0">
                <a:solidFill>
                  <a:srgbClr val="FFFFFF"/>
                </a:solidFill>
                <a:latin typeface="Arial"/>
                <a:cs typeface="Arial"/>
              </a:rPr>
              <a:t>a</a:t>
            </a:r>
            <a:r>
              <a:rPr sz="2400" b="1" spc="-10" dirty="0">
                <a:solidFill>
                  <a:srgbClr val="FFFFFF"/>
                </a:solidFill>
                <a:latin typeface="Arial"/>
                <a:cs typeface="Arial"/>
              </a:rPr>
              <a:t>n</a:t>
            </a:r>
            <a:r>
              <a:rPr sz="2400" b="1" dirty="0">
                <a:solidFill>
                  <a:srgbClr val="FFFFFF"/>
                </a:solidFill>
                <a:latin typeface="Arial"/>
                <a:cs typeface="Arial"/>
              </a:rPr>
              <a:t>ta</a:t>
            </a:r>
            <a:endParaRPr sz="2400" dirty="0">
              <a:latin typeface="Arial"/>
              <a:cs typeface="Arial"/>
            </a:endParaRPr>
          </a:p>
        </p:txBody>
      </p:sp>
      <p:sp>
        <p:nvSpPr>
          <p:cNvPr id="15" name="object 15"/>
          <p:cNvSpPr txBox="1"/>
          <p:nvPr/>
        </p:nvSpPr>
        <p:spPr>
          <a:xfrm>
            <a:off x="2047290" y="2459005"/>
            <a:ext cx="4109720" cy="369332"/>
          </a:xfrm>
          <a:prstGeom prst="rect">
            <a:avLst/>
          </a:prstGeom>
        </p:spPr>
        <p:txBody>
          <a:bodyPr vert="horz" wrap="square" lIns="0" tIns="0" rIns="0" bIns="0" rtlCol="0">
            <a:spAutoFit/>
          </a:bodyPr>
          <a:lstStyle/>
          <a:p>
            <a:pPr marL="12700"/>
            <a:r>
              <a:rPr sz="2400" b="1" spc="-5" dirty="0">
                <a:solidFill>
                  <a:srgbClr val="FFFFFF"/>
                </a:solidFill>
                <a:latin typeface="Arial"/>
                <a:cs typeface="Arial"/>
              </a:rPr>
              <a:t>csakne</a:t>
            </a:r>
            <a:r>
              <a:rPr sz="2400" b="1" dirty="0">
                <a:solidFill>
                  <a:srgbClr val="FFFFFF"/>
                </a:solidFill>
                <a:latin typeface="Arial"/>
                <a:cs typeface="Arial"/>
              </a:rPr>
              <a:t>m</a:t>
            </a:r>
            <a:r>
              <a:rPr sz="2400" b="1" spc="20" dirty="0">
                <a:solidFill>
                  <a:srgbClr val="FFFFFF"/>
                </a:solidFill>
                <a:latin typeface="Arial"/>
                <a:cs typeface="Arial"/>
              </a:rPr>
              <a:t> </a:t>
            </a:r>
            <a:r>
              <a:rPr sz="2400" b="1" dirty="0">
                <a:solidFill>
                  <a:srgbClr val="FFFFFF"/>
                </a:solidFill>
                <a:latin typeface="Arial"/>
                <a:cs typeface="Arial"/>
              </a:rPr>
              <a:t>jégmentessé</a:t>
            </a:r>
            <a:r>
              <a:rPr sz="2400" b="1" spc="-5" dirty="0">
                <a:solidFill>
                  <a:srgbClr val="FFFFFF"/>
                </a:solidFill>
                <a:latin typeface="Arial"/>
                <a:cs typeface="Arial"/>
              </a:rPr>
              <a:t> </a:t>
            </a:r>
            <a:r>
              <a:rPr sz="2400" b="1" dirty="0">
                <a:solidFill>
                  <a:srgbClr val="FFFFFF"/>
                </a:solidFill>
                <a:latin typeface="Arial"/>
                <a:cs typeface="Arial"/>
              </a:rPr>
              <a:t>válik.</a:t>
            </a:r>
            <a:endParaRPr sz="2400">
              <a:latin typeface="Arial"/>
              <a:cs typeface="Arial"/>
            </a:endParaRPr>
          </a:p>
        </p:txBody>
      </p:sp>
      <p:sp>
        <p:nvSpPr>
          <p:cNvPr id="17" name="object 17"/>
          <p:cNvSpPr/>
          <p:nvPr/>
        </p:nvSpPr>
        <p:spPr>
          <a:xfrm>
            <a:off x="6445440" y="517699"/>
            <a:ext cx="5401056" cy="3358896"/>
          </a:xfrm>
          <a:prstGeom prst="rect">
            <a:avLst/>
          </a:prstGeom>
          <a:blipFill>
            <a:blip r:embed="rId3" cstate="print"/>
            <a:stretch>
              <a:fillRect/>
            </a:stretch>
          </a:blipFill>
        </p:spPr>
        <p:txBody>
          <a:bodyPr wrap="square" lIns="0" tIns="0" rIns="0" bIns="0" rtlCol="0"/>
          <a:lstStyle/>
          <a:p>
            <a:endParaRPr/>
          </a:p>
        </p:txBody>
      </p:sp>
      <p:sp>
        <p:nvSpPr>
          <p:cNvPr id="18" name="Dia számának helye 17"/>
          <p:cNvSpPr>
            <a:spLocks noGrp="1"/>
          </p:cNvSpPr>
          <p:nvPr>
            <p:ph type="sldNum" sz="quarter" idx="7"/>
          </p:nvPr>
        </p:nvSpPr>
        <p:spPr>
          <a:xfrm>
            <a:off x="8629650" y="5737225"/>
            <a:ext cx="2743200" cy="365125"/>
          </a:xfrm>
        </p:spPr>
        <p:txBody>
          <a:bodyPr/>
          <a:lstStyle/>
          <a:p>
            <a:fld id="{B6F15528-21DE-4FAA-801E-634DDDAF4B2B}" type="slidenum">
              <a:rPr lang="hu-HU" smtClean="0"/>
              <a:t>15</a:t>
            </a:fld>
            <a:endParaRPr lang="hu-HU"/>
          </a:p>
        </p:txBody>
      </p:sp>
      <p:pic>
        <p:nvPicPr>
          <p:cNvPr id="19" name="Kép 18"/>
          <p:cNvPicPr>
            <a:picLocks noChangeAspect="1"/>
          </p:cNvPicPr>
          <p:nvPr/>
        </p:nvPicPr>
        <p:blipFill>
          <a:blip r:embed="rId4"/>
          <a:stretch>
            <a:fillRect/>
          </a:stretch>
        </p:blipFill>
        <p:spPr>
          <a:xfrm>
            <a:off x="152679" y="1108873"/>
            <a:ext cx="6172200" cy="4114800"/>
          </a:xfrm>
          <a:prstGeom prst="rect">
            <a:avLst/>
          </a:prstGeom>
        </p:spPr>
      </p:pic>
      <p:pic>
        <p:nvPicPr>
          <p:cNvPr id="20" name="Kép 19"/>
          <p:cNvPicPr>
            <a:picLocks noChangeAspect="1"/>
          </p:cNvPicPr>
          <p:nvPr/>
        </p:nvPicPr>
        <p:blipFill>
          <a:blip r:embed="rId5"/>
          <a:stretch>
            <a:fillRect/>
          </a:stretch>
        </p:blipFill>
        <p:spPr>
          <a:xfrm>
            <a:off x="7116891" y="3166273"/>
            <a:ext cx="4058154" cy="2830282"/>
          </a:xfrm>
          <a:prstGeom prst="rect">
            <a:avLst/>
          </a:prstGeom>
        </p:spPr>
      </p:pic>
      <p:pic>
        <p:nvPicPr>
          <p:cNvPr id="21" name="Kép 20"/>
          <p:cNvPicPr>
            <a:picLocks noChangeAspect="1"/>
          </p:cNvPicPr>
          <p:nvPr/>
        </p:nvPicPr>
        <p:blipFill>
          <a:blip r:embed="rId6"/>
          <a:stretch>
            <a:fillRect/>
          </a:stretch>
        </p:blipFill>
        <p:spPr>
          <a:xfrm>
            <a:off x="508647" y="2341992"/>
            <a:ext cx="5864513" cy="3695700"/>
          </a:xfrm>
          <a:prstGeom prst="rect">
            <a:avLst/>
          </a:prstGeom>
        </p:spPr>
      </p:pic>
      <p:sp>
        <p:nvSpPr>
          <p:cNvPr id="22" name="Téglalap 21"/>
          <p:cNvSpPr/>
          <p:nvPr/>
        </p:nvSpPr>
        <p:spPr>
          <a:xfrm>
            <a:off x="152679" y="602086"/>
            <a:ext cx="4902111" cy="369332"/>
          </a:xfrm>
          <a:prstGeom prst="rect">
            <a:avLst/>
          </a:prstGeom>
        </p:spPr>
        <p:txBody>
          <a:bodyPr wrap="none">
            <a:spAutoFit/>
          </a:bodyPr>
          <a:lstStyle/>
          <a:p>
            <a:r>
              <a:rPr lang="hu-HU" dirty="0">
                <a:hlinkClick r:id="rId7"/>
              </a:rPr>
              <a:t>https://climate.nasa.gov/vital-signs/arctic-sea-ice/</a:t>
            </a:r>
            <a:endParaRPr lang="hu-HU" dirty="0"/>
          </a:p>
        </p:txBody>
      </p:sp>
    </p:spTree>
    <p:extLst>
      <p:ext uri="{BB962C8B-B14F-4D97-AF65-F5344CB8AC3E}">
        <p14:creationId xmlns:p14="http://schemas.microsoft.com/office/powerpoint/2010/main" val="2452811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Módosítás háttere 2.</a:t>
            </a:r>
            <a:endParaRPr lang="hu-HU" dirty="0"/>
          </a:p>
        </p:txBody>
      </p:sp>
      <p:sp>
        <p:nvSpPr>
          <p:cNvPr id="3" name="Tartalom helye 2"/>
          <p:cNvSpPr>
            <a:spLocks noGrp="1"/>
          </p:cNvSpPr>
          <p:nvPr>
            <p:ph idx="1"/>
          </p:nvPr>
        </p:nvSpPr>
        <p:spPr>
          <a:xfrm>
            <a:off x="1715590" y="2783569"/>
            <a:ext cx="8586650" cy="1779722"/>
          </a:xfrm>
        </p:spPr>
        <p:txBody>
          <a:bodyPr>
            <a:noAutofit/>
          </a:bodyPr>
          <a:lstStyle/>
          <a:p>
            <a:pPr marL="0" indent="0">
              <a:buNone/>
            </a:pPr>
            <a:r>
              <a:rPr lang="hu-HU" sz="6600" dirty="0" smtClean="0"/>
              <a:t>Klímapolitika alakulása</a:t>
            </a:r>
            <a:endParaRPr lang="hu-HU" sz="6600" dirty="0"/>
          </a:p>
        </p:txBody>
      </p:sp>
    </p:spTree>
    <p:extLst>
      <p:ext uri="{BB962C8B-B14F-4D97-AF65-F5344CB8AC3E}">
        <p14:creationId xmlns:p14="http://schemas.microsoft.com/office/powerpoint/2010/main" val="7554258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églalap 3"/>
          <p:cNvSpPr/>
          <p:nvPr/>
        </p:nvSpPr>
        <p:spPr>
          <a:xfrm>
            <a:off x="653142" y="1654876"/>
            <a:ext cx="10911840" cy="2031325"/>
          </a:xfrm>
          <a:prstGeom prst="rect">
            <a:avLst/>
          </a:prstGeom>
        </p:spPr>
        <p:txBody>
          <a:bodyPr wrap="square">
            <a:spAutoFit/>
          </a:bodyPr>
          <a:lstStyle/>
          <a:p>
            <a:pPr algn="just"/>
            <a:r>
              <a:rPr lang="hu-HU" b="0" u="none" strike="noStrike" baseline="0" dirty="0" smtClean="0">
                <a:solidFill>
                  <a:srgbClr val="000000"/>
                </a:solidFill>
                <a:latin typeface="Calibri" panose="020F0502020204030204" pitchFamily="34" charset="0"/>
              </a:rPr>
              <a:t>A nemzetközi klímapolitika kialakulásának több évtizedes kezdeti időszaka számos olyan tanulsággal szolgál, amely segít megérteni a későbbi tárgyalások, valamint szabályozási, szakpolitikai döntések lényegét és korlátait.</a:t>
            </a:r>
          </a:p>
          <a:p>
            <a:pPr algn="just"/>
            <a:endParaRPr lang="hu-HU" dirty="0">
              <a:solidFill>
                <a:srgbClr val="000000"/>
              </a:solidFill>
              <a:latin typeface="Calibri" panose="020F0502020204030204" pitchFamily="34" charset="0"/>
            </a:endParaRPr>
          </a:p>
          <a:p>
            <a:pPr algn="just"/>
            <a:r>
              <a:rPr lang="hu-HU" b="0" u="none" strike="noStrike" baseline="0" dirty="0" smtClean="0">
                <a:solidFill>
                  <a:srgbClr val="000000"/>
                </a:solidFill>
                <a:latin typeface="Calibri" panose="020F0502020204030204" pitchFamily="34" charset="0"/>
              </a:rPr>
              <a:t>Külön is kiemelendő, hogy nagyon hosszú idő telt el a globális antropogén éghajlatváltozásra vonatkozó tudományos felvetéstől a konkrét nemzetközi klímapolitikai egyeztetések megkezdéséig, amelynek egyik alapvető oka e globális környezeti probléma rendkívüli mértékű összetettsége.</a:t>
            </a:r>
          </a:p>
          <a:p>
            <a:pPr algn="just"/>
            <a:endParaRPr lang="hu-HU" dirty="0">
              <a:solidFill>
                <a:srgbClr val="000000"/>
              </a:solidFill>
              <a:latin typeface="Calibri" panose="020F0502020204030204" pitchFamily="34" charset="0"/>
            </a:endParaRPr>
          </a:p>
        </p:txBody>
      </p:sp>
    </p:spTree>
    <p:extLst>
      <p:ext uri="{BB962C8B-B14F-4D97-AF65-F5344CB8AC3E}">
        <p14:creationId xmlns:p14="http://schemas.microsoft.com/office/powerpoint/2010/main" val="30139543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1009650" y="3630721"/>
            <a:ext cx="10172700" cy="369332"/>
          </a:xfrm>
          <a:prstGeom prst="rect">
            <a:avLst/>
          </a:prstGeom>
          <a:noFill/>
        </p:spPr>
        <p:txBody>
          <a:bodyPr wrap="square" rtlCol="0">
            <a:spAutoFit/>
          </a:bodyPr>
          <a:lstStyle/>
          <a:p>
            <a:r>
              <a:rPr lang="hu-HU" dirty="0" smtClean="0"/>
              <a:t>1970-es évek: Mindenki számára egyértelmű, hogy bizonyos környezeti hatások átlépik az országok határait</a:t>
            </a:r>
            <a:endParaRPr lang="hu-HU" dirty="0"/>
          </a:p>
        </p:txBody>
      </p:sp>
      <p:sp>
        <p:nvSpPr>
          <p:cNvPr id="4" name="Szövegdoboz 3"/>
          <p:cNvSpPr txBox="1"/>
          <p:nvPr/>
        </p:nvSpPr>
        <p:spPr>
          <a:xfrm>
            <a:off x="3114674" y="3989307"/>
            <a:ext cx="6543675" cy="369332"/>
          </a:xfrm>
          <a:prstGeom prst="rect">
            <a:avLst/>
          </a:prstGeom>
          <a:noFill/>
        </p:spPr>
        <p:txBody>
          <a:bodyPr wrap="square" rtlCol="0">
            <a:spAutoFit/>
          </a:bodyPr>
          <a:lstStyle/>
          <a:p>
            <a:r>
              <a:rPr lang="hu-HU" dirty="0" smtClean="0"/>
              <a:t>+ megfigyelési és információfeldolgozási eszközök fejlődése</a:t>
            </a:r>
            <a:endParaRPr lang="hu-HU" dirty="0"/>
          </a:p>
        </p:txBody>
      </p:sp>
      <p:sp>
        <p:nvSpPr>
          <p:cNvPr id="5" name="Szövegdoboz 4"/>
          <p:cNvSpPr txBox="1"/>
          <p:nvPr/>
        </p:nvSpPr>
        <p:spPr>
          <a:xfrm>
            <a:off x="3709986" y="4514552"/>
            <a:ext cx="8724900" cy="369332"/>
          </a:xfrm>
          <a:prstGeom prst="rect">
            <a:avLst/>
          </a:prstGeom>
          <a:noFill/>
        </p:spPr>
        <p:txBody>
          <a:bodyPr wrap="square" rtlCol="0">
            <a:spAutoFit/>
          </a:bodyPr>
          <a:lstStyle/>
          <a:p>
            <a:r>
              <a:rPr lang="hu-HU" dirty="0" smtClean="0"/>
              <a:t>Egyéb erősítők: olajválság, </a:t>
            </a:r>
            <a:r>
              <a:rPr lang="hu-HU" dirty="0" err="1" smtClean="0"/>
              <a:t>csernobil</a:t>
            </a:r>
            <a:r>
              <a:rPr lang="hu-HU" dirty="0" smtClean="0"/>
              <a:t>, ózonlyuk…</a:t>
            </a:r>
            <a:endParaRPr lang="hu-HU" dirty="0"/>
          </a:p>
        </p:txBody>
      </p:sp>
      <p:sp>
        <p:nvSpPr>
          <p:cNvPr id="6" name="Szövegdoboz 5"/>
          <p:cNvSpPr txBox="1"/>
          <p:nvPr/>
        </p:nvSpPr>
        <p:spPr>
          <a:xfrm>
            <a:off x="0" y="6085880"/>
            <a:ext cx="12192000" cy="553998"/>
          </a:xfrm>
          <a:prstGeom prst="rect">
            <a:avLst/>
          </a:prstGeom>
          <a:noFill/>
        </p:spPr>
        <p:txBody>
          <a:bodyPr wrap="square" rtlCol="0">
            <a:spAutoFit/>
          </a:bodyPr>
          <a:lstStyle/>
          <a:p>
            <a:pPr algn="ctr"/>
            <a:r>
              <a:rPr lang="hu-HU" sz="3000" b="1" dirty="0" smtClean="0"/>
              <a:t>1972. évi „Emberi Környezetről” szóló ENSZ konferencia - Stockholm</a:t>
            </a:r>
            <a:endParaRPr lang="hu-HU" sz="3000" b="1" dirty="0"/>
          </a:p>
        </p:txBody>
      </p:sp>
      <p:sp>
        <p:nvSpPr>
          <p:cNvPr id="7" name="Téglalap 6"/>
          <p:cNvSpPr/>
          <p:nvPr/>
        </p:nvSpPr>
        <p:spPr>
          <a:xfrm>
            <a:off x="1854993" y="5018306"/>
            <a:ext cx="8482014" cy="923330"/>
          </a:xfrm>
          <a:prstGeom prst="rect">
            <a:avLst/>
          </a:prstGeom>
        </p:spPr>
        <p:txBody>
          <a:bodyPr wrap="square">
            <a:spAutoFit/>
          </a:bodyPr>
          <a:lstStyle/>
          <a:p>
            <a:pPr algn="ctr"/>
            <a:r>
              <a:rPr lang="hu-HU" dirty="0" smtClean="0">
                <a:solidFill>
                  <a:srgbClr val="000000"/>
                </a:solidFill>
                <a:latin typeface="Calibri" panose="020F0502020204030204" pitchFamily="34" charset="0"/>
              </a:rPr>
              <a:t>A klímaváltozás a </a:t>
            </a:r>
            <a:r>
              <a:rPr lang="hu-HU" dirty="0">
                <a:solidFill>
                  <a:srgbClr val="000000"/>
                </a:solidFill>
                <a:latin typeface="Calibri" panose="020F0502020204030204" pitchFamily="34" charset="0"/>
              </a:rPr>
              <a:t>nemzetközi együttműködés egyik meghatározó témája lett. Ennek egyik alapvető oka az, hogy mind a kibocsátások, mind a becsült hatások vonatkozásában a nemzetgazdaságok kulcságazatai érintettek. </a:t>
            </a:r>
            <a:endParaRPr lang="hu-HU" dirty="0"/>
          </a:p>
        </p:txBody>
      </p:sp>
      <p:sp>
        <p:nvSpPr>
          <p:cNvPr id="10" name="Lekerekített téglalap 9"/>
          <p:cNvSpPr/>
          <p:nvPr/>
        </p:nvSpPr>
        <p:spPr>
          <a:xfrm>
            <a:off x="228600" y="161925"/>
            <a:ext cx="11515725" cy="311021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 name="Téglalap 10"/>
          <p:cNvSpPr/>
          <p:nvPr/>
        </p:nvSpPr>
        <p:spPr>
          <a:xfrm>
            <a:off x="409574" y="296128"/>
            <a:ext cx="11515725" cy="2841804"/>
          </a:xfrm>
          <a:prstGeom prst="rect">
            <a:avLst/>
          </a:prstGeom>
        </p:spPr>
        <p:txBody>
          <a:bodyPr wrap="square">
            <a:spAutoFit/>
          </a:bodyPr>
          <a:lstStyle/>
          <a:p>
            <a:pPr>
              <a:spcBef>
                <a:spcPts val="200"/>
              </a:spcBef>
              <a:spcAft>
                <a:spcPts val="200"/>
              </a:spcAft>
            </a:pPr>
            <a:r>
              <a:rPr lang="hu-HU" dirty="0"/>
              <a:t>Joseph Fourier </a:t>
            </a:r>
            <a:r>
              <a:rPr lang="hu-HU" dirty="0" smtClean="0"/>
              <a:t>1827: a </a:t>
            </a:r>
            <a:r>
              <a:rPr lang="hu-HU" dirty="0"/>
              <a:t>földi légkör úgy viselkedik, mint a kertészetekben az üvegház </a:t>
            </a:r>
            <a:endParaRPr lang="hu-HU" dirty="0" smtClean="0"/>
          </a:p>
          <a:p>
            <a:pPr>
              <a:spcBef>
                <a:spcPts val="200"/>
              </a:spcBef>
              <a:spcAft>
                <a:spcPts val="200"/>
              </a:spcAft>
            </a:pPr>
            <a:r>
              <a:rPr lang="hu-HU" dirty="0"/>
              <a:t>1873-ban létrehozott Nemzetközi Meteorológiai </a:t>
            </a:r>
            <a:r>
              <a:rPr lang="hu-HU" dirty="0" smtClean="0"/>
              <a:t>Szervezet: hőmérsékleti adatgyűjtés</a:t>
            </a:r>
            <a:endParaRPr lang="hu-HU" dirty="0" smtClean="0">
              <a:solidFill>
                <a:srgbClr val="000000"/>
              </a:solidFill>
              <a:latin typeface="Calibri" panose="020F0502020204030204" pitchFamily="34" charset="0"/>
            </a:endParaRPr>
          </a:p>
          <a:p>
            <a:pPr>
              <a:spcBef>
                <a:spcPts val="200"/>
              </a:spcBef>
              <a:spcAft>
                <a:spcPts val="200"/>
              </a:spcAft>
            </a:pPr>
            <a:r>
              <a:rPr lang="hu-HU" dirty="0" err="1" smtClean="0">
                <a:solidFill>
                  <a:srgbClr val="000000"/>
                </a:solidFill>
                <a:latin typeface="Calibri" panose="020F0502020204030204" pitchFamily="34" charset="0"/>
              </a:rPr>
              <a:t>Svante</a:t>
            </a:r>
            <a:r>
              <a:rPr lang="hu-HU" dirty="0" smtClean="0">
                <a:solidFill>
                  <a:srgbClr val="000000"/>
                </a:solidFill>
                <a:latin typeface="Calibri" panose="020F0502020204030204" pitchFamily="34" charset="0"/>
              </a:rPr>
              <a:t> </a:t>
            </a:r>
            <a:r>
              <a:rPr lang="hu-HU" dirty="0" err="1">
                <a:solidFill>
                  <a:srgbClr val="000000"/>
                </a:solidFill>
                <a:latin typeface="Calibri" panose="020F0502020204030204" pitchFamily="34" charset="0"/>
              </a:rPr>
              <a:t>Arrhenius</a:t>
            </a:r>
            <a:r>
              <a:rPr lang="hu-HU" dirty="0">
                <a:solidFill>
                  <a:srgbClr val="000000"/>
                </a:solidFill>
                <a:latin typeface="Calibri" panose="020F0502020204030204" pitchFamily="34" charset="0"/>
              </a:rPr>
              <a:t> </a:t>
            </a:r>
            <a:r>
              <a:rPr lang="hu-HU" dirty="0" smtClean="0">
                <a:solidFill>
                  <a:srgbClr val="000000"/>
                </a:solidFill>
                <a:latin typeface="Calibri" panose="020F0502020204030204" pitchFamily="34" charset="0"/>
              </a:rPr>
              <a:t>1896 légköri gáz </a:t>
            </a:r>
            <a:r>
              <a:rPr lang="hu-HU" dirty="0">
                <a:solidFill>
                  <a:srgbClr val="000000"/>
                </a:solidFill>
                <a:latin typeface="Calibri" panose="020F0502020204030204" pitchFamily="34" charset="0"/>
              </a:rPr>
              <a:t>szintjének emelkedése a felszíni hőmérséklet növekedését </a:t>
            </a:r>
            <a:r>
              <a:rPr lang="hu-HU" dirty="0" smtClean="0">
                <a:solidFill>
                  <a:srgbClr val="000000"/>
                </a:solidFill>
                <a:latin typeface="Calibri" panose="020F0502020204030204" pitchFamily="34" charset="0"/>
              </a:rPr>
              <a:t>okozhatja</a:t>
            </a:r>
          </a:p>
          <a:p>
            <a:pPr>
              <a:spcBef>
                <a:spcPts val="200"/>
              </a:spcBef>
              <a:spcAft>
                <a:spcPts val="200"/>
              </a:spcAft>
            </a:pPr>
            <a:r>
              <a:rPr lang="hu-HU" dirty="0"/>
              <a:t>Guy Stewart </a:t>
            </a:r>
            <a:r>
              <a:rPr lang="hu-HU" dirty="0" err="1"/>
              <a:t>Callendar</a:t>
            </a:r>
            <a:r>
              <a:rPr lang="hu-HU" dirty="0"/>
              <a:t> </a:t>
            </a:r>
            <a:r>
              <a:rPr lang="hu-HU" dirty="0" smtClean="0"/>
              <a:t>1938: </a:t>
            </a:r>
            <a:r>
              <a:rPr lang="hu-HU" dirty="0" smtClean="0">
                <a:solidFill>
                  <a:srgbClr val="000000"/>
                </a:solidFill>
                <a:latin typeface="Calibri" panose="020F0502020204030204" pitchFamily="34" charset="0"/>
              </a:rPr>
              <a:t>a </a:t>
            </a:r>
            <a:r>
              <a:rPr lang="hu-HU" dirty="0"/>
              <a:t>globális melegedés kezdődhetett a fosszilis </a:t>
            </a:r>
            <a:r>
              <a:rPr lang="hu-HU" dirty="0" smtClean="0"/>
              <a:t>tüzelőanyagok </a:t>
            </a:r>
            <a:r>
              <a:rPr lang="hu-HU" dirty="0"/>
              <a:t>növekvő felhasználásának </a:t>
            </a:r>
            <a:r>
              <a:rPr lang="hu-HU" dirty="0" smtClean="0"/>
              <a:t>következtében </a:t>
            </a:r>
            <a:r>
              <a:rPr lang="hu-HU" i="1" dirty="0" smtClean="0"/>
              <a:t>(Első konkrét tudományos felvetés)</a:t>
            </a:r>
          </a:p>
          <a:p>
            <a:pPr>
              <a:spcBef>
                <a:spcPts val="200"/>
              </a:spcBef>
              <a:spcAft>
                <a:spcPts val="200"/>
              </a:spcAft>
            </a:pPr>
            <a:r>
              <a:rPr lang="hu-HU" dirty="0"/>
              <a:t>Roger </a:t>
            </a:r>
            <a:r>
              <a:rPr lang="hu-HU" dirty="0" err="1"/>
              <a:t>Revelle</a:t>
            </a:r>
            <a:r>
              <a:rPr lang="hu-HU" dirty="0"/>
              <a:t> és Charles </a:t>
            </a:r>
            <a:r>
              <a:rPr lang="hu-HU" dirty="0" err="1"/>
              <a:t>Keeting</a:t>
            </a:r>
            <a:r>
              <a:rPr lang="hu-HU" dirty="0"/>
              <a:t> </a:t>
            </a:r>
            <a:r>
              <a:rPr lang="hu-HU" dirty="0" smtClean="0"/>
              <a:t>1958: </a:t>
            </a:r>
            <a:r>
              <a:rPr lang="hu-HU" dirty="0" err="1"/>
              <a:t>Manua</a:t>
            </a:r>
            <a:r>
              <a:rPr lang="hu-HU" dirty="0"/>
              <a:t> </a:t>
            </a:r>
            <a:r>
              <a:rPr lang="hu-HU" dirty="0" err="1"/>
              <a:t>Loa</a:t>
            </a:r>
            <a:r>
              <a:rPr lang="hu-HU" dirty="0"/>
              <a:t> Obszervatórium </a:t>
            </a:r>
            <a:endParaRPr lang="hu-HU" dirty="0" smtClean="0"/>
          </a:p>
          <a:p>
            <a:pPr>
              <a:spcBef>
                <a:spcPts val="200"/>
              </a:spcBef>
              <a:spcAft>
                <a:spcPts val="200"/>
              </a:spcAft>
            </a:pPr>
            <a:r>
              <a:rPr lang="sv-SE" dirty="0"/>
              <a:t>1965-ben az USA akkori elnöke, L. B. </a:t>
            </a:r>
            <a:r>
              <a:rPr lang="sv-SE" dirty="0" smtClean="0"/>
              <a:t>Johnson</a:t>
            </a:r>
            <a:r>
              <a:rPr lang="hu-HU" dirty="0" smtClean="0"/>
              <a:t>: </a:t>
            </a:r>
            <a:r>
              <a:rPr lang="hu-HU" dirty="0"/>
              <a:t>a fosszilis tüzelőanyagok elégetéséből származó és egyre növekvő szén-dioxid kibocsátás következtében már megváltozott a légkör összetétele, s ennek következménye az éghajlat jelentős megváltozását is eredményezheti. </a:t>
            </a:r>
            <a:r>
              <a:rPr lang="hu-HU" dirty="0" smtClean="0"/>
              <a:t> </a:t>
            </a:r>
            <a:endParaRPr lang="hu-HU" dirty="0"/>
          </a:p>
        </p:txBody>
      </p:sp>
    </p:spTree>
    <p:extLst>
      <p:ext uri="{BB962C8B-B14F-4D97-AF65-F5344CB8AC3E}">
        <p14:creationId xmlns:p14="http://schemas.microsoft.com/office/powerpoint/2010/main" val="35276219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Lekerekített téglalap 7"/>
          <p:cNvSpPr/>
          <p:nvPr/>
        </p:nvSpPr>
        <p:spPr>
          <a:xfrm>
            <a:off x="3409950" y="3914775"/>
            <a:ext cx="5934075" cy="2034064"/>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 name="Szövegdoboz 1"/>
          <p:cNvSpPr txBox="1"/>
          <p:nvPr/>
        </p:nvSpPr>
        <p:spPr>
          <a:xfrm>
            <a:off x="0" y="490537"/>
            <a:ext cx="12192000" cy="461665"/>
          </a:xfrm>
          <a:prstGeom prst="rect">
            <a:avLst/>
          </a:prstGeom>
          <a:noFill/>
        </p:spPr>
        <p:txBody>
          <a:bodyPr wrap="square" rtlCol="0">
            <a:spAutoFit/>
          </a:bodyPr>
          <a:lstStyle/>
          <a:p>
            <a:pPr algn="ctr"/>
            <a:r>
              <a:rPr lang="hu-HU" sz="2400" b="1" dirty="0" smtClean="0"/>
              <a:t>1972. évi „Emberi Környezetről” szóló ENSZ konferencia - Stockholm</a:t>
            </a:r>
            <a:endParaRPr lang="hu-HU" sz="2400" b="1" dirty="0"/>
          </a:p>
        </p:txBody>
      </p:sp>
      <p:sp>
        <p:nvSpPr>
          <p:cNvPr id="3" name="Téglalap 2"/>
          <p:cNvSpPr/>
          <p:nvPr/>
        </p:nvSpPr>
        <p:spPr>
          <a:xfrm>
            <a:off x="733425" y="1157585"/>
            <a:ext cx="10725150" cy="1754326"/>
          </a:xfrm>
          <a:prstGeom prst="rect">
            <a:avLst/>
          </a:prstGeom>
        </p:spPr>
        <p:txBody>
          <a:bodyPr wrap="square">
            <a:spAutoFit/>
          </a:bodyPr>
          <a:lstStyle/>
          <a:p>
            <a:pPr marL="285750" indent="-285750">
              <a:buFontTx/>
              <a:buChar char="-"/>
            </a:pPr>
            <a:r>
              <a:rPr lang="hu-HU" dirty="0" smtClean="0">
                <a:solidFill>
                  <a:srgbClr val="000000"/>
                </a:solidFill>
                <a:latin typeface="Calibri" panose="020F0502020204030204" pitchFamily="34" charset="0"/>
              </a:rPr>
              <a:t>az </a:t>
            </a:r>
            <a:r>
              <a:rPr lang="hu-HU" dirty="0">
                <a:solidFill>
                  <a:srgbClr val="000000"/>
                </a:solidFill>
                <a:latin typeface="Calibri" panose="020F0502020204030204" pitchFamily="34" charset="0"/>
              </a:rPr>
              <a:t>energiatermelés és </a:t>
            </a:r>
            <a:r>
              <a:rPr lang="hu-HU" dirty="0" err="1">
                <a:solidFill>
                  <a:srgbClr val="000000"/>
                </a:solidFill>
                <a:latin typeface="Calibri" panose="020F0502020204030204" pitchFamily="34" charset="0"/>
              </a:rPr>
              <a:t>-felhasználás</a:t>
            </a:r>
            <a:r>
              <a:rPr lang="hu-HU" dirty="0">
                <a:solidFill>
                  <a:srgbClr val="000000"/>
                </a:solidFill>
                <a:latin typeface="Calibri" panose="020F0502020204030204" pitchFamily="34" charset="0"/>
              </a:rPr>
              <a:t> környezeti hatásait mérni, elemezni kell, különös tekintettel többek között a szén-dioxid kibocsátásból adódó </a:t>
            </a:r>
            <a:r>
              <a:rPr lang="hu-HU" dirty="0" smtClean="0">
                <a:solidFill>
                  <a:srgbClr val="000000"/>
                </a:solidFill>
                <a:latin typeface="Calibri" panose="020F0502020204030204" pitchFamily="34" charset="0"/>
              </a:rPr>
              <a:t>hatásokra</a:t>
            </a:r>
          </a:p>
          <a:p>
            <a:pPr marL="285750" indent="-285750">
              <a:buFontTx/>
              <a:buChar char="-"/>
            </a:pPr>
            <a:r>
              <a:rPr lang="hu-HU" dirty="0"/>
              <a:t>70. Kormányoknak figyelemmel kell lenniük a tevékenységekre, amelyek éghajlati hatása jelentős kockázatot rejt... </a:t>
            </a:r>
            <a:endParaRPr lang="hu-HU" dirty="0" smtClean="0"/>
          </a:p>
          <a:p>
            <a:pPr marL="285750" indent="-285750">
              <a:buFontTx/>
              <a:buChar char="-"/>
            </a:pPr>
            <a:r>
              <a:rPr lang="hu-HU" dirty="0" smtClean="0"/>
              <a:t>79</a:t>
            </a:r>
            <a:r>
              <a:rPr lang="hu-HU" dirty="0"/>
              <a:t>. mérőállomásokat kell létrehozni … az olyan légköri összetevők, tulajdonságok </a:t>
            </a:r>
            <a:r>
              <a:rPr lang="hu-HU" dirty="0" err="1"/>
              <a:t>hosszútávú</a:t>
            </a:r>
            <a:r>
              <a:rPr lang="hu-HU" dirty="0"/>
              <a:t> globális trendjeinek megfigyelésére, melyek éghajlatváltozást okoz</a:t>
            </a:r>
            <a:r>
              <a:rPr lang="hu-HU" b="1" i="1" u="sng" dirty="0"/>
              <a:t>hat</a:t>
            </a:r>
            <a:r>
              <a:rPr lang="hu-HU" dirty="0"/>
              <a:t>nak.” </a:t>
            </a:r>
            <a:r>
              <a:rPr lang="hu-HU" dirty="0" smtClean="0">
                <a:solidFill>
                  <a:srgbClr val="000000"/>
                </a:solidFill>
                <a:latin typeface="Calibri" panose="020F0502020204030204" pitchFamily="34" charset="0"/>
              </a:rPr>
              <a:t> </a:t>
            </a:r>
            <a:endParaRPr lang="hu-HU" dirty="0"/>
          </a:p>
        </p:txBody>
      </p:sp>
      <p:sp>
        <p:nvSpPr>
          <p:cNvPr id="4" name="Szövegdoboz 3"/>
          <p:cNvSpPr txBox="1"/>
          <p:nvPr/>
        </p:nvSpPr>
        <p:spPr>
          <a:xfrm>
            <a:off x="4410075" y="3322676"/>
            <a:ext cx="4591050" cy="369332"/>
          </a:xfrm>
          <a:prstGeom prst="rect">
            <a:avLst/>
          </a:prstGeom>
          <a:noFill/>
        </p:spPr>
        <p:txBody>
          <a:bodyPr wrap="square" rtlCol="0">
            <a:spAutoFit/>
          </a:bodyPr>
          <a:lstStyle/>
          <a:p>
            <a:r>
              <a:rPr lang="hu-HU" dirty="0" smtClean="0"/>
              <a:t>+ 1975 - </a:t>
            </a:r>
            <a:r>
              <a:rPr lang="hu-HU" dirty="0"/>
              <a:t>közép- és kelet-európai országok </a:t>
            </a:r>
          </a:p>
        </p:txBody>
      </p:sp>
      <p:sp>
        <p:nvSpPr>
          <p:cNvPr id="6" name="Téglalap 5"/>
          <p:cNvSpPr/>
          <p:nvPr/>
        </p:nvSpPr>
        <p:spPr>
          <a:xfrm>
            <a:off x="4479271" y="3987284"/>
            <a:ext cx="3790910" cy="369332"/>
          </a:xfrm>
          <a:prstGeom prst="rect">
            <a:avLst/>
          </a:prstGeom>
        </p:spPr>
        <p:txBody>
          <a:bodyPr wrap="none">
            <a:spAutoFit/>
          </a:bodyPr>
          <a:lstStyle/>
          <a:p>
            <a:r>
              <a:rPr lang="hu-HU" dirty="0" smtClean="0"/>
              <a:t>1979 </a:t>
            </a:r>
            <a:r>
              <a:rPr lang="hu-HU" dirty="0" smtClean="0">
                <a:solidFill>
                  <a:srgbClr val="000000"/>
                </a:solidFill>
                <a:latin typeface="Calibri" panose="020F0502020204030204" pitchFamily="34" charset="0"/>
              </a:rPr>
              <a:t>Éghajlati Világkonferencia - Genf </a:t>
            </a:r>
            <a:endParaRPr lang="hu-HU" dirty="0"/>
          </a:p>
        </p:txBody>
      </p:sp>
      <p:sp>
        <p:nvSpPr>
          <p:cNvPr id="7" name="Téglalap 6"/>
          <p:cNvSpPr/>
          <p:nvPr/>
        </p:nvSpPr>
        <p:spPr>
          <a:xfrm>
            <a:off x="3326726" y="4471511"/>
            <a:ext cx="6096000" cy="1477328"/>
          </a:xfrm>
          <a:prstGeom prst="rect">
            <a:avLst/>
          </a:prstGeom>
        </p:spPr>
        <p:txBody>
          <a:bodyPr>
            <a:spAutoFit/>
          </a:bodyPr>
          <a:lstStyle/>
          <a:p>
            <a:pPr algn="ctr"/>
            <a:r>
              <a:rPr lang="hu-HU" dirty="0" smtClean="0">
                <a:solidFill>
                  <a:srgbClr val="000000"/>
                </a:solidFill>
                <a:latin typeface="Calibri" panose="020F0502020204030204" pitchFamily="34" charset="0"/>
              </a:rPr>
              <a:t>Felhívást </a:t>
            </a:r>
            <a:r>
              <a:rPr lang="hu-HU" dirty="0">
                <a:solidFill>
                  <a:srgbClr val="000000"/>
                </a:solidFill>
                <a:latin typeface="Calibri" panose="020F0502020204030204" pitchFamily="34" charset="0"/>
              </a:rPr>
              <a:t>fogadtak el, amelyben sürgették a hatékonyabb nemzetközi együttműködést a földi éghajlat gyors megváltozásának megelőzésére, amit különféle gazdasági tevékenységek idézhetnek elő. Egyúttal szorgalmazták a kutatások folytatását, illetve azok támogatását </a:t>
            </a:r>
            <a:endParaRPr lang="hu-HU" dirty="0"/>
          </a:p>
        </p:txBody>
      </p:sp>
    </p:spTree>
    <p:extLst>
      <p:ext uri="{BB962C8B-B14F-4D97-AF65-F5344CB8AC3E}">
        <p14:creationId xmlns:p14="http://schemas.microsoft.com/office/powerpoint/2010/main" val="42654746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églalap 3"/>
          <p:cNvSpPr/>
          <p:nvPr/>
        </p:nvSpPr>
        <p:spPr>
          <a:xfrm>
            <a:off x="399245" y="180304"/>
            <a:ext cx="11565228" cy="6247864"/>
          </a:xfrm>
          <a:prstGeom prst="rect">
            <a:avLst/>
          </a:prstGeom>
        </p:spPr>
        <p:txBody>
          <a:bodyPr wrap="square">
            <a:spAutoFit/>
          </a:bodyPr>
          <a:lstStyle/>
          <a:p>
            <a:endParaRPr lang="hu-HU" sz="2000" b="0" i="0" u="none" strike="noStrike" baseline="0" dirty="0" smtClean="0">
              <a:solidFill>
                <a:srgbClr val="000000"/>
              </a:solidFill>
              <a:latin typeface="Times New Roman" panose="02020603050405020304" pitchFamily="18" charset="0"/>
            </a:endParaRPr>
          </a:p>
          <a:p>
            <a:r>
              <a:rPr lang="hu-HU" dirty="0" smtClean="0">
                <a:solidFill>
                  <a:srgbClr val="000000"/>
                </a:solidFill>
                <a:latin typeface="Times New Roman" panose="02020603050405020304" pitchFamily="18" charset="0"/>
              </a:rPr>
              <a:t>A</a:t>
            </a:r>
            <a:r>
              <a:rPr lang="hu-HU" b="0" i="0" u="none" strike="noStrike" baseline="0" dirty="0" smtClean="0">
                <a:solidFill>
                  <a:srgbClr val="000000"/>
                </a:solidFill>
                <a:latin typeface="Times New Roman" panose="02020603050405020304" pitchFamily="18" charset="0"/>
              </a:rPr>
              <a:t> 314/2005. (XII. 25.) a környezeti hatásvizsgálati és az egységes környezethasználati engedélyezési eljárásról szóló kormányrendelet 2017. évi módosításának háttere és célja. </a:t>
            </a:r>
          </a:p>
          <a:p>
            <a:endParaRPr lang="hu-HU" dirty="0">
              <a:solidFill>
                <a:srgbClr val="000000"/>
              </a:solidFill>
              <a:latin typeface="Times New Roman" panose="02020603050405020304" pitchFamily="18" charset="0"/>
            </a:endParaRPr>
          </a:p>
          <a:p>
            <a:r>
              <a:rPr lang="hu-HU" b="0" i="0" u="none" strike="noStrike" baseline="0" dirty="0" smtClean="0">
                <a:solidFill>
                  <a:srgbClr val="000000"/>
                </a:solidFill>
                <a:latin typeface="Times New Roman" panose="02020603050405020304" pitchFamily="18" charset="0"/>
              </a:rPr>
              <a:t>Kérdések-válaszok </a:t>
            </a:r>
          </a:p>
          <a:p>
            <a:endParaRPr lang="hu-HU" b="0" i="0" u="none" strike="noStrike" baseline="0" dirty="0" smtClean="0">
              <a:solidFill>
                <a:srgbClr val="000000"/>
              </a:solidFill>
              <a:latin typeface="Times New Roman" panose="02020603050405020304" pitchFamily="18" charset="0"/>
            </a:endParaRPr>
          </a:p>
          <a:p>
            <a:r>
              <a:rPr lang="hu-HU" b="0" i="0" u="none" strike="noStrike" baseline="0" dirty="0" smtClean="0">
                <a:solidFill>
                  <a:srgbClr val="000000"/>
                </a:solidFill>
                <a:latin typeface="Times New Roman" panose="02020603050405020304" pitchFamily="18" charset="0"/>
              </a:rPr>
              <a:t>A 314/2005. (XII. 25.) kormányrendelet szerinti eljárások keretében elvégzendő klímavédelmi szempontú vizsgálatok. Hazai és nemzetközi útmutatók, irodalmak, segédanyagok, alapdokumentumok. </a:t>
            </a:r>
          </a:p>
          <a:p>
            <a:r>
              <a:rPr lang="hu-HU" b="0" i="0" u="none" strike="noStrike" baseline="0" dirty="0" smtClean="0">
                <a:solidFill>
                  <a:srgbClr val="000000"/>
                </a:solidFill>
                <a:latin typeface="Times New Roman" panose="02020603050405020304" pitchFamily="18" charset="0"/>
              </a:rPr>
              <a:t>Kérdések-válaszok </a:t>
            </a:r>
          </a:p>
          <a:p>
            <a:endParaRPr lang="hu-HU" b="0" i="0" u="none" strike="noStrike" baseline="0" dirty="0" smtClean="0">
              <a:solidFill>
                <a:srgbClr val="000000"/>
              </a:solidFill>
              <a:latin typeface="Times New Roman" panose="02020603050405020304" pitchFamily="18" charset="0"/>
            </a:endParaRPr>
          </a:p>
          <a:p>
            <a:r>
              <a:rPr lang="hu-HU" b="0" i="0" u="none" strike="noStrike" baseline="0" dirty="0" smtClean="0">
                <a:solidFill>
                  <a:srgbClr val="000000"/>
                </a:solidFill>
                <a:latin typeface="Times New Roman" panose="02020603050405020304" pitchFamily="18" charset="0"/>
              </a:rPr>
              <a:t>Kávészünet </a:t>
            </a:r>
          </a:p>
          <a:p>
            <a:endParaRPr lang="hu-HU" b="0" i="0" u="none" strike="noStrike" baseline="0" dirty="0" smtClean="0">
              <a:solidFill>
                <a:srgbClr val="000000"/>
              </a:solidFill>
              <a:latin typeface="Times New Roman" panose="02020603050405020304" pitchFamily="18" charset="0"/>
            </a:endParaRPr>
          </a:p>
          <a:p>
            <a:r>
              <a:rPr lang="hu-HU" b="0" i="0" u="none" strike="noStrike" baseline="0" dirty="0" smtClean="0">
                <a:solidFill>
                  <a:srgbClr val="000000"/>
                </a:solidFill>
                <a:latin typeface="Times New Roman" panose="02020603050405020304" pitchFamily="18" charset="0"/>
              </a:rPr>
              <a:t>Az éghajlatvédelmi vizsgálat helye, szempontrendszere és módszertana. Alapfogalmak. Az éghajlatvédelmi vizsgálathoz szükséges adatforrások. Klímamodellek értelmezése, használhatósága. Éghajlati paraméterek. </a:t>
            </a:r>
          </a:p>
          <a:p>
            <a:endParaRPr lang="hu-HU" b="0" i="0" u="none" strike="noStrike" baseline="0" dirty="0" smtClean="0">
              <a:solidFill>
                <a:srgbClr val="000000"/>
              </a:solidFill>
              <a:latin typeface="Times New Roman" panose="02020603050405020304" pitchFamily="18" charset="0"/>
            </a:endParaRPr>
          </a:p>
          <a:p>
            <a:r>
              <a:rPr lang="hu-HU" b="0" i="0" u="none" strike="noStrike" baseline="0" dirty="0" smtClean="0">
                <a:solidFill>
                  <a:srgbClr val="000000"/>
                </a:solidFill>
                <a:latin typeface="Times New Roman" panose="02020603050405020304" pitchFamily="18" charset="0"/>
              </a:rPr>
              <a:t>Kérdések-válaszok </a:t>
            </a:r>
          </a:p>
          <a:p>
            <a:endParaRPr lang="hu-HU" b="0" i="0" u="none" strike="noStrike" baseline="0" dirty="0" smtClean="0">
              <a:solidFill>
                <a:srgbClr val="000000"/>
              </a:solidFill>
              <a:latin typeface="Times New Roman" panose="02020603050405020304" pitchFamily="18" charset="0"/>
            </a:endParaRPr>
          </a:p>
          <a:p>
            <a:r>
              <a:rPr lang="hu-HU" b="0" i="0" u="none" strike="noStrike" baseline="0" dirty="0" smtClean="0">
                <a:solidFill>
                  <a:srgbClr val="000000"/>
                </a:solidFill>
                <a:latin typeface="Times New Roman" panose="02020603050405020304" pitchFamily="18" charset="0"/>
              </a:rPr>
              <a:t>A klímaváltozás hatásaihoz való alkalmazkodás a műszaki tervezésben és a beruházások környezetvédelmi előkészítésében, adaptációs lehetőségek - paradigmaváltás a szakértői területen belül. </a:t>
            </a:r>
          </a:p>
          <a:p>
            <a:r>
              <a:rPr lang="hu-HU" b="0" i="0" u="none" strike="noStrike" baseline="0" dirty="0" smtClean="0">
                <a:solidFill>
                  <a:srgbClr val="000000"/>
                </a:solidFill>
                <a:latin typeface="Times New Roman" panose="02020603050405020304" pitchFamily="18" charset="0"/>
              </a:rPr>
              <a:t>Klímavédelmi képzés és szakértői tanúsítás </a:t>
            </a:r>
          </a:p>
          <a:p>
            <a:endParaRPr lang="hu-HU" b="0" i="0" u="none" strike="noStrike" baseline="0" dirty="0" smtClean="0">
              <a:solidFill>
                <a:srgbClr val="000000"/>
              </a:solidFill>
              <a:latin typeface="Times New Roman" panose="02020603050405020304" pitchFamily="18" charset="0"/>
            </a:endParaRPr>
          </a:p>
          <a:p>
            <a:r>
              <a:rPr lang="hu-HU" b="0" i="0" u="none" strike="noStrike" baseline="0" dirty="0" smtClean="0">
                <a:solidFill>
                  <a:srgbClr val="000000"/>
                </a:solidFill>
                <a:latin typeface="Times New Roman" panose="02020603050405020304" pitchFamily="18" charset="0"/>
              </a:rPr>
              <a:t>Kérdések-válaszok, konzultáció </a:t>
            </a:r>
            <a:endParaRPr lang="hu-HU" dirty="0"/>
          </a:p>
        </p:txBody>
      </p:sp>
    </p:spTree>
    <p:extLst>
      <p:ext uri="{BB962C8B-B14F-4D97-AF65-F5344CB8AC3E}">
        <p14:creationId xmlns:p14="http://schemas.microsoft.com/office/powerpoint/2010/main" val="11878040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301246" y="253484"/>
            <a:ext cx="5357364" cy="369332"/>
          </a:xfrm>
          <a:prstGeom prst="rect">
            <a:avLst/>
          </a:prstGeom>
        </p:spPr>
        <p:txBody>
          <a:bodyPr wrap="none">
            <a:spAutoFit/>
          </a:bodyPr>
          <a:lstStyle/>
          <a:p>
            <a:r>
              <a:rPr lang="hu-HU" dirty="0" smtClean="0">
                <a:solidFill>
                  <a:srgbClr val="000000"/>
                </a:solidFill>
                <a:latin typeface="Calibri" panose="020F0502020204030204" pitchFamily="34" charset="0"/>
              </a:rPr>
              <a:t>Első klímamodellek – egyre növekvő információhalmaz </a:t>
            </a:r>
            <a:endParaRPr lang="hu-HU" dirty="0"/>
          </a:p>
        </p:txBody>
      </p:sp>
      <p:sp>
        <p:nvSpPr>
          <p:cNvPr id="3" name="Téglalap 2"/>
          <p:cNvSpPr/>
          <p:nvPr/>
        </p:nvSpPr>
        <p:spPr>
          <a:xfrm>
            <a:off x="301247" y="1186934"/>
            <a:ext cx="10823954" cy="646331"/>
          </a:xfrm>
          <a:prstGeom prst="rect">
            <a:avLst/>
          </a:prstGeom>
        </p:spPr>
        <p:txBody>
          <a:bodyPr wrap="square">
            <a:spAutoFit/>
          </a:bodyPr>
          <a:lstStyle/>
          <a:p>
            <a:r>
              <a:rPr lang="hu-HU" dirty="0" err="1">
                <a:solidFill>
                  <a:srgbClr val="000000"/>
                </a:solidFill>
                <a:latin typeface="Calibri" panose="020F0502020204030204" pitchFamily="34" charset="0"/>
              </a:rPr>
              <a:t>Villachban</a:t>
            </a:r>
            <a:r>
              <a:rPr lang="hu-HU" dirty="0">
                <a:solidFill>
                  <a:srgbClr val="000000"/>
                </a:solidFill>
                <a:latin typeface="Calibri" panose="020F0502020204030204" pitchFamily="34" charset="0"/>
              </a:rPr>
              <a:t> </a:t>
            </a:r>
            <a:r>
              <a:rPr lang="hu-HU" dirty="0" smtClean="0">
                <a:solidFill>
                  <a:srgbClr val="000000"/>
                </a:solidFill>
                <a:latin typeface="Calibri" panose="020F0502020204030204" pitchFamily="34" charset="0"/>
              </a:rPr>
              <a:t>1985 - </a:t>
            </a:r>
            <a:r>
              <a:rPr lang="hu-HU" dirty="0" err="1"/>
              <a:t>Bert</a:t>
            </a:r>
            <a:r>
              <a:rPr lang="hu-HU" dirty="0"/>
              <a:t> </a:t>
            </a:r>
            <a:r>
              <a:rPr lang="hu-HU" dirty="0" err="1"/>
              <a:t>Bolin</a:t>
            </a:r>
            <a:r>
              <a:rPr lang="hu-HU" dirty="0"/>
              <a:t> </a:t>
            </a:r>
            <a:r>
              <a:rPr lang="hu-HU" dirty="0" smtClean="0"/>
              <a:t>(majdani IPCC): </a:t>
            </a:r>
            <a:r>
              <a:rPr lang="hu-HU" dirty="0"/>
              <a:t>ismertette az általa vezetett kutatócsoport jelentését a földi éghajlat lehetséges megváltozásáról és ennek társadalmi-gazdasági következményeiről. </a:t>
            </a:r>
          </a:p>
        </p:txBody>
      </p:sp>
      <p:sp>
        <p:nvSpPr>
          <p:cNvPr id="4" name="Téglalap 3"/>
          <p:cNvSpPr/>
          <p:nvPr/>
        </p:nvSpPr>
        <p:spPr>
          <a:xfrm>
            <a:off x="301246" y="2397383"/>
            <a:ext cx="3800912" cy="369332"/>
          </a:xfrm>
          <a:prstGeom prst="rect">
            <a:avLst/>
          </a:prstGeom>
        </p:spPr>
        <p:txBody>
          <a:bodyPr wrap="none">
            <a:spAutoFit/>
          </a:bodyPr>
          <a:lstStyle/>
          <a:p>
            <a:r>
              <a:rPr lang="hu-HU" dirty="0" err="1">
                <a:solidFill>
                  <a:srgbClr val="000000"/>
                </a:solidFill>
                <a:latin typeface="Calibri" panose="020F0502020204030204" pitchFamily="34" charset="0"/>
              </a:rPr>
              <a:t>Bellagióban</a:t>
            </a:r>
            <a:r>
              <a:rPr lang="hu-HU" dirty="0">
                <a:solidFill>
                  <a:srgbClr val="000000"/>
                </a:solidFill>
                <a:latin typeface="Calibri" panose="020F0502020204030204" pitchFamily="34" charset="0"/>
              </a:rPr>
              <a:t> </a:t>
            </a:r>
            <a:r>
              <a:rPr lang="hu-HU" dirty="0" smtClean="0">
                <a:solidFill>
                  <a:srgbClr val="000000"/>
                </a:solidFill>
                <a:latin typeface="Calibri" panose="020F0502020204030204" pitchFamily="34" charset="0"/>
              </a:rPr>
              <a:t>1987: Kimondottan a CO</a:t>
            </a:r>
            <a:r>
              <a:rPr lang="hu-HU" baseline="-25000" dirty="0" smtClean="0">
                <a:solidFill>
                  <a:srgbClr val="000000"/>
                </a:solidFill>
                <a:latin typeface="Calibri" panose="020F0502020204030204" pitchFamily="34" charset="0"/>
              </a:rPr>
              <a:t>2</a:t>
            </a:r>
            <a:r>
              <a:rPr lang="hu-HU" dirty="0" smtClean="0">
                <a:solidFill>
                  <a:srgbClr val="000000"/>
                </a:solidFill>
                <a:latin typeface="Calibri" panose="020F0502020204030204" pitchFamily="34" charset="0"/>
              </a:rPr>
              <a:t> </a:t>
            </a:r>
            <a:endParaRPr lang="hu-HU" dirty="0"/>
          </a:p>
        </p:txBody>
      </p:sp>
      <p:sp>
        <p:nvSpPr>
          <p:cNvPr id="5" name="Téglalap 4"/>
          <p:cNvSpPr/>
          <p:nvPr/>
        </p:nvSpPr>
        <p:spPr>
          <a:xfrm>
            <a:off x="3676417" y="3053834"/>
            <a:ext cx="4972515" cy="646331"/>
          </a:xfrm>
          <a:prstGeom prst="rect">
            <a:avLst/>
          </a:prstGeom>
        </p:spPr>
        <p:txBody>
          <a:bodyPr wrap="none">
            <a:spAutoFit/>
          </a:bodyPr>
          <a:lstStyle/>
          <a:p>
            <a:r>
              <a:rPr lang="hu-HU" dirty="0">
                <a:solidFill>
                  <a:srgbClr val="000000"/>
                </a:solidFill>
                <a:latin typeface="Calibri" panose="020F0502020204030204" pitchFamily="34" charset="0"/>
              </a:rPr>
              <a:t>Környezet és Fejlődés Világbizottság jelentése </a:t>
            </a:r>
            <a:r>
              <a:rPr lang="hu-HU" dirty="0" smtClean="0">
                <a:solidFill>
                  <a:srgbClr val="000000"/>
                </a:solidFill>
                <a:latin typeface="Calibri" panose="020F0502020204030204" pitchFamily="34" charset="0"/>
              </a:rPr>
              <a:t>1987</a:t>
            </a:r>
          </a:p>
          <a:p>
            <a:pPr algn="ctr"/>
            <a:r>
              <a:rPr lang="hu-HU" dirty="0" smtClean="0"/>
              <a:t>(</a:t>
            </a:r>
            <a:r>
              <a:rPr lang="hu-HU" dirty="0" err="1" smtClean="0"/>
              <a:t>Gro</a:t>
            </a:r>
            <a:r>
              <a:rPr lang="hu-HU" dirty="0" smtClean="0"/>
              <a:t> </a:t>
            </a:r>
            <a:r>
              <a:rPr lang="hu-HU" dirty="0"/>
              <a:t>Harlem </a:t>
            </a:r>
            <a:r>
              <a:rPr lang="hu-HU" dirty="0" err="1" smtClean="0"/>
              <a:t>Brundtland</a:t>
            </a:r>
            <a:r>
              <a:rPr lang="hu-HU" dirty="0"/>
              <a:t>)</a:t>
            </a:r>
          </a:p>
        </p:txBody>
      </p:sp>
      <p:sp>
        <p:nvSpPr>
          <p:cNvPr id="6" name="Téglalap 5"/>
          <p:cNvSpPr/>
          <p:nvPr/>
        </p:nvSpPr>
        <p:spPr>
          <a:xfrm>
            <a:off x="301246" y="4053959"/>
            <a:ext cx="652743" cy="369332"/>
          </a:xfrm>
          <a:prstGeom prst="rect">
            <a:avLst/>
          </a:prstGeom>
        </p:spPr>
        <p:txBody>
          <a:bodyPr wrap="none">
            <a:spAutoFit/>
          </a:bodyPr>
          <a:lstStyle/>
          <a:p>
            <a:r>
              <a:rPr lang="hu-HU" dirty="0">
                <a:solidFill>
                  <a:srgbClr val="000000"/>
                </a:solidFill>
                <a:latin typeface="Calibri" panose="020F0502020204030204" pitchFamily="34" charset="0"/>
              </a:rPr>
              <a:t>1988</a:t>
            </a:r>
            <a:endParaRPr lang="hu-HU" dirty="0"/>
          </a:p>
        </p:txBody>
      </p:sp>
      <p:sp>
        <p:nvSpPr>
          <p:cNvPr id="7" name="Téglalap 6"/>
          <p:cNvSpPr/>
          <p:nvPr/>
        </p:nvSpPr>
        <p:spPr>
          <a:xfrm>
            <a:off x="953989" y="4053959"/>
            <a:ext cx="10999886" cy="646331"/>
          </a:xfrm>
          <a:prstGeom prst="rect">
            <a:avLst/>
          </a:prstGeom>
        </p:spPr>
        <p:txBody>
          <a:bodyPr wrap="square">
            <a:spAutoFit/>
          </a:bodyPr>
          <a:lstStyle/>
          <a:p>
            <a:r>
              <a:rPr lang="hu-HU" dirty="0">
                <a:solidFill>
                  <a:srgbClr val="000000"/>
                </a:solidFill>
                <a:latin typeface="Calibri" panose="020F0502020204030204" pitchFamily="34" charset="0"/>
              </a:rPr>
              <a:t>ENSZ-határozatot fogadtak el az éghajlat védelméről, amelyben az ENSZ-tagállamok aggodalmukat fejezték ki amiatt, hogy a globális melegedés komolyan veszélyeztetheti a társadalmi-gazdasági rendszereket. </a:t>
            </a:r>
            <a:endParaRPr lang="hu-HU" dirty="0"/>
          </a:p>
        </p:txBody>
      </p:sp>
      <p:sp>
        <p:nvSpPr>
          <p:cNvPr id="8" name="Téglalap 7"/>
          <p:cNvSpPr/>
          <p:nvPr/>
        </p:nvSpPr>
        <p:spPr>
          <a:xfrm>
            <a:off x="3306475" y="4920734"/>
            <a:ext cx="5712398" cy="369332"/>
          </a:xfrm>
          <a:prstGeom prst="rect">
            <a:avLst/>
          </a:prstGeom>
        </p:spPr>
        <p:txBody>
          <a:bodyPr wrap="none">
            <a:spAutoFit/>
          </a:bodyPr>
          <a:lstStyle/>
          <a:p>
            <a:r>
              <a:rPr lang="hu-HU" b="1" i="1" dirty="0">
                <a:solidFill>
                  <a:srgbClr val="000000"/>
                </a:solidFill>
                <a:latin typeface="Calibri" panose="020F0502020204030204" pitchFamily="34" charset="0"/>
              </a:rPr>
              <a:t>Éghajlatváltozási Kormányközi </a:t>
            </a:r>
            <a:r>
              <a:rPr lang="hu-HU" b="1" i="1" dirty="0" smtClean="0">
                <a:solidFill>
                  <a:srgbClr val="000000"/>
                </a:solidFill>
                <a:latin typeface="Calibri" panose="020F0502020204030204" pitchFamily="34" charset="0"/>
              </a:rPr>
              <a:t>Testület létrehozása</a:t>
            </a:r>
            <a:r>
              <a:rPr lang="hu-HU" sz="800" b="1" dirty="0" smtClean="0">
                <a:solidFill>
                  <a:srgbClr val="000000"/>
                </a:solidFill>
                <a:latin typeface="Calibri" panose="020F0502020204030204" pitchFamily="34" charset="0"/>
              </a:rPr>
              <a:t> </a:t>
            </a:r>
            <a:r>
              <a:rPr lang="hu-HU" b="1" dirty="0">
                <a:solidFill>
                  <a:srgbClr val="000000"/>
                </a:solidFill>
                <a:latin typeface="Calibri" panose="020F0502020204030204" pitchFamily="34" charset="0"/>
              </a:rPr>
              <a:t>(IPCC) </a:t>
            </a:r>
            <a:endParaRPr lang="hu-HU" b="1" dirty="0"/>
          </a:p>
        </p:txBody>
      </p:sp>
      <p:sp>
        <p:nvSpPr>
          <p:cNvPr id="9" name="Téglalap 8"/>
          <p:cNvSpPr/>
          <p:nvPr/>
        </p:nvSpPr>
        <p:spPr>
          <a:xfrm>
            <a:off x="2762249" y="5320694"/>
            <a:ext cx="6657976" cy="1200329"/>
          </a:xfrm>
          <a:prstGeom prst="rect">
            <a:avLst/>
          </a:prstGeom>
        </p:spPr>
        <p:txBody>
          <a:bodyPr wrap="square">
            <a:spAutoFit/>
          </a:bodyPr>
          <a:lstStyle/>
          <a:p>
            <a:pPr algn="ctr"/>
            <a:r>
              <a:rPr lang="hu-HU" dirty="0" smtClean="0">
                <a:solidFill>
                  <a:srgbClr val="000000"/>
                </a:solidFill>
                <a:latin typeface="Calibri" panose="020F0502020204030204" pitchFamily="34" charset="0"/>
              </a:rPr>
              <a:t>Célja, hogy </a:t>
            </a:r>
            <a:r>
              <a:rPr lang="hu-HU" dirty="0">
                <a:solidFill>
                  <a:srgbClr val="000000"/>
                </a:solidFill>
                <a:latin typeface="Calibri" panose="020F0502020204030204" pitchFamily="34" charset="0"/>
              </a:rPr>
              <a:t>a politikai döntéshozók részére összesítik a globális éghajlati rendszerrel kapcsolatos szerteágazó tudományos eredményeket, beleértve a hajtóerőket, a hatásokat és a lehetséges válaszintézkedéseket érintő ismereteket. </a:t>
            </a:r>
            <a:endParaRPr lang="hu-HU" dirty="0"/>
          </a:p>
        </p:txBody>
      </p:sp>
    </p:spTree>
    <p:extLst>
      <p:ext uri="{BB962C8B-B14F-4D97-AF65-F5344CB8AC3E}">
        <p14:creationId xmlns:p14="http://schemas.microsoft.com/office/powerpoint/2010/main" val="20650588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églalap 4"/>
          <p:cNvSpPr/>
          <p:nvPr/>
        </p:nvSpPr>
        <p:spPr>
          <a:xfrm>
            <a:off x="374457" y="282059"/>
            <a:ext cx="11455593" cy="923330"/>
          </a:xfrm>
          <a:prstGeom prst="rect">
            <a:avLst/>
          </a:prstGeom>
        </p:spPr>
        <p:txBody>
          <a:bodyPr wrap="square">
            <a:spAutoFit/>
          </a:bodyPr>
          <a:lstStyle/>
          <a:p>
            <a:r>
              <a:rPr lang="hu-HU" dirty="0" smtClean="0">
                <a:solidFill>
                  <a:srgbClr val="000000"/>
                </a:solidFill>
                <a:latin typeface="Calibri" panose="020F0502020204030204" pitchFamily="34" charset="0"/>
              </a:rPr>
              <a:t>1989 Torontó: </a:t>
            </a:r>
            <a:r>
              <a:rPr lang="hu-HU" dirty="0"/>
              <a:t>egy nemzetközi program és megállapodás elfogadását javasolták a földi éghajlat védelmére, és első lépésként az 1988-as szinthez képest 2005-re a szén-dioxid kibocsátás 20%-os (!) csökkentését a fejlett országokban: ez volt a „nevezetes” </a:t>
            </a:r>
            <a:r>
              <a:rPr lang="hu-HU" i="1" dirty="0"/>
              <a:t>torontói kibocsátás-csökkentési cél</a:t>
            </a:r>
            <a:r>
              <a:rPr lang="hu-HU" dirty="0"/>
              <a:t>. </a:t>
            </a:r>
            <a:r>
              <a:rPr lang="hu-HU" dirty="0" smtClean="0">
                <a:solidFill>
                  <a:srgbClr val="000000"/>
                </a:solidFill>
                <a:latin typeface="Calibri" panose="020F0502020204030204" pitchFamily="34" charset="0"/>
              </a:rPr>
              <a:t>  </a:t>
            </a:r>
            <a:endParaRPr lang="hu-HU" dirty="0"/>
          </a:p>
        </p:txBody>
      </p:sp>
      <p:sp>
        <p:nvSpPr>
          <p:cNvPr id="8" name="Téglalap 7"/>
          <p:cNvSpPr/>
          <p:nvPr/>
        </p:nvSpPr>
        <p:spPr>
          <a:xfrm>
            <a:off x="374457" y="1402199"/>
            <a:ext cx="2348913" cy="369332"/>
          </a:xfrm>
          <a:prstGeom prst="rect">
            <a:avLst/>
          </a:prstGeom>
        </p:spPr>
        <p:txBody>
          <a:bodyPr wrap="none">
            <a:spAutoFit/>
          </a:bodyPr>
          <a:lstStyle/>
          <a:p>
            <a:r>
              <a:rPr lang="hu-HU" dirty="0" smtClean="0">
                <a:solidFill>
                  <a:srgbClr val="000000"/>
                </a:solidFill>
                <a:latin typeface="Calibri" panose="020F0502020204030204" pitchFamily="34" charset="0"/>
              </a:rPr>
              <a:t>1990 Első IPCC jelentés</a:t>
            </a:r>
            <a:endParaRPr lang="hu-HU" dirty="0"/>
          </a:p>
        </p:txBody>
      </p:sp>
      <p:sp>
        <p:nvSpPr>
          <p:cNvPr id="9" name="Téglalap 8"/>
          <p:cNvSpPr/>
          <p:nvPr/>
        </p:nvSpPr>
        <p:spPr>
          <a:xfrm>
            <a:off x="374457" y="1920106"/>
            <a:ext cx="9060173" cy="369332"/>
          </a:xfrm>
          <a:prstGeom prst="rect">
            <a:avLst/>
          </a:prstGeom>
        </p:spPr>
        <p:txBody>
          <a:bodyPr wrap="none">
            <a:spAutoFit/>
          </a:bodyPr>
          <a:lstStyle/>
          <a:p>
            <a:r>
              <a:rPr lang="hu-HU" dirty="0">
                <a:solidFill>
                  <a:srgbClr val="000000"/>
                </a:solidFill>
                <a:latin typeface="Calibri" panose="020F0502020204030204" pitchFamily="34" charset="0"/>
              </a:rPr>
              <a:t>1990. évi második Éghajlati </a:t>
            </a:r>
            <a:r>
              <a:rPr lang="hu-HU" dirty="0" smtClean="0">
                <a:solidFill>
                  <a:srgbClr val="000000"/>
                </a:solidFill>
                <a:latin typeface="Calibri" panose="020F0502020204030204" pitchFamily="34" charset="0"/>
              </a:rPr>
              <a:t>Világkonferencia: </a:t>
            </a:r>
            <a:r>
              <a:rPr lang="hu-HU" dirty="0">
                <a:solidFill>
                  <a:srgbClr val="FF0000"/>
                </a:solidFill>
              </a:rPr>
              <a:t>már </a:t>
            </a:r>
            <a:r>
              <a:rPr lang="hu-HU" dirty="0" err="1">
                <a:solidFill>
                  <a:srgbClr val="FF0000"/>
                </a:solidFill>
              </a:rPr>
              <a:t>magasrangú</a:t>
            </a:r>
            <a:r>
              <a:rPr lang="hu-HU" dirty="0">
                <a:solidFill>
                  <a:srgbClr val="FF0000"/>
                </a:solidFill>
              </a:rPr>
              <a:t> politikusok, kormánytagok </a:t>
            </a:r>
            <a:r>
              <a:rPr lang="hu-HU" dirty="0" smtClean="0">
                <a:solidFill>
                  <a:srgbClr val="FF0000"/>
                </a:solidFill>
                <a:latin typeface="Calibri" panose="020F0502020204030204" pitchFamily="34" charset="0"/>
              </a:rPr>
              <a:t> </a:t>
            </a:r>
            <a:endParaRPr lang="hu-HU" dirty="0">
              <a:solidFill>
                <a:srgbClr val="FF0000"/>
              </a:solidFill>
            </a:endParaRPr>
          </a:p>
        </p:txBody>
      </p:sp>
      <p:sp>
        <p:nvSpPr>
          <p:cNvPr id="10" name="Téglalap 9"/>
          <p:cNvSpPr/>
          <p:nvPr/>
        </p:nvSpPr>
        <p:spPr>
          <a:xfrm>
            <a:off x="2390774" y="2575784"/>
            <a:ext cx="8010525" cy="2308324"/>
          </a:xfrm>
          <a:prstGeom prst="rect">
            <a:avLst/>
          </a:prstGeom>
        </p:spPr>
        <p:txBody>
          <a:bodyPr wrap="square">
            <a:spAutoFit/>
          </a:bodyPr>
          <a:lstStyle/>
          <a:p>
            <a:pPr algn="ctr"/>
            <a:r>
              <a:rPr lang="hu-HU" dirty="0">
                <a:solidFill>
                  <a:srgbClr val="000000"/>
                </a:solidFill>
                <a:latin typeface="Calibri" panose="020F0502020204030204" pitchFamily="34" charset="0"/>
              </a:rPr>
              <a:t>Az ENSZ Közgyűlés 1990-ben határozott </a:t>
            </a:r>
            <a:r>
              <a:rPr lang="hu-HU" dirty="0" smtClean="0">
                <a:solidFill>
                  <a:srgbClr val="000000"/>
                </a:solidFill>
                <a:latin typeface="Calibri" panose="020F0502020204030204" pitchFamily="34" charset="0"/>
              </a:rPr>
              <a:t>arról, </a:t>
            </a:r>
            <a:r>
              <a:rPr lang="hu-HU" dirty="0">
                <a:solidFill>
                  <a:srgbClr val="000000"/>
                </a:solidFill>
                <a:latin typeface="Calibri" panose="020F0502020204030204" pitchFamily="34" charset="0"/>
              </a:rPr>
              <a:t>hogy meg kell kezdeni egy nemzetközi egyezmény előkészítését és e célra létrehozta az ENSZ égisze alatt működő Kormányközi Tárgyaló Bizottságot</a:t>
            </a:r>
            <a:r>
              <a:rPr lang="hu-HU" sz="800" dirty="0">
                <a:solidFill>
                  <a:srgbClr val="000000"/>
                </a:solidFill>
                <a:latin typeface="Calibri" panose="020F0502020204030204" pitchFamily="34" charset="0"/>
              </a:rPr>
              <a:t>4</a:t>
            </a:r>
            <a:r>
              <a:rPr lang="hu-HU" dirty="0">
                <a:solidFill>
                  <a:srgbClr val="000000"/>
                </a:solidFill>
                <a:latin typeface="Calibri" panose="020F0502020204030204" pitchFamily="34" charset="0"/>
              </a:rPr>
              <a:t>. Az egyezmény tárgyalásai 1991 januárjától 1992 májusáig tartottak, szövegét tehát New Yorkban (az ENSZ székhelyén) 1992 májusában fogadták </a:t>
            </a:r>
            <a:r>
              <a:rPr lang="hu-HU" dirty="0" smtClean="0">
                <a:solidFill>
                  <a:srgbClr val="000000"/>
                </a:solidFill>
                <a:latin typeface="Calibri" panose="020F0502020204030204" pitchFamily="34" charset="0"/>
              </a:rPr>
              <a:t>el.</a:t>
            </a:r>
          </a:p>
          <a:p>
            <a:pPr algn="ctr"/>
            <a:r>
              <a:rPr lang="hu-HU" dirty="0" smtClean="0">
                <a:solidFill>
                  <a:srgbClr val="000000"/>
                </a:solidFill>
                <a:latin typeface="Calibri" panose="020F0502020204030204" pitchFamily="34" charset="0"/>
              </a:rPr>
              <a:t>Az </a:t>
            </a:r>
            <a:r>
              <a:rPr lang="hu-HU" b="1" u="sng" dirty="0" smtClean="0">
                <a:solidFill>
                  <a:srgbClr val="000000"/>
                </a:solidFill>
                <a:latin typeface="Calibri" panose="020F0502020204030204" pitchFamily="34" charset="0"/>
              </a:rPr>
              <a:t>ENSZ Éghajlatváltozási Keretegyezmény</a:t>
            </a:r>
            <a:r>
              <a:rPr lang="hu-HU" i="1" dirty="0" smtClean="0">
                <a:solidFill>
                  <a:srgbClr val="000000"/>
                </a:solidFill>
                <a:latin typeface="Calibri" panose="020F0502020204030204" pitchFamily="34" charset="0"/>
              </a:rPr>
              <a:t>ét</a:t>
            </a:r>
            <a:r>
              <a:rPr lang="hu-HU" sz="800" dirty="0" smtClean="0">
                <a:solidFill>
                  <a:srgbClr val="000000"/>
                </a:solidFill>
                <a:latin typeface="Calibri" panose="020F0502020204030204" pitchFamily="34" charset="0"/>
              </a:rPr>
              <a:t> </a:t>
            </a:r>
            <a:r>
              <a:rPr lang="hu-HU" dirty="0" smtClean="0">
                <a:solidFill>
                  <a:srgbClr val="000000"/>
                </a:solidFill>
                <a:latin typeface="Calibri" panose="020F0502020204030204" pitchFamily="34" charset="0"/>
              </a:rPr>
              <a:t>az </a:t>
            </a:r>
            <a:r>
              <a:rPr lang="hu-HU" dirty="0">
                <a:solidFill>
                  <a:srgbClr val="000000"/>
                </a:solidFill>
                <a:latin typeface="Calibri" panose="020F0502020204030204" pitchFamily="34" charset="0"/>
              </a:rPr>
              <a:t>1992 júniusában Rio de Janeiróban megtartott </a:t>
            </a:r>
            <a:r>
              <a:rPr lang="hu-HU" i="1" dirty="0">
                <a:solidFill>
                  <a:srgbClr val="000000"/>
                </a:solidFill>
                <a:latin typeface="Calibri" panose="020F0502020204030204" pitchFamily="34" charset="0"/>
              </a:rPr>
              <a:t>ENSZ Környezet és Fejlődés Konferencián</a:t>
            </a:r>
            <a:r>
              <a:rPr lang="hu-HU" dirty="0">
                <a:solidFill>
                  <a:srgbClr val="000000"/>
                </a:solidFill>
                <a:latin typeface="Calibri" panose="020F0502020204030204" pitchFamily="34" charset="0"/>
              </a:rPr>
              <a:t>, pontosabban annak </a:t>
            </a:r>
            <a:r>
              <a:rPr lang="hu-HU" dirty="0" err="1">
                <a:solidFill>
                  <a:srgbClr val="000000"/>
                </a:solidFill>
                <a:latin typeface="Calibri" panose="020F0502020204030204" pitchFamily="34" charset="0"/>
              </a:rPr>
              <a:t>magasszintű</a:t>
            </a:r>
            <a:r>
              <a:rPr lang="hu-HU" dirty="0">
                <a:solidFill>
                  <a:srgbClr val="000000"/>
                </a:solidFill>
                <a:latin typeface="Calibri" panose="020F0502020204030204" pitchFamily="34" charset="0"/>
              </a:rPr>
              <a:t> – „Föld Csúcs”</a:t>
            </a:r>
            <a:r>
              <a:rPr lang="hu-HU" dirty="0" err="1">
                <a:solidFill>
                  <a:srgbClr val="000000"/>
                </a:solidFill>
                <a:latin typeface="Calibri" panose="020F0502020204030204" pitchFamily="34" charset="0"/>
              </a:rPr>
              <a:t>-nak</a:t>
            </a:r>
            <a:r>
              <a:rPr lang="hu-HU" dirty="0">
                <a:solidFill>
                  <a:srgbClr val="000000"/>
                </a:solidFill>
                <a:latin typeface="Calibri" panose="020F0502020204030204" pitchFamily="34" charset="0"/>
              </a:rPr>
              <a:t> is nevezett – szakaszán nyitották meg </a:t>
            </a:r>
            <a:r>
              <a:rPr lang="hu-HU" dirty="0" smtClean="0">
                <a:solidFill>
                  <a:srgbClr val="000000"/>
                </a:solidFill>
                <a:latin typeface="Calibri" panose="020F0502020204030204" pitchFamily="34" charset="0"/>
              </a:rPr>
              <a:t>aláírásra.</a:t>
            </a:r>
            <a:endParaRPr lang="hu-HU" dirty="0"/>
          </a:p>
        </p:txBody>
      </p:sp>
      <p:sp>
        <p:nvSpPr>
          <p:cNvPr id="11" name="Téglalap 10"/>
          <p:cNvSpPr/>
          <p:nvPr/>
        </p:nvSpPr>
        <p:spPr>
          <a:xfrm>
            <a:off x="2554333" y="5558790"/>
            <a:ext cx="2231188" cy="369332"/>
          </a:xfrm>
          <a:prstGeom prst="rect">
            <a:avLst/>
          </a:prstGeom>
        </p:spPr>
        <p:txBody>
          <a:bodyPr wrap="none">
            <a:spAutoFit/>
          </a:bodyPr>
          <a:lstStyle/>
          <a:p>
            <a:r>
              <a:rPr lang="hu-HU" dirty="0">
                <a:solidFill>
                  <a:srgbClr val="FF0000"/>
                </a:solidFill>
                <a:latin typeface="Calibri" panose="020F0502020204030204" pitchFamily="34" charset="0"/>
              </a:rPr>
              <a:t>Elővigyázatosság elve </a:t>
            </a:r>
            <a:endParaRPr lang="hu-HU" dirty="0"/>
          </a:p>
        </p:txBody>
      </p:sp>
      <p:sp>
        <p:nvSpPr>
          <p:cNvPr id="12" name="Téglalap 11"/>
          <p:cNvSpPr/>
          <p:nvPr/>
        </p:nvSpPr>
        <p:spPr>
          <a:xfrm>
            <a:off x="6022495" y="5558790"/>
            <a:ext cx="4361387" cy="369332"/>
          </a:xfrm>
          <a:prstGeom prst="rect">
            <a:avLst/>
          </a:prstGeom>
        </p:spPr>
        <p:txBody>
          <a:bodyPr wrap="none">
            <a:spAutoFit/>
          </a:bodyPr>
          <a:lstStyle/>
          <a:p>
            <a:r>
              <a:rPr lang="hu-HU" dirty="0" smtClean="0">
                <a:solidFill>
                  <a:srgbClr val="FF0000"/>
                </a:solidFill>
                <a:latin typeface="Calibri" panose="020F0502020204030204" pitchFamily="34" charset="0"/>
              </a:rPr>
              <a:t>Közös</a:t>
            </a:r>
            <a:r>
              <a:rPr lang="hu-HU" dirty="0">
                <a:solidFill>
                  <a:srgbClr val="FF0000"/>
                </a:solidFill>
                <a:latin typeface="Calibri" panose="020F0502020204030204" pitchFamily="34" charset="0"/>
              </a:rPr>
              <a:t>, de megkülönböztetett felelősség elve </a:t>
            </a:r>
            <a:endParaRPr lang="hu-HU" dirty="0"/>
          </a:p>
        </p:txBody>
      </p:sp>
      <p:sp>
        <p:nvSpPr>
          <p:cNvPr id="13" name="Téglalap 12"/>
          <p:cNvSpPr/>
          <p:nvPr/>
        </p:nvSpPr>
        <p:spPr>
          <a:xfrm>
            <a:off x="2135885" y="5928122"/>
            <a:ext cx="3068084" cy="369332"/>
          </a:xfrm>
          <a:prstGeom prst="rect">
            <a:avLst/>
          </a:prstGeom>
        </p:spPr>
        <p:txBody>
          <a:bodyPr wrap="none">
            <a:spAutoFit/>
          </a:bodyPr>
          <a:lstStyle/>
          <a:p>
            <a:r>
              <a:rPr lang="hu-HU" dirty="0">
                <a:solidFill>
                  <a:srgbClr val="000000"/>
                </a:solidFill>
                <a:latin typeface="Calibri" panose="020F0502020204030204" pitchFamily="34" charset="0"/>
              </a:rPr>
              <a:t>tudományos bizonytalanságok </a:t>
            </a:r>
            <a:endParaRPr lang="hu-HU" dirty="0"/>
          </a:p>
        </p:txBody>
      </p:sp>
      <p:sp>
        <p:nvSpPr>
          <p:cNvPr id="14" name="Ellipszis 13"/>
          <p:cNvSpPr/>
          <p:nvPr/>
        </p:nvSpPr>
        <p:spPr>
          <a:xfrm>
            <a:off x="5497557" y="5170454"/>
            <a:ext cx="5248275" cy="1200150"/>
          </a:xfrm>
          <a:prstGeom prst="ellipse">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1828546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strips(downLeft)">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églalap 3"/>
          <p:cNvSpPr/>
          <p:nvPr/>
        </p:nvSpPr>
        <p:spPr>
          <a:xfrm>
            <a:off x="419599" y="396359"/>
            <a:ext cx="3242234" cy="369332"/>
          </a:xfrm>
          <a:prstGeom prst="rect">
            <a:avLst/>
          </a:prstGeom>
        </p:spPr>
        <p:txBody>
          <a:bodyPr wrap="none">
            <a:spAutoFit/>
          </a:bodyPr>
          <a:lstStyle/>
          <a:p>
            <a:r>
              <a:rPr lang="hu-HU" b="1" dirty="0" smtClean="0">
                <a:solidFill>
                  <a:srgbClr val="000000"/>
                </a:solidFill>
                <a:latin typeface="Calibri" panose="020F0502020204030204" pitchFamily="34" charset="0"/>
              </a:rPr>
              <a:t>Kibocsátás-szabályozási </a:t>
            </a:r>
            <a:r>
              <a:rPr lang="hu-HU" b="1" dirty="0">
                <a:solidFill>
                  <a:srgbClr val="000000"/>
                </a:solidFill>
                <a:latin typeface="Calibri" panose="020F0502020204030204" pitchFamily="34" charset="0"/>
              </a:rPr>
              <a:t>vállalás </a:t>
            </a:r>
            <a:endParaRPr lang="hu-HU" b="1" dirty="0"/>
          </a:p>
        </p:txBody>
      </p:sp>
      <p:sp>
        <p:nvSpPr>
          <p:cNvPr id="5" name="Téglalap 4"/>
          <p:cNvSpPr/>
          <p:nvPr/>
        </p:nvSpPr>
        <p:spPr>
          <a:xfrm>
            <a:off x="419599" y="853559"/>
            <a:ext cx="1668918" cy="369332"/>
          </a:xfrm>
          <a:prstGeom prst="rect">
            <a:avLst/>
          </a:prstGeom>
        </p:spPr>
        <p:txBody>
          <a:bodyPr wrap="none">
            <a:spAutoFit/>
          </a:bodyPr>
          <a:lstStyle/>
          <a:p>
            <a:r>
              <a:rPr lang="hu-HU" i="1" dirty="0">
                <a:solidFill>
                  <a:srgbClr val="000000"/>
                </a:solidFill>
                <a:latin typeface="Calibri" panose="020F0502020204030204" pitchFamily="34" charset="0"/>
              </a:rPr>
              <a:t>fejlett </a:t>
            </a:r>
            <a:r>
              <a:rPr lang="hu-HU" i="1" dirty="0" smtClean="0">
                <a:solidFill>
                  <a:srgbClr val="000000"/>
                </a:solidFill>
                <a:latin typeface="Calibri" panose="020F0502020204030204" pitchFamily="34" charset="0"/>
              </a:rPr>
              <a:t>országok </a:t>
            </a:r>
            <a:endParaRPr lang="hu-HU" dirty="0"/>
          </a:p>
        </p:txBody>
      </p:sp>
      <p:sp>
        <p:nvSpPr>
          <p:cNvPr id="6" name="Téglalap 5"/>
          <p:cNvSpPr/>
          <p:nvPr/>
        </p:nvSpPr>
        <p:spPr>
          <a:xfrm>
            <a:off x="419599" y="1310759"/>
            <a:ext cx="3029612" cy="369332"/>
          </a:xfrm>
          <a:prstGeom prst="rect">
            <a:avLst/>
          </a:prstGeom>
        </p:spPr>
        <p:txBody>
          <a:bodyPr wrap="none">
            <a:spAutoFit/>
          </a:bodyPr>
          <a:lstStyle/>
          <a:p>
            <a:r>
              <a:rPr lang="hu-HU" i="1" dirty="0">
                <a:solidFill>
                  <a:srgbClr val="000000"/>
                </a:solidFill>
                <a:latin typeface="Calibri" panose="020F0502020204030204" pitchFamily="34" charset="0"/>
              </a:rPr>
              <a:t>átmeneti gazdaságú </a:t>
            </a:r>
            <a:r>
              <a:rPr lang="hu-HU" i="1" dirty="0" smtClean="0">
                <a:solidFill>
                  <a:srgbClr val="000000"/>
                </a:solidFill>
                <a:latin typeface="Calibri" panose="020F0502020204030204" pitchFamily="34" charset="0"/>
              </a:rPr>
              <a:t>országok </a:t>
            </a:r>
            <a:endParaRPr lang="hu-HU" dirty="0"/>
          </a:p>
        </p:txBody>
      </p:sp>
      <p:sp>
        <p:nvSpPr>
          <p:cNvPr id="7" name="Téglalap 6"/>
          <p:cNvSpPr/>
          <p:nvPr/>
        </p:nvSpPr>
        <p:spPr>
          <a:xfrm>
            <a:off x="3771900" y="849094"/>
            <a:ext cx="6096000" cy="646331"/>
          </a:xfrm>
          <a:prstGeom prst="rect">
            <a:avLst/>
          </a:prstGeom>
        </p:spPr>
        <p:txBody>
          <a:bodyPr>
            <a:spAutoFit/>
          </a:bodyPr>
          <a:lstStyle/>
          <a:p>
            <a:r>
              <a:rPr lang="hu-HU" dirty="0">
                <a:solidFill>
                  <a:srgbClr val="000000"/>
                </a:solidFill>
                <a:latin typeface="Calibri" panose="020F0502020204030204" pitchFamily="34" charset="0"/>
              </a:rPr>
              <a:t>vállalták, hogy e gázok kibocsátása az ezredfordulón nem fogja meghaladni az 1990. évi szintet </a:t>
            </a:r>
            <a:endParaRPr lang="hu-HU" dirty="0"/>
          </a:p>
        </p:txBody>
      </p:sp>
      <p:sp>
        <p:nvSpPr>
          <p:cNvPr id="8" name="Téglalap 7"/>
          <p:cNvSpPr/>
          <p:nvPr/>
        </p:nvSpPr>
        <p:spPr>
          <a:xfrm>
            <a:off x="2352404" y="1675626"/>
            <a:ext cx="5874878" cy="369332"/>
          </a:xfrm>
          <a:prstGeom prst="rect">
            <a:avLst/>
          </a:prstGeom>
        </p:spPr>
        <p:txBody>
          <a:bodyPr wrap="none">
            <a:spAutoFit/>
          </a:bodyPr>
          <a:lstStyle/>
          <a:p>
            <a:r>
              <a:rPr lang="hu-HU" dirty="0">
                <a:solidFill>
                  <a:srgbClr val="000000"/>
                </a:solidFill>
                <a:latin typeface="Calibri" panose="020F0502020204030204" pitchFamily="34" charset="0"/>
              </a:rPr>
              <a:t>recesszió előtti gazdasági, ill. kibocsátási szintet </a:t>
            </a:r>
            <a:r>
              <a:rPr lang="hu-HU" dirty="0" smtClean="0">
                <a:solidFill>
                  <a:srgbClr val="000000"/>
                </a:solidFill>
                <a:latin typeface="Calibri" panose="020F0502020204030204" pitchFamily="34" charset="0"/>
              </a:rPr>
              <a:t>vegyék alapul</a:t>
            </a:r>
            <a:endParaRPr lang="hu-HU" dirty="0"/>
          </a:p>
        </p:txBody>
      </p:sp>
      <p:cxnSp>
        <p:nvCxnSpPr>
          <p:cNvPr id="14" name="Egyenes összekötő nyíllal 13"/>
          <p:cNvCxnSpPr/>
          <p:nvPr/>
        </p:nvCxnSpPr>
        <p:spPr>
          <a:xfrm>
            <a:off x="1704533" y="1675626"/>
            <a:ext cx="647871" cy="1846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Téglalap 14"/>
          <p:cNvSpPr/>
          <p:nvPr/>
        </p:nvSpPr>
        <p:spPr>
          <a:xfrm>
            <a:off x="2419350" y="2493228"/>
            <a:ext cx="9201150" cy="923330"/>
          </a:xfrm>
          <a:prstGeom prst="rect">
            <a:avLst/>
          </a:prstGeom>
        </p:spPr>
        <p:txBody>
          <a:bodyPr wrap="square">
            <a:spAutoFit/>
          </a:bodyPr>
          <a:lstStyle/>
          <a:p>
            <a:r>
              <a:rPr lang="hu-HU" dirty="0" smtClean="0">
                <a:solidFill>
                  <a:srgbClr val="000000"/>
                </a:solidFill>
                <a:latin typeface="Calibri" panose="020F0502020204030204" pitchFamily="34" charset="0"/>
              </a:rPr>
              <a:t>elsődleges feladatuk </a:t>
            </a:r>
            <a:r>
              <a:rPr lang="hu-HU" dirty="0">
                <a:solidFill>
                  <a:srgbClr val="000000"/>
                </a:solidFill>
                <a:latin typeface="Calibri" panose="020F0502020204030204" pitchFamily="34" charset="0"/>
              </a:rPr>
              <a:t>a szegénység </a:t>
            </a:r>
            <a:r>
              <a:rPr lang="hu-HU" dirty="0" smtClean="0">
                <a:solidFill>
                  <a:srgbClr val="000000"/>
                </a:solidFill>
                <a:latin typeface="Calibri" panose="020F0502020204030204" pitchFamily="34" charset="0"/>
              </a:rPr>
              <a:t>leküzdése, </a:t>
            </a:r>
            <a:r>
              <a:rPr lang="hu-HU" dirty="0">
                <a:solidFill>
                  <a:srgbClr val="000000"/>
                </a:solidFill>
                <a:latin typeface="Calibri" panose="020F0502020204030204" pitchFamily="34" charset="0"/>
              </a:rPr>
              <a:t>a fejlettségbeli lemaradásuk </a:t>
            </a:r>
            <a:r>
              <a:rPr lang="hu-HU" dirty="0" smtClean="0">
                <a:solidFill>
                  <a:srgbClr val="000000"/>
                </a:solidFill>
                <a:latin typeface="Calibri" panose="020F0502020204030204" pitchFamily="34" charset="0"/>
              </a:rPr>
              <a:t>enyhítése a </a:t>
            </a:r>
            <a:r>
              <a:rPr lang="hu-HU" dirty="0">
                <a:solidFill>
                  <a:srgbClr val="000000"/>
                </a:solidFill>
                <a:latin typeface="Calibri" panose="020F0502020204030204" pitchFamily="34" charset="0"/>
              </a:rPr>
              <a:t>felzárkózást biztosító gazdasági fejlődéssel, s ehhez egyrészt jogot formáltak a kibocsátásaik növekedésre, másrészt elvárták a fejlettek pénzügyi és technológiai támogatását. </a:t>
            </a:r>
            <a:endParaRPr lang="hu-HU" dirty="0"/>
          </a:p>
        </p:txBody>
      </p:sp>
      <p:sp>
        <p:nvSpPr>
          <p:cNvPr id="16" name="Téglalap 15"/>
          <p:cNvSpPr/>
          <p:nvPr/>
        </p:nvSpPr>
        <p:spPr>
          <a:xfrm>
            <a:off x="419599" y="2707154"/>
            <a:ext cx="1760803" cy="369332"/>
          </a:xfrm>
          <a:prstGeom prst="rect">
            <a:avLst/>
          </a:prstGeom>
        </p:spPr>
        <p:txBody>
          <a:bodyPr wrap="none">
            <a:spAutoFit/>
          </a:bodyPr>
          <a:lstStyle/>
          <a:p>
            <a:r>
              <a:rPr lang="hu-HU" i="1" dirty="0">
                <a:solidFill>
                  <a:srgbClr val="000000"/>
                </a:solidFill>
                <a:latin typeface="Calibri" panose="020F0502020204030204" pitchFamily="34" charset="0"/>
              </a:rPr>
              <a:t>fejlődő országok </a:t>
            </a:r>
            <a:endParaRPr lang="hu-HU" i="1" dirty="0"/>
          </a:p>
        </p:txBody>
      </p:sp>
      <p:sp>
        <p:nvSpPr>
          <p:cNvPr id="17" name="Téglalap 16"/>
          <p:cNvSpPr/>
          <p:nvPr/>
        </p:nvSpPr>
        <p:spPr>
          <a:xfrm>
            <a:off x="3028950" y="3677335"/>
            <a:ext cx="6096000" cy="646331"/>
          </a:xfrm>
          <a:prstGeom prst="rect">
            <a:avLst/>
          </a:prstGeom>
        </p:spPr>
        <p:txBody>
          <a:bodyPr>
            <a:spAutoFit/>
          </a:bodyPr>
          <a:lstStyle/>
          <a:p>
            <a:pPr algn="ctr"/>
            <a:r>
              <a:rPr lang="hu-HU" dirty="0">
                <a:solidFill>
                  <a:srgbClr val="FF0000"/>
                </a:solidFill>
                <a:latin typeface="Calibri" panose="020F0502020204030204" pitchFamily="34" charset="0"/>
              </a:rPr>
              <a:t>A</a:t>
            </a:r>
            <a:r>
              <a:rPr lang="hu-HU" dirty="0" smtClean="0">
                <a:solidFill>
                  <a:srgbClr val="FF0000"/>
                </a:solidFill>
                <a:latin typeface="Calibri" panose="020F0502020204030204" pitchFamily="34" charset="0"/>
              </a:rPr>
              <a:t> véglegesen </a:t>
            </a:r>
            <a:r>
              <a:rPr lang="hu-HU" dirty="0">
                <a:solidFill>
                  <a:srgbClr val="FF0000"/>
                </a:solidFill>
                <a:latin typeface="Calibri" panose="020F0502020204030204" pitchFamily="34" charset="0"/>
              </a:rPr>
              <a:t>elfogadott szöveg </a:t>
            </a:r>
            <a:r>
              <a:rPr lang="hu-HU" dirty="0" smtClean="0">
                <a:solidFill>
                  <a:srgbClr val="FF0000"/>
                </a:solidFill>
                <a:latin typeface="Calibri" panose="020F0502020204030204" pitchFamily="34" charset="0"/>
              </a:rPr>
              <a:t>nem </a:t>
            </a:r>
            <a:r>
              <a:rPr lang="hu-HU" dirty="0">
                <a:solidFill>
                  <a:srgbClr val="FF0000"/>
                </a:solidFill>
                <a:latin typeface="Calibri" panose="020F0502020204030204" pitchFamily="34" charset="0"/>
              </a:rPr>
              <a:t>jelentett nemzetközi jogi értelemben vett </a:t>
            </a:r>
            <a:r>
              <a:rPr lang="hu-HU" dirty="0" smtClean="0">
                <a:solidFill>
                  <a:srgbClr val="FF0000"/>
                </a:solidFill>
                <a:latin typeface="Calibri" panose="020F0502020204030204" pitchFamily="34" charset="0"/>
              </a:rPr>
              <a:t>kötelezettséget.</a:t>
            </a:r>
            <a:endParaRPr lang="hu-HU" dirty="0">
              <a:solidFill>
                <a:srgbClr val="FF0000"/>
              </a:solidFill>
            </a:endParaRPr>
          </a:p>
        </p:txBody>
      </p:sp>
      <p:sp>
        <p:nvSpPr>
          <p:cNvPr id="18" name="Téglalap 17"/>
          <p:cNvSpPr/>
          <p:nvPr/>
        </p:nvSpPr>
        <p:spPr>
          <a:xfrm>
            <a:off x="4887842" y="5101709"/>
            <a:ext cx="2674258" cy="369332"/>
          </a:xfrm>
          <a:prstGeom prst="rect">
            <a:avLst/>
          </a:prstGeom>
        </p:spPr>
        <p:txBody>
          <a:bodyPr wrap="none">
            <a:spAutoFit/>
          </a:bodyPr>
          <a:lstStyle/>
          <a:p>
            <a:r>
              <a:rPr lang="hu-HU" b="1" dirty="0" smtClean="0">
                <a:solidFill>
                  <a:srgbClr val="000000"/>
                </a:solidFill>
                <a:latin typeface="Calibri" panose="020F0502020204030204" pitchFamily="34" charset="0"/>
                <a:sym typeface="Wingdings" panose="05000000000000000000" pitchFamily="2" charset="2"/>
              </a:rPr>
              <a:t> </a:t>
            </a:r>
            <a:r>
              <a:rPr lang="hu-HU" b="1" dirty="0" smtClean="0">
                <a:solidFill>
                  <a:srgbClr val="000000"/>
                </a:solidFill>
                <a:latin typeface="Calibri" panose="020F0502020204030204" pitchFamily="34" charset="0"/>
              </a:rPr>
              <a:t>Pénzügyi </a:t>
            </a:r>
            <a:r>
              <a:rPr lang="hu-HU" b="1" dirty="0">
                <a:solidFill>
                  <a:srgbClr val="000000"/>
                </a:solidFill>
                <a:latin typeface="Calibri" panose="020F0502020204030204" pitchFamily="34" charset="0"/>
              </a:rPr>
              <a:t>támogatások </a:t>
            </a:r>
            <a:endParaRPr lang="hu-HU" dirty="0"/>
          </a:p>
        </p:txBody>
      </p:sp>
    </p:spTree>
    <p:extLst>
      <p:ext uri="{BB962C8B-B14F-4D97-AF65-F5344CB8AC3E}">
        <p14:creationId xmlns:p14="http://schemas.microsoft.com/office/powerpoint/2010/main" val="13476624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457200" y="610285"/>
            <a:ext cx="7505700" cy="369332"/>
          </a:xfrm>
          <a:prstGeom prst="rect">
            <a:avLst/>
          </a:prstGeom>
        </p:spPr>
        <p:txBody>
          <a:bodyPr wrap="square">
            <a:spAutoFit/>
          </a:bodyPr>
          <a:lstStyle/>
          <a:p>
            <a:r>
              <a:rPr lang="hu-HU" dirty="0">
                <a:solidFill>
                  <a:srgbClr val="000000"/>
                </a:solidFill>
                <a:latin typeface="Calibri" panose="020F0502020204030204" pitchFamily="34" charset="0"/>
              </a:rPr>
              <a:t>A fejlődő országok részére a fejlettek által nyújtandó pénzügyi támogatások </a:t>
            </a:r>
            <a:endParaRPr lang="hu-HU" dirty="0"/>
          </a:p>
        </p:txBody>
      </p:sp>
      <p:sp>
        <p:nvSpPr>
          <p:cNvPr id="3" name="Téglalap 2"/>
          <p:cNvSpPr/>
          <p:nvPr/>
        </p:nvSpPr>
        <p:spPr>
          <a:xfrm>
            <a:off x="3246819" y="979617"/>
            <a:ext cx="4467826" cy="369332"/>
          </a:xfrm>
          <a:prstGeom prst="rect">
            <a:avLst/>
          </a:prstGeom>
        </p:spPr>
        <p:txBody>
          <a:bodyPr wrap="none">
            <a:spAutoFit/>
          </a:bodyPr>
          <a:lstStyle/>
          <a:p>
            <a:r>
              <a:rPr lang="hu-HU" dirty="0" smtClean="0">
                <a:solidFill>
                  <a:srgbClr val="000000"/>
                </a:solidFill>
                <a:latin typeface="Calibri" panose="020F0502020204030204" pitchFamily="34" charset="0"/>
              </a:rPr>
              <a:t>(az </a:t>
            </a:r>
            <a:r>
              <a:rPr lang="hu-HU" dirty="0">
                <a:solidFill>
                  <a:srgbClr val="000000"/>
                </a:solidFill>
                <a:latin typeface="Calibri" panose="020F0502020204030204" pitchFamily="34" charset="0"/>
              </a:rPr>
              <a:t>átmeneti gazdaságú országok </a:t>
            </a:r>
            <a:r>
              <a:rPr lang="hu-HU" dirty="0" smtClean="0">
                <a:solidFill>
                  <a:srgbClr val="000000"/>
                </a:solidFill>
                <a:latin typeface="Calibri" panose="020F0502020204030204" pitchFamily="34" charset="0"/>
              </a:rPr>
              <a:t>elzárkóztak) </a:t>
            </a:r>
            <a:endParaRPr lang="hu-HU" dirty="0"/>
          </a:p>
        </p:txBody>
      </p:sp>
      <p:sp>
        <p:nvSpPr>
          <p:cNvPr id="4" name="Téglalap 3"/>
          <p:cNvSpPr/>
          <p:nvPr/>
        </p:nvSpPr>
        <p:spPr>
          <a:xfrm>
            <a:off x="1866900" y="1718281"/>
            <a:ext cx="9410700" cy="646331"/>
          </a:xfrm>
          <a:prstGeom prst="rect">
            <a:avLst/>
          </a:prstGeom>
        </p:spPr>
        <p:txBody>
          <a:bodyPr wrap="square">
            <a:spAutoFit/>
          </a:bodyPr>
          <a:lstStyle/>
          <a:p>
            <a:r>
              <a:rPr lang="hu-HU" i="1" dirty="0" smtClean="0">
                <a:solidFill>
                  <a:srgbClr val="000000"/>
                </a:solidFill>
                <a:latin typeface="Calibri" panose="020F0502020204030204" pitchFamily="34" charset="0"/>
              </a:rPr>
              <a:t>- költségnövekmény </a:t>
            </a:r>
            <a:r>
              <a:rPr lang="hu-HU" dirty="0" smtClean="0">
                <a:solidFill>
                  <a:srgbClr val="000000"/>
                </a:solidFill>
                <a:latin typeface="Calibri" panose="020F0502020204030204" pitchFamily="34" charset="0"/>
              </a:rPr>
              <a:t>fedezése: az </a:t>
            </a:r>
            <a:r>
              <a:rPr lang="hu-HU" dirty="0">
                <a:solidFill>
                  <a:srgbClr val="000000"/>
                </a:solidFill>
                <a:latin typeface="Calibri" panose="020F0502020204030204" pitchFamily="34" charset="0"/>
              </a:rPr>
              <a:t>adott beruházás által a kifejezetten a globális célkitűzés eléréséhez való hozzájárulás nemzetközi finanszírozásáról; </a:t>
            </a:r>
            <a:endParaRPr lang="hu-HU" dirty="0"/>
          </a:p>
        </p:txBody>
      </p:sp>
      <p:sp>
        <p:nvSpPr>
          <p:cNvPr id="5" name="Téglalap 4"/>
          <p:cNvSpPr/>
          <p:nvPr/>
        </p:nvSpPr>
        <p:spPr>
          <a:xfrm>
            <a:off x="1866900" y="2549278"/>
            <a:ext cx="3060774" cy="369332"/>
          </a:xfrm>
          <a:prstGeom prst="rect">
            <a:avLst/>
          </a:prstGeom>
        </p:spPr>
        <p:txBody>
          <a:bodyPr wrap="none">
            <a:spAutoFit/>
          </a:bodyPr>
          <a:lstStyle/>
          <a:p>
            <a:r>
              <a:rPr lang="hu-HU" i="1" dirty="0">
                <a:solidFill>
                  <a:srgbClr val="000000"/>
                </a:solidFill>
                <a:latin typeface="Calibri" panose="020F0502020204030204" pitchFamily="34" charset="0"/>
              </a:rPr>
              <a:t>Globális Környezeti </a:t>
            </a:r>
            <a:r>
              <a:rPr lang="hu-HU" i="1" dirty="0" smtClean="0">
                <a:solidFill>
                  <a:srgbClr val="000000"/>
                </a:solidFill>
                <a:latin typeface="Calibri" panose="020F0502020204030204" pitchFamily="34" charset="0"/>
              </a:rPr>
              <a:t>Alap</a:t>
            </a:r>
            <a:r>
              <a:rPr lang="hu-HU" sz="800" dirty="0" smtClean="0">
                <a:solidFill>
                  <a:srgbClr val="000000"/>
                </a:solidFill>
                <a:latin typeface="Calibri" panose="020F0502020204030204" pitchFamily="34" charset="0"/>
              </a:rPr>
              <a:t> </a:t>
            </a:r>
            <a:r>
              <a:rPr lang="hu-HU" dirty="0">
                <a:solidFill>
                  <a:srgbClr val="000000"/>
                </a:solidFill>
                <a:latin typeface="Calibri" panose="020F0502020204030204" pitchFamily="34" charset="0"/>
              </a:rPr>
              <a:t>(GEF) </a:t>
            </a:r>
            <a:endParaRPr lang="hu-HU" dirty="0"/>
          </a:p>
        </p:txBody>
      </p:sp>
      <p:sp>
        <p:nvSpPr>
          <p:cNvPr id="6" name="Téglalap 5"/>
          <p:cNvSpPr/>
          <p:nvPr/>
        </p:nvSpPr>
        <p:spPr>
          <a:xfrm>
            <a:off x="1866900" y="3103276"/>
            <a:ext cx="8210550" cy="369332"/>
          </a:xfrm>
          <a:prstGeom prst="rect">
            <a:avLst/>
          </a:prstGeom>
        </p:spPr>
        <p:txBody>
          <a:bodyPr wrap="square">
            <a:spAutoFit/>
          </a:bodyPr>
          <a:lstStyle/>
          <a:p>
            <a:r>
              <a:rPr lang="hu-HU" dirty="0">
                <a:solidFill>
                  <a:srgbClr val="000000"/>
                </a:solidFill>
                <a:latin typeface="Calibri" panose="020F0502020204030204" pitchFamily="34" charset="0"/>
              </a:rPr>
              <a:t>A pénzügyi támogatások biztosítása a fejlett országok számára előírt kötelezettség lett. </a:t>
            </a:r>
            <a:endParaRPr lang="hu-HU" dirty="0"/>
          </a:p>
        </p:txBody>
      </p:sp>
      <p:sp>
        <p:nvSpPr>
          <p:cNvPr id="7" name="Téglalap 6"/>
          <p:cNvSpPr/>
          <p:nvPr/>
        </p:nvSpPr>
        <p:spPr>
          <a:xfrm>
            <a:off x="1390348" y="3711135"/>
            <a:ext cx="9534827" cy="2416046"/>
          </a:xfrm>
          <a:prstGeom prst="rect">
            <a:avLst/>
          </a:prstGeom>
        </p:spPr>
        <p:txBody>
          <a:bodyPr wrap="square">
            <a:spAutoFit/>
          </a:bodyPr>
          <a:lstStyle/>
          <a:p>
            <a:pPr algn="ctr">
              <a:spcBef>
                <a:spcPts val="300"/>
              </a:spcBef>
              <a:spcAft>
                <a:spcPts val="300"/>
              </a:spcAft>
            </a:pPr>
            <a:r>
              <a:rPr lang="hu-HU" dirty="0">
                <a:solidFill>
                  <a:srgbClr val="000000"/>
                </a:solidFill>
                <a:latin typeface="Calibri" panose="020F0502020204030204" pitchFamily="34" charset="0"/>
              </a:rPr>
              <a:t>Az Egyezmény végrehajtásának </a:t>
            </a:r>
            <a:r>
              <a:rPr lang="hu-HU" dirty="0" err="1">
                <a:solidFill>
                  <a:srgbClr val="000000"/>
                </a:solidFill>
                <a:latin typeface="Calibri" panose="020F0502020204030204" pitchFamily="34" charset="0"/>
              </a:rPr>
              <a:t>nyomonkövetése</a:t>
            </a:r>
            <a:r>
              <a:rPr lang="hu-HU" dirty="0">
                <a:solidFill>
                  <a:srgbClr val="000000"/>
                </a:solidFill>
                <a:latin typeface="Calibri" panose="020F0502020204030204" pitchFamily="34" charset="0"/>
              </a:rPr>
              <a:t>, értékelése, az abban foglalt előírások, eszközök pontosítása érdekében intézményrendszert hoztak létre, amelynek öt fő összetevője lett: </a:t>
            </a:r>
            <a:endParaRPr lang="hu-HU" dirty="0" smtClean="0">
              <a:solidFill>
                <a:srgbClr val="000000"/>
              </a:solidFill>
              <a:latin typeface="Calibri" panose="020F0502020204030204" pitchFamily="34" charset="0"/>
            </a:endParaRPr>
          </a:p>
          <a:p>
            <a:pPr marL="342900" indent="-342900" algn="ctr">
              <a:spcBef>
                <a:spcPts val="300"/>
              </a:spcBef>
              <a:spcAft>
                <a:spcPts val="300"/>
              </a:spcAft>
              <a:buAutoNum type="arabicPeriod"/>
            </a:pPr>
            <a:r>
              <a:rPr lang="hu-HU" dirty="0" smtClean="0">
                <a:solidFill>
                  <a:srgbClr val="000000"/>
                </a:solidFill>
                <a:latin typeface="Calibri" panose="020F0502020204030204" pitchFamily="34" charset="0"/>
              </a:rPr>
              <a:t>döntéshozó </a:t>
            </a:r>
            <a:r>
              <a:rPr lang="hu-HU" dirty="0">
                <a:solidFill>
                  <a:srgbClr val="000000"/>
                </a:solidFill>
                <a:latin typeface="Calibri" panose="020F0502020204030204" pitchFamily="34" charset="0"/>
              </a:rPr>
              <a:t>intézményként a Részes Felek </a:t>
            </a:r>
            <a:r>
              <a:rPr lang="hu-HU" dirty="0" smtClean="0">
                <a:solidFill>
                  <a:srgbClr val="000000"/>
                </a:solidFill>
                <a:latin typeface="Calibri" panose="020F0502020204030204" pitchFamily="34" charset="0"/>
              </a:rPr>
              <a:t>Konferenciája</a:t>
            </a:r>
            <a:r>
              <a:rPr lang="hu-HU" sz="800" dirty="0">
                <a:solidFill>
                  <a:srgbClr val="000000"/>
                </a:solidFill>
                <a:latin typeface="Calibri" panose="020F0502020204030204" pitchFamily="34" charset="0"/>
              </a:rPr>
              <a:t> </a:t>
            </a:r>
            <a:r>
              <a:rPr lang="hu-HU" dirty="0" smtClean="0">
                <a:solidFill>
                  <a:srgbClr val="000000"/>
                </a:solidFill>
                <a:latin typeface="Calibri" panose="020F0502020204030204" pitchFamily="34" charset="0"/>
              </a:rPr>
              <a:t>(COP – </a:t>
            </a:r>
            <a:r>
              <a:rPr lang="hu-HU" dirty="0" err="1" smtClean="0">
                <a:solidFill>
                  <a:srgbClr val="000000"/>
                </a:solidFill>
                <a:latin typeface="Calibri" panose="020F0502020204030204" pitchFamily="34" charset="0"/>
              </a:rPr>
              <a:t>Conference</a:t>
            </a:r>
            <a:r>
              <a:rPr lang="hu-HU" dirty="0" smtClean="0">
                <a:solidFill>
                  <a:srgbClr val="000000"/>
                </a:solidFill>
                <a:latin typeface="Calibri" panose="020F0502020204030204" pitchFamily="34" charset="0"/>
              </a:rPr>
              <a:t> of </a:t>
            </a:r>
            <a:r>
              <a:rPr lang="hu-HU" dirty="0" err="1" smtClean="0">
                <a:solidFill>
                  <a:srgbClr val="000000"/>
                </a:solidFill>
                <a:latin typeface="Calibri" panose="020F0502020204030204" pitchFamily="34" charset="0"/>
              </a:rPr>
              <a:t>the</a:t>
            </a:r>
            <a:r>
              <a:rPr lang="hu-HU" dirty="0" smtClean="0">
                <a:solidFill>
                  <a:srgbClr val="000000"/>
                </a:solidFill>
                <a:latin typeface="Calibri" panose="020F0502020204030204" pitchFamily="34" charset="0"/>
              </a:rPr>
              <a:t> </a:t>
            </a:r>
            <a:r>
              <a:rPr lang="hu-HU" dirty="0" err="1" smtClean="0">
                <a:solidFill>
                  <a:srgbClr val="000000"/>
                </a:solidFill>
                <a:latin typeface="Calibri" panose="020F0502020204030204" pitchFamily="34" charset="0"/>
              </a:rPr>
              <a:t>Parties</a:t>
            </a:r>
            <a:r>
              <a:rPr lang="hu-HU" dirty="0" smtClean="0">
                <a:solidFill>
                  <a:srgbClr val="000000"/>
                </a:solidFill>
                <a:latin typeface="Calibri" panose="020F0502020204030204" pitchFamily="34" charset="0"/>
              </a:rPr>
              <a:t>)</a:t>
            </a:r>
          </a:p>
          <a:p>
            <a:pPr algn="ctr">
              <a:spcBef>
                <a:spcPts val="300"/>
              </a:spcBef>
              <a:spcAft>
                <a:spcPts val="300"/>
              </a:spcAft>
            </a:pPr>
            <a:r>
              <a:rPr lang="hu-HU" dirty="0" smtClean="0">
                <a:solidFill>
                  <a:srgbClr val="000000"/>
                </a:solidFill>
                <a:latin typeface="Calibri" panose="020F0502020204030204" pitchFamily="34" charset="0"/>
              </a:rPr>
              <a:t>2. annak Elnöksége</a:t>
            </a:r>
          </a:p>
          <a:p>
            <a:pPr algn="ctr">
              <a:spcBef>
                <a:spcPts val="300"/>
              </a:spcBef>
              <a:spcAft>
                <a:spcPts val="300"/>
              </a:spcAft>
            </a:pPr>
            <a:r>
              <a:rPr lang="hu-HU" dirty="0">
                <a:solidFill>
                  <a:srgbClr val="000000"/>
                </a:solidFill>
                <a:latin typeface="Calibri" panose="020F0502020204030204" pitchFamily="34" charset="0"/>
              </a:rPr>
              <a:t>3. klímapolitika tudományos, módszertani és technológiai kérdéseivel foglalkozó testület (</a:t>
            </a:r>
            <a:r>
              <a:rPr lang="hu-HU" dirty="0" smtClean="0">
                <a:solidFill>
                  <a:srgbClr val="000000"/>
                </a:solidFill>
                <a:latin typeface="Calibri" panose="020F0502020204030204" pitchFamily="34" charset="0"/>
              </a:rPr>
              <a:t>SBSTA)</a:t>
            </a:r>
          </a:p>
          <a:p>
            <a:pPr algn="ctr">
              <a:spcBef>
                <a:spcPts val="300"/>
              </a:spcBef>
              <a:spcAft>
                <a:spcPts val="300"/>
              </a:spcAft>
            </a:pPr>
            <a:r>
              <a:rPr lang="hu-HU" dirty="0" smtClean="0">
                <a:solidFill>
                  <a:srgbClr val="000000"/>
                </a:solidFill>
                <a:latin typeface="Calibri" panose="020F0502020204030204" pitchFamily="34" charset="0"/>
              </a:rPr>
              <a:t>4. </a:t>
            </a:r>
            <a:r>
              <a:rPr lang="hu-HU" dirty="0">
                <a:solidFill>
                  <a:srgbClr val="000000"/>
                </a:solidFill>
                <a:latin typeface="Calibri" panose="020F0502020204030204" pitchFamily="34" charset="0"/>
              </a:rPr>
              <a:t>végrehajtással foglalkozó testület (SBI</a:t>
            </a:r>
            <a:r>
              <a:rPr lang="hu-HU" dirty="0" smtClean="0">
                <a:solidFill>
                  <a:srgbClr val="000000"/>
                </a:solidFill>
                <a:latin typeface="Calibri" panose="020F0502020204030204" pitchFamily="34" charset="0"/>
              </a:rPr>
              <a:t>)</a:t>
            </a:r>
          </a:p>
          <a:p>
            <a:pPr algn="ctr">
              <a:spcBef>
                <a:spcPts val="300"/>
              </a:spcBef>
              <a:spcAft>
                <a:spcPts val="300"/>
              </a:spcAft>
            </a:pPr>
            <a:r>
              <a:rPr lang="hu-HU" dirty="0" smtClean="0">
                <a:solidFill>
                  <a:srgbClr val="000000"/>
                </a:solidFill>
                <a:latin typeface="Calibri" panose="020F0502020204030204" pitchFamily="34" charset="0"/>
              </a:rPr>
              <a:t>5. </a:t>
            </a:r>
            <a:r>
              <a:rPr lang="hu-HU" dirty="0">
                <a:solidFill>
                  <a:srgbClr val="000000"/>
                </a:solidFill>
                <a:latin typeface="Calibri" panose="020F0502020204030204" pitchFamily="34" charset="0"/>
              </a:rPr>
              <a:t>Titkárság</a:t>
            </a:r>
            <a:endParaRPr lang="hu-HU" dirty="0"/>
          </a:p>
        </p:txBody>
      </p:sp>
      <p:pic>
        <p:nvPicPr>
          <p:cNvPr id="9" name="Kép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29750" y="80167"/>
            <a:ext cx="2762250" cy="1657350"/>
          </a:xfrm>
          <a:prstGeom prst="rect">
            <a:avLst/>
          </a:prstGeom>
        </p:spPr>
      </p:pic>
    </p:spTree>
    <p:extLst>
      <p:ext uri="{BB962C8B-B14F-4D97-AF65-F5344CB8AC3E}">
        <p14:creationId xmlns:p14="http://schemas.microsoft.com/office/powerpoint/2010/main" val="22465428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4023000" y="577334"/>
            <a:ext cx="3974550" cy="369332"/>
          </a:xfrm>
          <a:prstGeom prst="rect">
            <a:avLst/>
          </a:prstGeom>
        </p:spPr>
        <p:txBody>
          <a:bodyPr wrap="none">
            <a:spAutoFit/>
          </a:bodyPr>
          <a:lstStyle/>
          <a:p>
            <a:r>
              <a:rPr lang="hu-HU" dirty="0">
                <a:solidFill>
                  <a:srgbClr val="000000"/>
                </a:solidFill>
                <a:latin typeface="Calibri" panose="020F0502020204030204" pitchFamily="34" charset="0"/>
              </a:rPr>
              <a:t>Az Egyezmény 1994-ben lépett hatályba </a:t>
            </a:r>
            <a:endParaRPr lang="hu-HU" dirty="0"/>
          </a:p>
        </p:txBody>
      </p:sp>
      <p:sp>
        <p:nvSpPr>
          <p:cNvPr id="3" name="Téglalap 2"/>
          <p:cNvSpPr/>
          <p:nvPr/>
        </p:nvSpPr>
        <p:spPr>
          <a:xfrm>
            <a:off x="4251364" y="1282184"/>
            <a:ext cx="3530647" cy="369332"/>
          </a:xfrm>
          <a:prstGeom prst="rect">
            <a:avLst/>
          </a:prstGeom>
        </p:spPr>
        <p:txBody>
          <a:bodyPr wrap="none">
            <a:spAutoFit/>
          </a:bodyPr>
          <a:lstStyle/>
          <a:p>
            <a:r>
              <a:rPr lang="hu-HU" dirty="0" smtClean="0">
                <a:solidFill>
                  <a:srgbClr val="FF0000"/>
                </a:solidFill>
                <a:latin typeface="Calibri" panose="020F0502020204030204" pitchFamily="34" charset="0"/>
              </a:rPr>
              <a:t>Minden </a:t>
            </a:r>
            <a:r>
              <a:rPr lang="hu-HU" dirty="0">
                <a:solidFill>
                  <a:srgbClr val="FF0000"/>
                </a:solidFill>
                <a:latin typeface="Calibri" panose="020F0502020204030204" pitchFamily="34" charset="0"/>
              </a:rPr>
              <a:t>ENSZ-tagállam csatlakozott </a:t>
            </a:r>
            <a:endParaRPr lang="hu-HU" dirty="0">
              <a:solidFill>
                <a:srgbClr val="FF0000"/>
              </a:solidFill>
            </a:endParaRPr>
          </a:p>
        </p:txBody>
      </p:sp>
      <p:sp>
        <p:nvSpPr>
          <p:cNvPr id="4" name="Téglalap 3"/>
          <p:cNvSpPr/>
          <p:nvPr/>
        </p:nvSpPr>
        <p:spPr>
          <a:xfrm>
            <a:off x="2095500" y="1987034"/>
            <a:ext cx="8077200" cy="1477328"/>
          </a:xfrm>
          <a:prstGeom prst="rect">
            <a:avLst/>
          </a:prstGeom>
        </p:spPr>
        <p:txBody>
          <a:bodyPr wrap="square">
            <a:spAutoFit/>
          </a:bodyPr>
          <a:lstStyle/>
          <a:p>
            <a:pPr algn="ctr"/>
            <a:r>
              <a:rPr lang="hu-HU" dirty="0" smtClean="0">
                <a:solidFill>
                  <a:srgbClr val="000000"/>
                </a:solidFill>
                <a:latin typeface="Calibri" panose="020F0502020204030204" pitchFamily="34" charset="0"/>
              </a:rPr>
              <a:t>Már </a:t>
            </a:r>
            <a:r>
              <a:rPr lang="hu-HU" dirty="0">
                <a:solidFill>
                  <a:srgbClr val="000000"/>
                </a:solidFill>
                <a:latin typeface="Calibri" panose="020F0502020204030204" pitchFamily="34" charset="0"/>
              </a:rPr>
              <a:t>megkötése pillanatában világos volt, hogy „csak” a kezdetet jelenti, hiszen a fejlett országok egyelőre néhány évre vállalták a globális éghajlatváltozás veszélyét előidéző kibocsátások „befagyasztását”, továbbá elismerést nyert, hogy a fejlődő országok egy főre számított kibocsátásai sokkal kisebbek, s kibocsátásaik a fejlődésükhöz szükséges mértékben még tovább fognak nőni. </a:t>
            </a:r>
            <a:endParaRPr lang="hu-HU" dirty="0"/>
          </a:p>
        </p:txBody>
      </p:sp>
      <p:sp>
        <p:nvSpPr>
          <p:cNvPr id="5" name="Szövegdoboz 4"/>
          <p:cNvSpPr txBox="1"/>
          <p:nvPr/>
        </p:nvSpPr>
        <p:spPr>
          <a:xfrm>
            <a:off x="2740087" y="3858399"/>
            <a:ext cx="6553200" cy="646331"/>
          </a:xfrm>
          <a:prstGeom prst="rect">
            <a:avLst/>
          </a:prstGeom>
          <a:noFill/>
        </p:spPr>
        <p:txBody>
          <a:bodyPr wrap="square" rtlCol="0">
            <a:spAutoFit/>
          </a:bodyPr>
          <a:lstStyle/>
          <a:p>
            <a:pPr algn="ctr"/>
            <a:r>
              <a:rPr lang="hu-HU" dirty="0" smtClean="0"/>
              <a:t>1995 Első felülvizsgálat </a:t>
            </a:r>
          </a:p>
          <a:p>
            <a:pPr algn="ctr"/>
            <a:r>
              <a:rPr lang="hu-HU" dirty="0" smtClean="0"/>
              <a:t>COP1 </a:t>
            </a:r>
            <a:r>
              <a:rPr lang="hu-HU" dirty="0" smtClean="0">
                <a:sym typeface="Wingdings" panose="05000000000000000000" pitchFamily="2" charset="2"/>
              </a:rPr>
              <a:t> </a:t>
            </a:r>
            <a:r>
              <a:rPr lang="hu-HU" dirty="0" err="1" smtClean="0">
                <a:sym typeface="Wingdings" panose="05000000000000000000" pitchFamily="2" charset="2"/>
              </a:rPr>
              <a:t>Kyotoi</a:t>
            </a:r>
            <a:r>
              <a:rPr lang="hu-HU" dirty="0" smtClean="0">
                <a:sym typeface="Wingdings" panose="05000000000000000000" pitchFamily="2" charset="2"/>
              </a:rPr>
              <a:t> jegyzőkönyv kidolgozása</a:t>
            </a:r>
            <a:endParaRPr lang="hu-HU" dirty="0"/>
          </a:p>
        </p:txBody>
      </p:sp>
    </p:spTree>
    <p:extLst>
      <p:ext uri="{BB962C8B-B14F-4D97-AF65-F5344CB8AC3E}">
        <p14:creationId xmlns:p14="http://schemas.microsoft.com/office/powerpoint/2010/main" val="24893945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0" y="466725"/>
            <a:ext cx="12192000" cy="584775"/>
          </a:xfrm>
          <a:prstGeom prst="rect">
            <a:avLst/>
          </a:prstGeom>
          <a:noFill/>
        </p:spPr>
        <p:txBody>
          <a:bodyPr wrap="square" rtlCol="0">
            <a:spAutoFit/>
          </a:bodyPr>
          <a:lstStyle/>
          <a:p>
            <a:pPr algn="ctr"/>
            <a:r>
              <a:rPr lang="hu-HU" sz="3200" b="1" dirty="0" smtClean="0"/>
              <a:t>Politikai érdekfeszültségek</a:t>
            </a:r>
            <a:endParaRPr lang="hu-HU" sz="3200" b="1" dirty="0"/>
          </a:p>
        </p:txBody>
      </p:sp>
      <p:sp>
        <p:nvSpPr>
          <p:cNvPr id="3" name="Téglalap 2"/>
          <p:cNvSpPr/>
          <p:nvPr/>
        </p:nvSpPr>
        <p:spPr>
          <a:xfrm>
            <a:off x="847724" y="1369189"/>
            <a:ext cx="10144125" cy="2862322"/>
          </a:xfrm>
          <a:prstGeom prst="rect">
            <a:avLst/>
          </a:prstGeom>
        </p:spPr>
        <p:txBody>
          <a:bodyPr wrap="square">
            <a:spAutoFit/>
          </a:bodyPr>
          <a:lstStyle/>
          <a:p>
            <a:pPr algn="ctr"/>
            <a:r>
              <a:rPr lang="hu-HU" dirty="0" smtClean="0">
                <a:solidFill>
                  <a:srgbClr val="000000"/>
                </a:solidFill>
                <a:latin typeface="Calibri" panose="020F0502020204030204" pitchFamily="34" charset="0"/>
              </a:rPr>
              <a:t>A </a:t>
            </a:r>
            <a:r>
              <a:rPr lang="hu-HU" dirty="0">
                <a:solidFill>
                  <a:srgbClr val="000000"/>
                </a:solidFill>
                <a:latin typeface="Calibri" panose="020F0502020204030204" pitchFamily="34" charset="0"/>
              </a:rPr>
              <a:t>feltételezett környezeti változások káros hatásai miatt leginkább aggódó, legkevésbé fejlett és a legsérülékenyebb fejlődő országok a korábbi „torontói cél” elfogadását </a:t>
            </a:r>
            <a:r>
              <a:rPr lang="hu-HU" dirty="0" smtClean="0">
                <a:solidFill>
                  <a:srgbClr val="000000"/>
                </a:solidFill>
                <a:latin typeface="Calibri" panose="020F0502020204030204" pitchFamily="34" charset="0"/>
              </a:rPr>
              <a:t>képviselték;</a:t>
            </a:r>
          </a:p>
          <a:p>
            <a:pPr algn="ctr"/>
            <a:endParaRPr lang="hu-HU" dirty="0">
              <a:solidFill>
                <a:srgbClr val="000000"/>
              </a:solidFill>
              <a:latin typeface="Calibri" panose="020F0502020204030204" pitchFamily="34" charset="0"/>
            </a:endParaRPr>
          </a:p>
          <a:p>
            <a:pPr algn="ctr"/>
            <a:r>
              <a:rPr lang="hu-HU" dirty="0" smtClean="0">
                <a:solidFill>
                  <a:srgbClr val="000000"/>
                </a:solidFill>
                <a:latin typeface="Calibri" panose="020F0502020204030204" pitchFamily="34" charset="0"/>
              </a:rPr>
              <a:t>a </a:t>
            </a:r>
            <a:r>
              <a:rPr lang="hu-HU" dirty="0">
                <a:solidFill>
                  <a:srgbClr val="000000"/>
                </a:solidFill>
                <a:latin typeface="Calibri" panose="020F0502020204030204" pitchFamily="34" charset="0"/>
              </a:rPr>
              <a:t>környezetvédő szervezetek ennél is komolyabb intézkedéseket </a:t>
            </a:r>
            <a:r>
              <a:rPr lang="hu-HU" dirty="0" smtClean="0">
                <a:solidFill>
                  <a:srgbClr val="000000"/>
                </a:solidFill>
                <a:latin typeface="Calibri" panose="020F0502020204030204" pitchFamily="34" charset="0"/>
              </a:rPr>
              <a:t>követeltek.</a:t>
            </a:r>
          </a:p>
          <a:p>
            <a:pPr algn="ctr"/>
            <a:endParaRPr lang="hu-HU" dirty="0">
              <a:solidFill>
                <a:srgbClr val="000000"/>
              </a:solidFill>
              <a:latin typeface="Calibri" panose="020F0502020204030204" pitchFamily="34" charset="0"/>
            </a:endParaRPr>
          </a:p>
          <a:p>
            <a:pPr algn="ctr"/>
            <a:r>
              <a:rPr lang="hu-HU" dirty="0" smtClean="0">
                <a:solidFill>
                  <a:srgbClr val="000000"/>
                </a:solidFill>
                <a:latin typeface="Calibri" panose="020F0502020204030204" pitchFamily="34" charset="0"/>
              </a:rPr>
              <a:t>Ezt </a:t>
            </a:r>
            <a:r>
              <a:rPr lang="hu-HU" dirty="0">
                <a:solidFill>
                  <a:srgbClr val="000000"/>
                </a:solidFill>
                <a:latin typeface="Calibri" panose="020F0502020204030204" pitchFamily="34" charset="0"/>
              </a:rPr>
              <a:t>túlzónak és egyoldalúnak tartották az elért gazdasági pozíciójuk megtartásával szemben a legfejlettebbek sorában az USA, Kanada, Ausztrália, Japán; </a:t>
            </a:r>
            <a:endParaRPr lang="hu-HU" dirty="0" smtClean="0">
              <a:solidFill>
                <a:srgbClr val="000000"/>
              </a:solidFill>
              <a:latin typeface="Calibri" panose="020F0502020204030204" pitchFamily="34" charset="0"/>
            </a:endParaRPr>
          </a:p>
          <a:p>
            <a:pPr algn="ctr"/>
            <a:endParaRPr lang="hu-HU" dirty="0">
              <a:solidFill>
                <a:srgbClr val="000000"/>
              </a:solidFill>
              <a:latin typeface="Calibri" panose="020F0502020204030204" pitchFamily="34" charset="0"/>
            </a:endParaRPr>
          </a:p>
          <a:p>
            <a:pPr algn="ctr"/>
            <a:r>
              <a:rPr lang="hu-HU" dirty="0">
                <a:solidFill>
                  <a:srgbClr val="000000"/>
                </a:solidFill>
                <a:latin typeface="Calibri" panose="020F0502020204030204" pitchFamily="34" charset="0"/>
              </a:rPr>
              <a:t>illetve </a:t>
            </a:r>
            <a:r>
              <a:rPr lang="hu-HU" dirty="0" smtClean="0">
                <a:solidFill>
                  <a:srgbClr val="000000"/>
                </a:solidFill>
                <a:latin typeface="Calibri" panose="020F0502020204030204" pitchFamily="34" charset="0"/>
              </a:rPr>
              <a:t>megalapozatlannak a </a:t>
            </a:r>
            <a:r>
              <a:rPr lang="hu-HU" dirty="0">
                <a:solidFill>
                  <a:srgbClr val="000000"/>
                </a:solidFill>
                <a:latin typeface="Calibri" panose="020F0502020204030204" pitchFamily="34" charset="0"/>
              </a:rPr>
              <a:t>fosszilis energiahordozóktól nagymértékben függő gazdaságuk számára méltánytalannak például az Orosz Föderáció és az OPEC tagállamai. </a:t>
            </a:r>
            <a:endParaRPr lang="hu-HU" dirty="0"/>
          </a:p>
        </p:txBody>
      </p:sp>
      <p:sp>
        <p:nvSpPr>
          <p:cNvPr id="4" name="Téglalap 3"/>
          <p:cNvSpPr/>
          <p:nvPr/>
        </p:nvSpPr>
        <p:spPr>
          <a:xfrm>
            <a:off x="3476585" y="4892159"/>
            <a:ext cx="4990020" cy="369332"/>
          </a:xfrm>
          <a:prstGeom prst="rect">
            <a:avLst/>
          </a:prstGeom>
        </p:spPr>
        <p:txBody>
          <a:bodyPr wrap="none">
            <a:spAutoFit/>
          </a:bodyPr>
          <a:lstStyle/>
          <a:p>
            <a:r>
              <a:rPr lang="hu-HU" b="1" dirty="0">
                <a:solidFill>
                  <a:srgbClr val="000000"/>
                </a:solidFill>
                <a:latin typeface="Calibri" panose="020F0502020204030204" pitchFamily="34" charset="0"/>
              </a:rPr>
              <a:t>1997 decemberére készült el a </a:t>
            </a:r>
            <a:r>
              <a:rPr lang="hu-HU" b="1" i="1" dirty="0">
                <a:solidFill>
                  <a:srgbClr val="000000"/>
                </a:solidFill>
                <a:latin typeface="Calibri" panose="020F0502020204030204" pitchFamily="34" charset="0"/>
              </a:rPr>
              <a:t>Kiotói Jegyzőkönyv </a:t>
            </a:r>
            <a:endParaRPr lang="hu-HU" b="1" dirty="0"/>
          </a:p>
        </p:txBody>
      </p:sp>
    </p:spTree>
    <p:extLst>
      <p:ext uri="{BB962C8B-B14F-4D97-AF65-F5344CB8AC3E}">
        <p14:creationId xmlns:p14="http://schemas.microsoft.com/office/powerpoint/2010/main" val="18848411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1142999" y="1137761"/>
            <a:ext cx="9572625" cy="923330"/>
          </a:xfrm>
          <a:prstGeom prst="rect">
            <a:avLst/>
          </a:prstGeom>
        </p:spPr>
        <p:txBody>
          <a:bodyPr wrap="square">
            <a:spAutoFit/>
          </a:bodyPr>
          <a:lstStyle/>
          <a:p>
            <a:r>
              <a:rPr lang="hu-HU" dirty="0" smtClean="0">
                <a:solidFill>
                  <a:srgbClr val="000000"/>
                </a:solidFill>
                <a:latin typeface="Calibri" panose="020F0502020204030204" pitchFamily="34" charset="0"/>
              </a:rPr>
              <a:t>A fejlett </a:t>
            </a:r>
            <a:r>
              <a:rPr lang="hu-HU" dirty="0">
                <a:solidFill>
                  <a:srgbClr val="000000"/>
                </a:solidFill>
                <a:latin typeface="Calibri" panose="020F0502020204030204" pitchFamily="34" charset="0"/>
              </a:rPr>
              <a:t>és átmeneti gazdaságú országok számára az átlagosan öt százalékos kibocsátás-csökkentést az 1990. évi szinthez képest, amit a 2008-2012 közötti, első kötelezettségvállalási </a:t>
            </a:r>
            <a:r>
              <a:rPr lang="hu-HU" dirty="0" smtClean="0">
                <a:solidFill>
                  <a:srgbClr val="000000"/>
                </a:solidFill>
                <a:latin typeface="Calibri" panose="020F0502020204030204" pitchFamily="34" charset="0"/>
              </a:rPr>
              <a:t>időszak</a:t>
            </a:r>
            <a:r>
              <a:rPr lang="hu-HU" sz="800" dirty="0" smtClean="0">
                <a:solidFill>
                  <a:srgbClr val="000000"/>
                </a:solidFill>
                <a:latin typeface="Calibri" panose="020F0502020204030204" pitchFamily="34" charset="0"/>
              </a:rPr>
              <a:t> </a:t>
            </a:r>
            <a:r>
              <a:rPr lang="hu-HU" dirty="0">
                <a:solidFill>
                  <a:srgbClr val="000000"/>
                </a:solidFill>
                <a:latin typeface="Calibri" panose="020F0502020204030204" pitchFamily="34" charset="0"/>
              </a:rPr>
              <a:t>éves átlagában kell </a:t>
            </a:r>
            <a:r>
              <a:rPr lang="hu-HU" dirty="0" smtClean="0">
                <a:solidFill>
                  <a:srgbClr val="000000"/>
                </a:solidFill>
                <a:latin typeface="Calibri" panose="020F0502020204030204" pitchFamily="34" charset="0"/>
              </a:rPr>
              <a:t>elérni. KÖTELEZETTSÉG</a:t>
            </a:r>
            <a:endParaRPr lang="hu-HU" dirty="0"/>
          </a:p>
        </p:txBody>
      </p:sp>
      <p:sp>
        <p:nvSpPr>
          <p:cNvPr id="3" name="Téglalap 2"/>
          <p:cNvSpPr/>
          <p:nvPr/>
        </p:nvSpPr>
        <p:spPr>
          <a:xfrm>
            <a:off x="5108582" y="424934"/>
            <a:ext cx="2896114" cy="369332"/>
          </a:xfrm>
          <a:prstGeom prst="rect">
            <a:avLst/>
          </a:prstGeom>
        </p:spPr>
        <p:txBody>
          <a:bodyPr wrap="none">
            <a:spAutoFit/>
          </a:bodyPr>
          <a:lstStyle/>
          <a:p>
            <a:r>
              <a:rPr lang="hu-HU" b="1" dirty="0">
                <a:solidFill>
                  <a:srgbClr val="000000"/>
                </a:solidFill>
                <a:latin typeface="Calibri" panose="020F0502020204030204" pitchFamily="34" charset="0"/>
              </a:rPr>
              <a:t>Kiotói </a:t>
            </a:r>
            <a:r>
              <a:rPr lang="hu-HU" b="1" dirty="0" smtClean="0">
                <a:solidFill>
                  <a:srgbClr val="000000"/>
                </a:solidFill>
                <a:latin typeface="Calibri" panose="020F0502020204030204" pitchFamily="34" charset="0"/>
              </a:rPr>
              <a:t>Jegyzőkönyv előírásai </a:t>
            </a:r>
            <a:endParaRPr lang="hu-HU" b="1" dirty="0"/>
          </a:p>
        </p:txBody>
      </p:sp>
      <p:sp>
        <p:nvSpPr>
          <p:cNvPr id="4" name="Téglalap 3"/>
          <p:cNvSpPr/>
          <p:nvPr/>
        </p:nvSpPr>
        <p:spPr>
          <a:xfrm>
            <a:off x="1142998" y="2252186"/>
            <a:ext cx="9572625" cy="1477328"/>
          </a:xfrm>
          <a:prstGeom prst="rect">
            <a:avLst/>
          </a:prstGeom>
        </p:spPr>
        <p:txBody>
          <a:bodyPr wrap="square">
            <a:spAutoFit/>
          </a:bodyPr>
          <a:lstStyle/>
          <a:p>
            <a:r>
              <a:rPr lang="hu-HU" dirty="0">
                <a:solidFill>
                  <a:srgbClr val="000000"/>
                </a:solidFill>
                <a:latin typeface="Calibri" panose="020F0502020204030204" pitchFamily="34" charset="0"/>
              </a:rPr>
              <a:t>Az akkori EU-tagállamok egy „belső tehermegosztási</a:t>
            </a:r>
            <a:r>
              <a:rPr lang="hu-HU" dirty="0" smtClean="0">
                <a:solidFill>
                  <a:srgbClr val="000000"/>
                </a:solidFill>
                <a:latin typeface="Calibri" panose="020F0502020204030204" pitchFamily="34" charset="0"/>
              </a:rPr>
              <a:t>”</a:t>
            </a:r>
            <a:r>
              <a:rPr lang="hu-HU" sz="800" dirty="0" smtClean="0">
                <a:solidFill>
                  <a:srgbClr val="000000"/>
                </a:solidFill>
                <a:latin typeface="Calibri" panose="020F0502020204030204" pitchFamily="34" charset="0"/>
              </a:rPr>
              <a:t> </a:t>
            </a:r>
            <a:r>
              <a:rPr lang="hu-HU" dirty="0" smtClean="0">
                <a:solidFill>
                  <a:srgbClr val="000000"/>
                </a:solidFill>
                <a:latin typeface="Calibri" panose="020F0502020204030204" pitchFamily="34" charset="0"/>
              </a:rPr>
              <a:t>megállapodással </a:t>
            </a:r>
            <a:r>
              <a:rPr lang="hu-HU" dirty="0">
                <a:solidFill>
                  <a:srgbClr val="000000"/>
                </a:solidFill>
                <a:latin typeface="Calibri" panose="020F0502020204030204" pitchFamily="34" charset="0"/>
              </a:rPr>
              <a:t>vállalták, hogy közösen el</a:t>
            </a:r>
            <a:r>
              <a:rPr lang="hu-HU" dirty="0" smtClean="0">
                <a:solidFill>
                  <a:srgbClr val="000000"/>
                </a:solidFill>
                <a:latin typeface="Calibri" panose="020F0502020204030204" pitchFamily="34" charset="0"/>
              </a:rPr>
              <a:t>érik a </a:t>
            </a:r>
            <a:r>
              <a:rPr lang="hu-HU" dirty="0">
                <a:solidFill>
                  <a:srgbClr val="000000"/>
                </a:solidFill>
                <a:latin typeface="Calibri" panose="020F0502020204030204" pitchFamily="34" charset="0"/>
              </a:rPr>
              <a:t>8%-os </a:t>
            </a:r>
            <a:r>
              <a:rPr lang="hu-HU" dirty="0" smtClean="0">
                <a:solidFill>
                  <a:srgbClr val="000000"/>
                </a:solidFill>
                <a:latin typeface="Calibri" panose="020F0502020204030204" pitchFamily="34" charset="0"/>
              </a:rPr>
              <a:t>kibocsátás-csökkentést.</a:t>
            </a:r>
          </a:p>
          <a:p>
            <a:endParaRPr lang="hu-HU" dirty="0">
              <a:solidFill>
                <a:srgbClr val="000000"/>
              </a:solidFill>
              <a:latin typeface="Calibri" panose="020F0502020204030204" pitchFamily="34" charset="0"/>
            </a:endParaRPr>
          </a:p>
          <a:p>
            <a:r>
              <a:rPr lang="hu-HU" dirty="0" smtClean="0">
                <a:solidFill>
                  <a:srgbClr val="000000"/>
                </a:solidFill>
                <a:latin typeface="Calibri" panose="020F0502020204030204" pitchFamily="34" charset="0"/>
              </a:rPr>
              <a:t>Az </a:t>
            </a:r>
            <a:r>
              <a:rPr lang="hu-HU" dirty="0">
                <a:solidFill>
                  <a:srgbClr val="000000"/>
                </a:solidFill>
                <a:latin typeface="Calibri" panose="020F0502020204030204" pitchFamily="34" charset="0"/>
              </a:rPr>
              <a:t>érintett átmeneti gazdaságú országokra érvényben maradt az Egyezmény kapcsán igényelt és jóváhagyott, az 1990. évtől eltérő bázis időszak </a:t>
            </a:r>
            <a:endParaRPr lang="hu-HU" dirty="0"/>
          </a:p>
        </p:txBody>
      </p:sp>
      <p:sp>
        <p:nvSpPr>
          <p:cNvPr id="5" name="Téglalap 4"/>
          <p:cNvSpPr/>
          <p:nvPr/>
        </p:nvSpPr>
        <p:spPr>
          <a:xfrm>
            <a:off x="3876673" y="4330184"/>
            <a:ext cx="4633576" cy="369332"/>
          </a:xfrm>
          <a:prstGeom prst="rect">
            <a:avLst/>
          </a:prstGeom>
        </p:spPr>
        <p:txBody>
          <a:bodyPr wrap="none">
            <a:spAutoFit/>
          </a:bodyPr>
          <a:lstStyle/>
          <a:p>
            <a:r>
              <a:rPr lang="hu-HU" dirty="0" smtClean="0">
                <a:solidFill>
                  <a:srgbClr val="000000"/>
                </a:solidFill>
                <a:latin typeface="Calibri" panose="020F0502020204030204" pitchFamily="34" charset="0"/>
              </a:rPr>
              <a:t>Első </a:t>
            </a:r>
            <a:r>
              <a:rPr lang="hu-HU" dirty="0">
                <a:solidFill>
                  <a:srgbClr val="000000"/>
                </a:solidFill>
                <a:latin typeface="Calibri" panose="020F0502020204030204" pitchFamily="34" charset="0"/>
              </a:rPr>
              <a:t>kötelezettségvállalási </a:t>
            </a:r>
            <a:r>
              <a:rPr lang="hu-HU" dirty="0" smtClean="0">
                <a:solidFill>
                  <a:srgbClr val="000000"/>
                </a:solidFill>
                <a:latin typeface="Calibri" panose="020F0502020204030204" pitchFamily="34" charset="0"/>
              </a:rPr>
              <a:t>időszak (</a:t>
            </a:r>
            <a:r>
              <a:rPr lang="hu-HU" dirty="0" smtClean="0"/>
              <a:t>2008-2012)</a:t>
            </a:r>
            <a:r>
              <a:rPr lang="hu-HU" dirty="0" smtClean="0">
                <a:solidFill>
                  <a:srgbClr val="000000"/>
                </a:solidFill>
                <a:latin typeface="Calibri" panose="020F0502020204030204" pitchFamily="34" charset="0"/>
              </a:rPr>
              <a:t> </a:t>
            </a:r>
            <a:endParaRPr lang="hu-HU" dirty="0"/>
          </a:p>
        </p:txBody>
      </p:sp>
    </p:spTree>
    <p:extLst>
      <p:ext uri="{BB962C8B-B14F-4D97-AF65-F5344CB8AC3E}">
        <p14:creationId xmlns:p14="http://schemas.microsoft.com/office/powerpoint/2010/main" val="90002605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504825" y="414635"/>
            <a:ext cx="11334750" cy="646331"/>
          </a:xfrm>
          <a:prstGeom prst="rect">
            <a:avLst/>
          </a:prstGeom>
        </p:spPr>
        <p:txBody>
          <a:bodyPr wrap="square">
            <a:spAutoFit/>
          </a:bodyPr>
          <a:lstStyle/>
          <a:p>
            <a:pPr algn="ctr"/>
            <a:r>
              <a:rPr lang="hu-HU" dirty="0">
                <a:solidFill>
                  <a:srgbClr val="000000"/>
                </a:solidFill>
                <a:latin typeface="Calibri" panose="020F0502020204030204" pitchFamily="34" charset="0"/>
              </a:rPr>
              <a:t>A Jegyzőkönyv e kibocsátás-szabályozási kötelezettségek teljesítésének (költséghatékony) elősegítésére piaci eszközöket vezetett be a „</a:t>
            </a:r>
            <a:r>
              <a:rPr lang="hu-HU" i="1" dirty="0">
                <a:solidFill>
                  <a:srgbClr val="000000"/>
                </a:solidFill>
                <a:latin typeface="Calibri" panose="020F0502020204030204" pitchFamily="34" charset="0"/>
              </a:rPr>
              <a:t>rugalmassági mechanizmusok</a:t>
            </a:r>
            <a:r>
              <a:rPr lang="hu-HU" dirty="0">
                <a:solidFill>
                  <a:srgbClr val="000000"/>
                </a:solidFill>
                <a:latin typeface="Calibri" panose="020F0502020204030204" pitchFamily="34" charset="0"/>
              </a:rPr>
              <a:t>” </a:t>
            </a:r>
            <a:r>
              <a:rPr lang="hu-HU" dirty="0" smtClean="0">
                <a:solidFill>
                  <a:srgbClr val="000000"/>
                </a:solidFill>
                <a:latin typeface="Calibri" panose="020F0502020204030204" pitchFamily="34" charset="0"/>
              </a:rPr>
              <a:t>formájában: </a:t>
            </a:r>
            <a:endParaRPr lang="hu-HU" dirty="0"/>
          </a:p>
        </p:txBody>
      </p:sp>
      <p:sp>
        <p:nvSpPr>
          <p:cNvPr id="3" name="Téglalap 2"/>
          <p:cNvSpPr/>
          <p:nvPr/>
        </p:nvSpPr>
        <p:spPr>
          <a:xfrm>
            <a:off x="3362325" y="1395710"/>
            <a:ext cx="6096000" cy="1231106"/>
          </a:xfrm>
          <a:prstGeom prst="rect">
            <a:avLst/>
          </a:prstGeom>
        </p:spPr>
        <p:txBody>
          <a:bodyPr>
            <a:spAutoFit/>
          </a:bodyPr>
          <a:lstStyle/>
          <a:p>
            <a:pPr algn="ctr">
              <a:spcBef>
                <a:spcPts val="600"/>
              </a:spcBef>
              <a:spcAft>
                <a:spcPts val="600"/>
              </a:spcAft>
            </a:pPr>
            <a:r>
              <a:rPr lang="hu-HU" dirty="0" smtClean="0">
                <a:solidFill>
                  <a:srgbClr val="000000"/>
                </a:solidFill>
                <a:latin typeface="Calibri" panose="020F0502020204030204" pitchFamily="34" charset="0"/>
              </a:rPr>
              <a:t>Együttes Végrehajtás</a:t>
            </a:r>
          </a:p>
          <a:p>
            <a:pPr algn="ctr">
              <a:spcBef>
                <a:spcPts val="600"/>
              </a:spcBef>
              <a:spcAft>
                <a:spcPts val="600"/>
              </a:spcAft>
            </a:pPr>
            <a:r>
              <a:rPr lang="hu-HU" dirty="0" smtClean="0">
                <a:solidFill>
                  <a:srgbClr val="000000"/>
                </a:solidFill>
                <a:latin typeface="Calibri" panose="020F0502020204030204" pitchFamily="34" charset="0"/>
              </a:rPr>
              <a:t>Tiszta </a:t>
            </a:r>
            <a:r>
              <a:rPr lang="hu-HU" dirty="0">
                <a:solidFill>
                  <a:srgbClr val="000000"/>
                </a:solidFill>
                <a:latin typeface="Calibri" panose="020F0502020204030204" pitchFamily="34" charset="0"/>
              </a:rPr>
              <a:t>Fejlesztési </a:t>
            </a:r>
            <a:r>
              <a:rPr lang="hu-HU" dirty="0" smtClean="0">
                <a:solidFill>
                  <a:srgbClr val="000000"/>
                </a:solidFill>
                <a:latin typeface="Calibri" panose="020F0502020204030204" pitchFamily="34" charset="0"/>
              </a:rPr>
              <a:t>Mechanizmust</a:t>
            </a:r>
            <a:endParaRPr lang="hu-HU" sz="800" dirty="0">
              <a:solidFill>
                <a:srgbClr val="000000"/>
              </a:solidFill>
              <a:latin typeface="Calibri" panose="020F0502020204030204" pitchFamily="34" charset="0"/>
            </a:endParaRPr>
          </a:p>
          <a:p>
            <a:pPr algn="ctr">
              <a:spcBef>
                <a:spcPts val="600"/>
              </a:spcBef>
              <a:spcAft>
                <a:spcPts val="600"/>
              </a:spcAft>
            </a:pPr>
            <a:r>
              <a:rPr lang="hu-HU" dirty="0" smtClean="0">
                <a:solidFill>
                  <a:srgbClr val="000000"/>
                </a:solidFill>
                <a:latin typeface="Calibri" panose="020F0502020204030204" pitchFamily="34" charset="0"/>
              </a:rPr>
              <a:t>Nemzetközi Emisszió-kereskedelem</a:t>
            </a:r>
            <a:endParaRPr lang="hu-HU" dirty="0"/>
          </a:p>
        </p:txBody>
      </p:sp>
      <p:sp>
        <p:nvSpPr>
          <p:cNvPr id="4" name="Téglalap 3"/>
          <p:cNvSpPr/>
          <p:nvPr/>
        </p:nvSpPr>
        <p:spPr>
          <a:xfrm>
            <a:off x="590551" y="3270588"/>
            <a:ext cx="11077574" cy="1200329"/>
          </a:xfrm>
          <a:prstGeom prst="rect">
            <a:avLst/>
          </a:prstGeom>
        </p:spPr>
        <p:txBody>
          <a:bodyPr wrap="square">
            <a:spAutoFit/>
          </a:bodyPr>
          <a:lstStyle/>
          <a:p>
            <a:r>
              <a:rPr lang="hu-HU" dirty="0">
                <a:solidFill>
                  <a:srgbClr val="000000"/>
                </a:solidFill>
                <a:latin typeface="Calibri" panose="020F0502020204030204" pitchFamily="34" charset="0"/>
              </a:rPr>
              <a:t>A Kiotói Jegyzőkönyv által a fejlett és átmeneti gazdaságú országoknak előírt </a:t>
            </a:r>
            <a:r>
              <a:rPr lang="hu-HU" u="sng" dirty="0">
                <a:solidFill>
                  <a:srgbClr val="000000"/>
                </a:solidFill>
                <a:latin typeface="Calibri" panose="020F0502020204030204" pitchFamily="34" charset="0"/>
              </a:rPr>
              <a:t>kibocsátás-szabályozási kötelezettség </a:t>
            </a:r>
            <a:r>
              <a:rPr lang="hu-HU" dirty="0">
                <a:solidFill>
                  <a:srgbClr val="000000"/>
                </a:solidFill>
                <a:latin typeface="Calibri" panose="020F0502020204030204" pitchFamily="34" charset="0"/>
              </a:rPr>
              <a:t>és a részben ezzel is összefüggő </a:t>
            </a:r>
            <a:r>
              <a:rPr lang="hu-HU" dirty="0" smtClean="0">
                <a:solidFill>
                  <a:srgbClr val="000000"/>
                </a:solidFill>
                <a:latin typeface="Calibri" panose="020F0502020204030204" pitchFamily="34" charset="0"/>
              </a:rPr>
              <a:t>további </a:t>
            </a:r>
            <a:r>
              <a:rPr lang="hu-HU" u="sng" dirty="0" smtClean="0">
                <a:solidFill>
                  <a:srgbClr val="000000"/>
                </a:solidFill>
                <a:latin typeface="Calibri" panose="020F0502020204030204" pitchFamily="34" charset="0"/>
              </a:rPr>
              <a:t>kibocsátási </a:t>
            </a:r>
            <a:r>
              <a:rPr lang="hu-HU" u="sng" dirty="0">
                <a:solidFill>
                  <a:srgbClr val="000000"/>
                </a:solidFill>
                <a:latin typeface="Calibri" panose="020F0502020204030204" pitchFamily="34" charset="0"/>
              </a:rPr>
              <a:t>nyilvántartás elkészítési</a:t>
            </a:r>
            <a:r>
              <a:rPr lang="hu-HU" dirty="0">
                <a:solidFill>
                  <a:srgbClr val="000000"/>
                </a:solidFill>
                <a:latin typeface="Calibri" panose="020F0502020204030204" pitchFamily="34" charset="0"/>
              </a:rPr>
              <a:t>, a kibocsátások alakulását is bemutató </a:t>
            </a:r>
            <a:r>
              <a:rPr lang="hu-HU" u="sng" dirty="0" smtClean="0">
                <a:solidFill>
                  <a:srgbClr val="000000"/>
                </a:solidFill>
                <a:latin typeface="Calibri" panose="020F0502020204030204" pitchFamily="34" charset="0"/>
              </a:rPr>
              <a:t>nemzeti jelentéstételi kötelezettség</a:t>
            </a:r>
            <a:r>
              <a:rPr lang="hu-HU" dirty="0" smtClean="0">
                <a:solidFill>
                  <a:srgbClr val="000000"/>
                </a:solidFill>
                <a:latin typeface="Calibri" panose="020F0502020204030204" pitchFamily="34" charset="0"/>
              </a:rPr>
              <a:t>eknek való </a:t>
            </a:r>
            <a:r>
              <a:rPr lang="hu-HU" i="1" dirty="0" smtClean="0">
                <a:solidFill>
                  <a:srgbClr val="000000"/>
                </a:solidFill>
                <a:latin typeface="Calibri" panose="020F0502020204030204" pitchFamily="34" charset="0"/>
              </a:rPr>
              <a:t>megfelelés </a:t>
            </a:r>
            <a:r>
              <a:rPr lang="hu-HU" dirty="0" smtClean="0">
                <a:solidFill>
                  <a:srgbClr val="000000"/>
                </a:solidFill>
                <a:latin typeface="Calibri" panose="020F0502020204030204" pitchFamily="34" charset="0"/>
              </a:rPr>
              <a:t>elősegítésére</a:t>
            </a:r>
            <a:r>
              <a:rPr lang="hu-HU" dirty="0">
                <a:solidFill>
                  <a:srgbClr val="000000"/>
                </a:solidFill>
                <a:latin typeface="Calibri" panose="020F0502020204030204" pitchFamily="34" charset="0"/>
              </a:rPr>
              <a:t>, illetve kikényszerítésére külön szabályokat és </a:t>
            </a:r>
            <a:r>
              <a:rPr lang="hu-HU" dirty="0" smtClean="0">
                <a:solidFill>
                  <a:srgbClr val="000000"/>
                </a:solidFill>
                <a:latin typeface="Calibri" panose="020F0502020204030204" pitchFamily="34" charset="0"/>
              </a:rPr>
              <a:t>intézményrendszert vezettek be. </a:t>
            </a:r>
            <a:endParaRPr lang="hu-HU" dirty="0"/>
          </a:p>
        </p:txBody>
      </p:sp>
      <p:sp>
        <p:nvSpPr>
          <p:cNvPr id="5" name="Téglalap 4"/>
          <p:cNvSpPr/>
          <p:nvPr/>
        </p:nvSpPr>
        <p:spPr>
          <a:xfrm>
            <a:off x="590551" y="4662011"/>
            <a:ext cx="11077574" cy="923330"/>
          </a:xfrm>
          <a:prstGeom prst="rect">
            <a:avLst/>
          </a:prstGeom>
        </p:spPr>
        <p:txBody>
          <a:bodyPr wrap="square">
            <a:spAutoFit/>
          </a:bodyPr>
          <a:lstStyle/>
          <a:p>
            <a:r>
              <a:rPr lang="hu-HU" dirty="0">
                <a:solidFill>
                  <a:srgbClr val="000000"/>
                </a:solidFill>
                <a:latin typeface="Calibri" panose="020F0502020204030204" pitchFamily="34" charset="0"/>
              </a:rPr>
              <a:t>Az esetleges nem-megfelelés, tehát a jelzett előírásoknak való megfelelés elmaradása vagy késedelmessége elsősorban a fejlett és átmeneti gazdaságú országokra nézve meghatározott következményeket vonhat maga után (pl. a rugalmassági mechanizmusokban való részvétel felfüggesztését). </a:t>
            </a:r>
            <a:endParaRPr lang="hu-HU" dirty="0"/>
          </a:p>
        </p:txBody>
      </p:sp>
      <p:sp>
        <p:nvSpPr>
          <p:cNvPr id="6" name="Téglalap 5"/>
          <p:cNvSpPr/>
          <p:nvPr/>
        </p:nvSpPr>
        <p:spPr>
          <a:xfrm>
            <a:off x="10517614" y="5818048"/>
            <a:ext cx="1229183" cy="369332"/>
          </a:xfrm>
          <a:prstGeom prst="rect">
            <a:avLst/>
          </a:prstGeom>
        </p:spPr>
        <p:txBody>
          <a:bodyPr wrap="none">
            <a:spAutoFit/>
          </a:bodyPr>
          <a:lstStyle/>
          <a:p>
            <a:r>
              <a:rPr lang="hu-HU" dirty="0" smtClean="0">
                <a:solidFill>
                  <a:srgbClr val="000000"/>
                </a:solidFill>
                <a:latin typeface="Calibri" panose="020F0502020204030204" pitchFamily="34" charset="0"/>
                <a:sym typeface="Wingdings" panose="05000000000000000000" pitchFamily="2" charset="2"/>
              </a:rPr>
              <a:t></a:t>
            </a:r>
            <a:r>
              <a:rPr lang="hu-HU" strike="sngStrike" dirty="0" smtClean="0">
                <a:solidFill>
                  <a:srgbClr val="000000"/>
                </a:solidFill>
                <a:latin typeface="Calibri" panose="020F0502020204030204" pitchFamily="34" charset="0"/>
                <a:sym typeface="Wingdings" panose="05000000000000000000" pitchFamily="2" charset="2"/>
              </a:rPr>
              <a:t> </a:t>
            </a:r>
            <a:r>
              <a:rPr lang="hu-HU" strike="sngStrike" dirty="0" smtClean="0">
                <a:solidFill>
                  <a:srgbClr val="000000"/>
                </a:solidFill>
                <a:latin typeface="Calibri" panose="020F0502020204030204" pitchFamily="34" charset="0"/>
              </a:rPr>
              <a:t>Kanada </a:t>
            </a:r>
            <a:endParaRPr lang="hu-HU" strike="sngStrike" dirty="0"/>
          </a:p>
        </p:txBody>
      </p:sp>
      <p:sp>
        <p:nvSpPr>
          <p:cNvPr id="7" name="Szövegdoboz 6"/>
          <p:cNvSpPr txBox="1"/>
          <p:nvPr/>
        </p:nvSpPr>
        <p:spPr>
          <a:xfrm>
            <a:off x="3918857" y="5818048"/>
            <a:ext cx="4432663" cy="369332"/>
          </a:xfrm>
          <a:prstGeom prst="rect">
            <a:avLst/>
          </a:prstGeom>
          <a:noFill/>
        </p:spPr>
        <p:txBody>
          <a:bodyPr wrap="square" rtlCol="0">
            <a:spAutoFit/>
          </a:bodyPr>
          <a:lstStyle/>
          <a:p>
            <a:r>
              <a:rPr lang="hu-HU" dirty="0" smtClean="0">
                <a:solidFill>
                  <a:srgbClr val="FF0000"/>
                </a:solidFill>
              </a:rPr>
              <a:t>Technológiai együttműködés megerősítése</a:t>
            </a:r>
            <a:endParaRPr lang="hu-HU" dirty="0">
              <a:solidFill>
                <a:srgbClr val="FF0000"/>
              </a:solidFill>
            </a:endParaRPr>
          </a:p>
        </p:txBody>
      </p:sp>
    </p:spTree>
    <p:extLst>
      <p:ext uri="{BB962C8B-B14F-4D97-AF65-F5344CB8AC3E}">
        <p14:creationId xmlns:p14="http://schemas.microsoft.com/office/powerpoint/2010/main" val="45262642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472100" y="367784"/>
            <a:ext cx="4751750" cy="369332"/>
          </a:xfrm>
          <a:prstGeom prst="rect">
            <a:avLst/>
          </a:prstGeom>
        </p:spPr>
        <p:txBody>
          <a:bodyPr wrap="none">
            <a:spAutoFit/>
          </a:bodyPr>
          <a:lstStyle/>
          <a:p>
            <a:r>
              <a:rPr lang="hu-HU" b="1" dirty="0">
                <a:solidFill>
                  <a:srgbClr val="000000"/>
                </a:solidFill>
                <a:latin typeface="Calibri" panose="020F0502020204030204" pitchFamily="34" charset="0"/>
              </a:rPr>
              <a:t>Az alkalmazkodással kapcsolatos rendelkezések </a:t>
            </a:r>
            <a:endParaRPr lang="hu-HU" dirty="0"/>
          </a:p>
        </p:txBody>
      </p:sp>
      <p:sp>
        <p:nvSpPr>
          <p:cNvPr id="3" name="Téglalap 2"/>
          <p:cNvSpPr/>
          <p:nvPr/>
        </p:nvSpPr>
        <p:spPr>
          <a:xfrm>
            <a:off x="472100" y="1037362"/>
            <a:ext cx="10653100" cy="1477328"/>
          </a:xfrm>
          <a:prstGeom prst="rect">
            <a:avLst/>
          </a:prstGeom>
        </p:spPr>
        <p:txBody>
          <a:bodyPr wrap="square">
            <a:spAutoFit/>
          </a:bodyPr>
          <a:lstStyle/>
          <a:p>
            <a:r>
              <a:rPr lang="hu-HU" dirty="0">
                <a:solidFill>
                  <a:srgbClr val="000000"/>
                </a:solidFill>
                <a:latin typeface="Calibri" panose="020F0502020204030204" pitchFamily="34" charset="0"/>
              </a:rPr>
              <a:t>A Jegyzőkönyv különösebb tartalmi részletezés nélkül kitért az </a:t>
            </a:r>
            <a:r>
              <a:rPr lang="hu-HU" i="1" dirty="0">
                <a:solidFill>
                  <a:srgbClr val="000000"/>
                </a:solidFill>
                <a:latin typeface="Calibri" panose="020F0502020204030204" pitchFamily="34" charset="0"/>
              </a:rPr>
              <a:t>alkalmazkodásra </a:t>
            </a:r>
            <a:r>
              <a:rPr lang="hu-HU" dirty="0" smtClean="0">
                <a:solidFill>
                  <a:srgbClr val="000000"/>
                </a:solidFill>
                <a:latin typeface="Calibri" panose="020F0502020204030204" pitchFamily="34" charset="0"/>
              </a:rPr>
              <a:t>is. Ezek </a:t>
            </a:r>
            <a:r>
              <a:rPr lang="hu-HU" dirty="0">
                <a:solidFill>
                  <a:srgbClr val="000000"/>
                </a:solidFill>
                <a:latin typeface="Calibri" panose="020F0502020204030204" pitchFamily="34" charset="0"/>
              </a:rPr>
              <a:t>konkretizálását ugyan későbbre halasztották, viszont rövid időn belül olyan döntés született, hogy Tiszta Fejlesztési Mechanizmus keretében elfogadott projektekből származó jövedelmek (a keletkező CER egységek értékének) egy </a:t>
            </a:r>
            <a:r>
              <a:rPr lang="hu-HU" dirty="0" smtClean="0">
                <a:solidFill>
                  <a:srgbClr val="000000"/>
                </a:solidFill>
                <a:latin typeface="Calibri" panose="020F0502020204030204" pitchFamily="34" charset="0"/>
              </a:rPr>
              <a:t>részéből</a:t>
            </a:r>
            <a:r>
              <a:rPr lang="hu-HU" sz="800" dirty="0" smtClean="0">
                <a:solidFill>
                  <a:srgbClr val="000000"/>
                </a:solidFill>
                <a:latin typeface="Calibri" panose="020F0502020204030204" pitchFamily="34" charset="0"/>
              </a:rPr>
              <a:t> </a:t>
            </a:r>
            <a:r>
              <a:rPr lang="hu-HU" dirty="0" smtClean="0">
                <a:solidFill>
                  <a:srgbClr val="000000"/>
                </a:solidFill>
                <a:latin typeface="Calibri" panose="020F0502020204030204" pitchFamily="34" charset="0"/>
              </a:rPr>
              <a:t>(</a:t>
            </a:r>
            <a:r>
              <a:rPr lang="hu-HU" dirty="0">
                <a:solidFill>
                  <a:srgbClr val="000000"/>
                </a:solidFill>
                <a:latin typeface="Calibri" panose="020F0502020204030204" pitchFamily="34" charset="0"/>
              </a:rPr>
              <a:t>2%) a különösen sérülékeny országok alkalmazkodási képességeinek erősítését fogják </a:t>
            </a:r>
            <a:r>
              <a:rPr lang="hu-HU" dirty="0" smtClean="0">
                <a:solidFill>
                  <a:srgbClr val="000000"/>
                </a:solidFill>
                <a:latin typeface="Calibri" panose="020F0502020204030204" pitchFamily="34" charset="0"/>
              </a:rPr>
              <a:t>támogatni. Később </a:t>
            </a:r>
            <a:r>
              <a:rPr lang="hu-HU" dirty="0">
                <a:solidFill>
                  <a:srgbClr val="000000"/>
                </a:solidFill>
                <a:latin typeface="Calibri" panose="020F0502020204030204" pitchFamily="34" charset="0"/>
              </a:rPr>
              <a:t>ez lett az </a:t>
            </a:r>
            <a:r>
              <a:rPr lang="hu-HU" i="1" dirty="0">
                <a:solidFill>
                  <a:srgbClr val="000000"/>
                </a:solidFill>
                <a:latin typeface="Calibri" panose="020F0502020204030204" pitchFamily="34" charset="0"/>
              </a:rPr>
              <a:t>Alkalmazkodási Alap </a:t>
            </a:r>
            <a:r>
              <a:rPr lang="hu-HU" dirty="0">
                <a:solidFill>
                  <a:srgbClr val="000000"/>
                </a:solidFill>
                <a:latin typeface="Calibri" panose="020F0502020204030204" pitchFamily="34" charset="0"/>
              </a:rPr>
              <a:t>(Adaptációs Alap) elsődleges bevételi forrása</a:t>
            </a:r>
            <a:r>
              <a:rPr lang="hu-HU" dirty="0" smtClean="0">
                <a:solidFill>
                  <a:srgbClr val="000000"/>
                </a:solidFill>
                <a:latin typeface="Calibri" panose="020F0502020204030204" pitchFamily="34" charset="0"/>
              </a:rPr>
              <a:t>.</a:t>
            </a:r>
            <a:endParaRPr lang="hu-HU" dirty="0"/>
          </a:p>
        </p:txBody>
      </p:sp>
      <p:sp>
        <p:nvSpPr>
          <p:cNvPr id="4" name="Téglalap 3"/>
          <p:cNvSpPr/>
          <p:nvPr/>
        </p:nvSpPr>
        <p:spPr>
          <a:xfrm>
            <a:off x="472100" y="3017911"/>
            <a:ext cx="5712526" cy="369332"/>
          </a:xfrm>
          <a:prstGeom prst="rect">
            <a:avLst/>
          </a:prstGeom>
        </p:spPr>
        <p:txBody>
          <a:bodyPr wrap="none">
            <a:spAutoFit/>
          </a:bodyPr>
          <a:lstStyle/>
          <a:p>
            <a:r>
              <a:rPr lang="hu-HU" i="1" dirty="0" smtClean="0">
                <a:solidFill>
                  <a:srgbClr val="000000"/>
                </a:solidFill>
                <a:latin typeface="Calibri" panose="020F0502020204030204" pitchFamily="34" charset="0"/>
              </a:rPr>
              <a:t>Jelentősebb </a:t>
            </a:r>
            <a:r>
              <a:rPr lang="hu-HU" i="1" dirty="0">
                <a:solidFill>
                  <a:srgbClr val="000000"/>
                </a:solidFill>
                <a:latin typeface="Calibri" panose="020F0502020204030204" pitchFamily="34" charset="0"/>
              </a:rPr>
              <a:t>elmozdulás ezen a téren csak 2010-ben történt </a:t>
            </a:r>
            <a:endParaRPr lang="hu-HU" dirty="0"/>
          </a:p>
        </p:txBody>
      </p:sp>
      <p:cxnSp>
        <p:nvCxnSpPr>
          <p:cNvPr id="6" name="Egyenes összekötő nyíllal 5"/>
          <p:cNvCxnSpPr/>
          <p:nvPr/>
        </p:nvCxnSpPr>
        <p:spPr>
          <a:xfrm>
            <a:off x="2569029" y="3936274"/>
            <a:ext cx="171558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Szövegdoboz 6"/>
          <p:cNvSpPr txBox="1"/>
          <p:nvPr/>
        </p:nvSpPr>
        <p:spPr>
          <a:xfrm>
            <a:off x="4685211" y="3648891"/>
            <a:ext cx="5503818" cy="646331"/>
          </a:xfrm>
          <a:prstGeom prst="rect">
            <a:avLst/>
          </a:prstGeom>
          <a:noFill/>
        </p:spPr>
        <p:txBody>
          <a:bodyPr wrap="square" rtlCol="0">
            <a:spAutoFit/>
          </a:bodyPr>
          <a:lstStyle/>
          <a:p>
            <a:r>
              <a:rPr lang="hu-HU" dirty="0" smtClean="0"/>
              <a:t>Kibocsátás tárgyalások 2012 utánra akadoztak</a:t>
            </a:r>
          </a:p>
          <a:p>
            <a:r>
              <a:rPr lang="hu-HU" dirty="0" smtClean="0"/>
              <a:t>Adaptációba volt előrelépési lehetőség</a:t>
            </a:r>
            <a:endParaRPr lang="hu-HU" dirty="0"/>
          </a:p>
        </p:txBody>
      </p:sp>
    </p:spTree>
    <p:extLst>
      <p:ext uri="{BB962C8B-B14F-4D97-AF65-F5344CB8AC3E}">
        <p14:creationId xmlns:p14="http://schemas.microsoft.com/office/powerpoint/2010/main" val="177786784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églalap 3"/>
          <p:cNvSpPr/>
          <p:nvPr/>
        </p:nvSpPr>
        <p:spPr>
          <a:xfrm>
            <a:off x="3403584" y="431465"/>
            <a:ext cx="5924763" cy="369332"/>
          </a:xfrm>
          <a:prstGeom prst="rect">
            <a:avLst/>
          </a:prstGeom>
        </p:spPr>
        <p:txBody>
          <a:bodyPr wrap="none">
            <a:spAutoFit/>
          </a:bodyPr>
          <a:lstStyle/>
          <a:p>
            <a:r>
              <a:rPr lang="hu-HU" b="1" dirty="0">
                <a:solidFill>
                  <a:srgbClr val="000000"/>
                </a:solidFill>
                <a:latin typeface="Calibri" panose="020F0502020204030204" pitchFamily="34" charset="0"/>
              </a:rPr>
              <a:t>A Jegyzőkönyv végrehajtásához szükséges eljárási szabályok </a:t>
            </a:r>
            <a:endParaRPr lang="hu-HU" dirty="0"/>
          </a:p>
        </p:txBody>
      </p:sp>
      <p:sp>
        <p:nvSpPr>
          <p:cNvPr id="5" name="Szövegdoboz 4"/>
          <p:cNvSpPr txBox="1"/>
          <p:nvPr/>
        </p:nvSpPr>
        <p:spPr>
          <a:xfrm>
            <a:off x="975360" y="1323702"/>
            <a:ext cx="5495108" cy="646331"/>
          </a:xfrm>
          <a:prstGeom prst="rect">
            <a:avLst/>
          </a:prstGeom>
          <a:noFill/>
        </p:spPr>
        <p:txBody>
          <a:bodyPr wrap="square" rtlCol="0">
            <a:spAutoFit/>
          </a:bodyPr>
          <a:lstStyle/>
          <a:p>
            <a:pPr marL="285750" indent="-285750">
              <a:buFontTx/>
              <a:buChar char="-"/>
            </a:pPr>
            <a:r>
              <a:rPr lang="hu-HU" dirty="0" smtClean="0"/>
              <a:t>3 év feszült tárgyalás</a:t>
            </a:r>
          </a:p>
          <a:p>
            <a:pPr marL="285750" indent="-285750">
              <a:buFontTx/>
              <a:buChar char="-"/>
            </a:pPr>
            <a:r>
              <a:rPr lang="hu-HU" dirty="0" smtClean="0"/>
              <a:t>IPCC 3. jelentés</a:t>
            </a:r>
            <a:endParaRPr lang="hu-HU" dirty="0"/>
          </a:p>
        </p:txBody>
      </p:sp>
      <p:sp>
        <p:nvSpPr>
          <p:cNvPr id="6" name="Téglalap 5"/>
          <p:cNvSpPr/>
          <p:nvPr/>
        </p:nvSpPr>
        <p:spPr>
          <a:xfrm>
            <a:off x="2264229" y="2282709"/>
            <a:ext cx="7672251" cy="2308324"/>
          </a:xfrm>
          <a:prstGeom prst="rect">
            <a:avLst/>
          </a:prstGeom>
        </p:spPr>
        <p:txBody>
          <a:bodyPr wrap="square">
            <a:spAutoFit/>
          </a:bodyPr>
          <a:lstStyle/>
          <a:p>
            <a:pPr algn="just"/>
            <a:r>
              <a:rPr lang="hu-HU" dirty="0">
                <a:solidFill>
                  <a:srgbClr val="000000"/>
                </a:solidFill>
                <a:latin typeface="Calibri" panose="020F0502020204030204" pitchFamily="34" charset="0"/>
              </a:rPr>
              <a:t>A 2001-ben előzetesen elfogadott (COP-7, </a:t>
            </a:r>
            <a:r>
              <a:rPr lang="hu-HU" dirty="0" err="1">
                <a:solidFill>
                  <a:srgbClr val="000000"/>
                </a:solidFill>
                <a:latin typeface="Calibri" panose="020F0502020204030204" pitchFamily="34" charset="0"/>
              </a:rPr>
              <a:t>Marrakes</a:t>
            </a:r>
            <a:r>
              <a:rPr lang="hu-HU" dirty="0">
                <a:solidFill>
                  <a:srgbClr val="000000"/>
                </a:solidFill>
                <a:latin typeface="Calibri" panose="020F0502020204030204" pitchFamily="34" charset="0"/>
              </a:rPr>
              <a:t>), majd a Jegyzőkönyv hatálybalépésekor lényegében változatlanul megerősített (2005, COP-11 </a:t>
            </a:r>
            <a:r>
              <a:rPr lang="hu-HU" dirty="0" smtClean="0">
                <a:solidFill>
                  <a:srgbClr val="000000"/>
                </a:solidFill>
                <a:latin typeface="Calibri" panose="020F0502020204030204" pitchFamily="34" charset="0"/>
              </a:rPr>
              <a:t>Montreal</a:t>
            </a:r>
            <a:r>
              <a:rPr lang="hu-HU" dirty="0">
                <a:solidFill>
                  <a:srgbClr val="000000"/>
                </a:solidFill>
                <a:latin typeface="Calibri" panose="020F0502020204030204" pitchFamily="34" charset="0"/>
              </a:rPr>
              <a:t>) szabályozás többek között: részletesen rendelkezett a rugalmassági mechanizmusok alkalmazási és kvóta-elszámolási </a:t>
            </a:r>
            <a:r>
              <a:rPr lang="hu-HU" dirty="0" smtClean="0">
                <a:solidFill>
                  <a:srgbClr val="000000"/>
                </a:solidFill>
                <a:latin typeface="Calibri" panose="020F0502020204030204" pitchFamily="34" charset="0"/>
              </a:rPr>
              <a:t>feltételeiről; </a:t>
            </a:r>
            <a:r>
              <a:rPr lang="hu-HU" dirty="0">
                <a:solidFill>
                  <a:srgbClr val="000000"/>
                </a:solidFill>
                <a:latin typeface="Calibri" panose="020F0502020204030204" pitchFamily="34" charset="0"/>
              </a:rPr>
              <a:t>a </a:t>
            </a:r>
            <a:r>
              <a:rPr lang="hu-HU" dirty="0" err="1">
                <a:solidFill>
                  <a:srgbClr val="000000"/>
                </a:solidFill>
                <a:latin typeface="Calibri" panose="020F0502020204030204" pitchFamily="34" charset="0"/>
              </a:rPr>
              <a:t>nyelőkapacitásokkal</a:t>
            </a:r>
            <a:r>
              <a:rPr lang="hu-HU" dirty="0">
                <a:solidFill>
                  <a:srgbClr val="000000"/>
                </a:solidFill>
                <a:latin typeface="Calibri" panose="020F0502020204030204" pitchFamily="34" charset="0"/>
              </a:rPr>
              <a:t> kapcsolatos tevékenységek számításba vételének </a:t>
            </a:r>
            <a:r>
              <a:rPr lang="hu-HU" dirty="0" smtClean="0"/>
              <a:t>módjáról; </a:t>
            </a:r>
            <a:r>
              <a:rPr lang="hu-HU" dirty="0"/>
              <a:t>meghatározta a GEF általános „Klíma Alapja” mellett létrehozott </a:t>
            </a:r>
            <a:r>
              <a:rPr lang="hu-HU" dirty="0" smtClean="0"/>
              <a:t>újabb </a:t>
            </a:r>
            <a:r>
              <a:rPr lang="hu-HU" dirty="0"/>
              <a:t>finanszírozási mechanizmusok alapvető jellemzőit </a:t>
            </a:r>
            <a:r>
              <a:rPr lang="hu-HU" dirty="0" smtClean="0"/>
              <a:t>és </a:t>
            </a:r>
            <a:r>
              <a:rPr lang="hu-HU" dirty="0"/>
              <a:t>a kötelezettségeknek való „megfelelés” (és „nem-megfelelés”) eljárási </a:t>
            </a:r>
            <a:r>
              <a:rPr lang="hu-HU" dirty="0" smtClean="0"/>
              <a:t>szabályait.</a:t>
            </a:r>
            <a:endParaRPr lang="hu-HU" dirty="0"/>
          </a:p>
        </p:txBody>
      </p:sp>
      <p:sp>
        <p:nvSpPr>
          <p:cNvPr id="7" name="Téglalap 6"/>
          <p:cNvSpPr/>
          <p:nvPr/>
        </p:nvSpPr>
        <p:spPr>
          <a:xfrm>
            <a:off x="975360" y="5169767"/>
            <a:ext cx="8352987" cy="369332"/>
          </a:xfrm>
          <a:prstGeom prst="rect">
            <a:avLst/>
          </a:prstGeom>
        </p:spPr>
        <p:txBody>
          <a:bodyPr wrap="square">
            <a:spAutoFit/>
          </a:bodyPr>
          <a:lstStyle/>
          <a:p>
            <a:r>
              <a:rPr lang="hu-HU" dirty="0" smtClean="0">
                <a:solidFill>
                  <a:srgbClr val="000000"/>
                </a:solidFill>
                <a:latin typeface="Calibri" panose="020F0502020204030204" pitchFamily="34" charset="0"/>
              </a:rPr>
              <a:t>- A </a:t>
            </a:r>
            <a:r>
              <a:rPr lang="hu-HU" i="1" dirty="0">
                <a:solidFill>
                  <a:srgbClr val="000000"/>
                </a:solidFill>
                <a:latin typeface="Calibri" panose="020F0502020204030204" pitchFamily="34" charset="0"/>
              </a:rPr>
              <a:t>Jegyzőkönyv hatálybalépésére </a:t>
            </a:r>
            <a:r>
              <a:rPr lang="hu-HU" dirty="0">
                <a:solidFill>
                  <a:srgbClr val="000000"/>
                </a:solidFill>
                <a:latin typeface="Calibri" panose="020F0502020204030204" pitchFamily="34" charset="0"/>
              </a:rPr>
              <a:t>még ezután is több évet kellett várni </a:t>
            </a:r>
            <a:endParaRPr lang="hu-HU" dirty="0"/>
          </a:p>
        </p:txBody>
      </p:sp>
      <p:sp>
        <p:nvSpPr>
          <p:cNvPr id="8" name="Szövegdoboz 7"/>
          <p:cNvSpPr txBox="1"/>
          <p:nvPr/>
        </p:nvSpPr>
        <p:spPr>
          <a:xfrm>
            <a:off x="3814354" y="5539099"/>
            <a:ext cx="4423955" cy="369332"/>
          </a:xfrm>
          <a:prstGeom prst="rect">
            <a:avLst/>
          </a:prstGeom>
          <a:noFill/>
        </p:spPr>
        <p:txBody>
          <a:bodyPr wrap="square" rtlCol="0">
            <a:spAutoFit/>
          </a:bodyPr>
          <a:lstStyle/>
          <a:p>
            <a:r>
              <a:rPr lang="hu-HU" dirty="0" smtClean="0"/>
              <a:t>USA – Kína – </a:t>
            </a:r>
            <a:r>
              <a:rPr lang="hu-HU" dirty="0" err="1" smtClean="0"/>
              <a:t>Oroszo</a:t>
            </a:r>
            <a:r>
              <a:rPr lang="hu-HU" dirty="0" smtClean="0"/>
              <a:t>.</a:t>
            </a:r>
            <a:endParaRPr lang="hu-HU" dirty="0"/>
          </a:p>
        </p:txBody>
      </p:sp>
    </p:spTree>
    <p:extLst>
      <p:ext uri="{BB962C8B-B14F-4D97-AF65-F5344CB8AC3E}">
        <p14:creationId xmlns:p14="http://schemas.microsoft.com/office/powerpoint/2010/main" val="14616600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églalap 3"/>
          <p:cNvSpPr/>
          <p:nvPr/>
        </p:nvSpPr>
        <p:spPr>
          <a:xfrm>
            <a:off x="495300" y="389722"/>
            <a:ext cx="11334750" cy="677108"/>
          </a:xfrm>
          <a:prstGeom prst="rect">
            <a:avLst/>
          </a:prstGeom>
        </p:spPr>
        <p:txBody>
          <a:bodyPr wrap="square">
            <a:spAutoFit/>
          </a:bodyPr>
          <a:lstStyle/>
          <a:p>
            <a:r>
              <a:rPr lang="hu-HU" sz="2000" b="0" i="0" u="none" strike="noStrike" baseline="0" dirty="0" smtClean="0">
                <a:solidFill>
                  <a:srgbClr val="000000"/>
                </a:solidFill>
                <a:latin typeface="Times New Roman" panose="02020603050405020304" pitchFamily="18" charset="0"/>
              </a:rPr>
              <a:t>9:00 – 9:45 </a:t>
            </a:r>
            <a:r>
              <a:rPr lang="hu-HU" b="0" i="0" u="none" strike="noStrike" baseline="0" dirty="0" smtClean="0">
                <a:solidFill>
                  <a:srgbClr val="000000"/>
                </a:solidFill>
                <a:latin typeface="Times New Roman" panose="02020603050405020304" pitchFamily="18" charset="0"/>
              </a:rPr>
              <a:t>A 314/2005. (XII. 25.) a környezeti hatásvizsgálati és az egységes környezethasználati engedélyezési eljárásról szóló kormányrendelet 2017. évi módosításának háttere és célja. </a:t>
            </a:r>
          </a:p>
        </p:txBody>
      </p:sp>
      <p:sp>
        <p:nvSpPr>
          <p:cNvPr id="5" name="Szövegdoboz 4"/>
          <p:cNvSpPr txBox="1"/>
          <p:nvPr/>
        </p:nvSpPr>
        <p:spPr>
          <a:xfrm>
            <a:off x="1647825" y="2066925"/>
            <a:ext cx="9972675" cy="1569660"/>
          </a:xfrm>
          <a:prstGeom prst="rect">
            <a:avLst/>
          </a:prstGeom>
          <a:noFill/>
        </p:spPr>
        <p:txBody>
          <a:bodyPr wrap="square" rtlCol="0">
            <a:spAutoFit/>
          </a:bodyPr>
          <a:lstStyle/>
          <a:p>
            <a:pPr marL="342900" indent="-342900">
              <a:buAutoNum type="arabicPeriod"/>
            </a:pPr>
            <a:r>
              <a:rPr lang="hu-HU" sz="3200" dirty="0" smtClean="0"/>
              <a:t>Globális klímaváltozás</a:t>
            </a:r>
          </a:p>
          <a:p>
            <a:pPr marL="342900" indent="-342900">
              <a:buAutoNum type="arabicPeriod"/>
            </a:pPr>
            <a:r>
              <a:rPr lang="hu-HU" sz="3200" dirty="0" smtClean="0"/>
              <a:t>Klímapolitika alakulása</a:t>
            </a:r>
          </a:p>
          <a:p>
            <a:pPr marL="342900" indent="-342900">
              <a:buAutoNum type="arabicPeriod"/>
            </a:pPr>
            <a:r>
              <a:rPr lang="hu-HU" sz="3200" dirty="0" smtClean="0"/>
              <a:t>Hogyan és miért kerül a klímaváltozás a </a:t>
            </a:r>
            <a:r>
              <a:rPr lang="hu-HU" sz="3200" dirty="0" err="1" smtClean="0"/>
              <a:t>KHV-okba</a:t>
            </a:r>
            <a:r>
              <a:rPr lang="hu-HU" sz="3200" dirty="0" smtClean="0"/>
              <a:t>?</a:t>
            </a:r>
            <a:endParaRPr lang="hu-HU" sz="3200" dirty="0"/>
          </a:p>
        </p:txBody>
      </p:sp>
    </p:spTree>
    <p:extLst>
      <p:ext uri="{BB962C8B-B14F-4D97-AF65-F5344CB8AC3E}">
        <p14:creationId xmlns:p14="http://schemas.microsoft.com/office/powerpoint/2010/main" val="12184886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églalap 3"/>
          <p:cNvSpPr/>
          <p:nvPr/>
        </p:nvSpPr>
        <p:spPr>
          <a:xfrm>
            <a:off x="687978" y="546352"/>
            <a:ext cx="10781212" cy="646331"/>
          </a:xfrm>
          <a:prstGeom prst="rect">
            <a:avLst/>
          </a:prstGeom>
        </p:spPr>
        <p:txBody>
          <a:bodyPr wrap="square">
            <a:spAutoFit/>
          </a:bodyPr>
          <a:lstStyle/>
          <a:p>
            <a:pPr algn="ctr"/>
            <a:r>
              <a:rPr lang="hu-HU" dirty="0">
                <a:solidFill>
                  <a:srgbClr val="000000"/>
                </a:solidFill>
                <a:latin typeface="Calibri" panose="020F0502020204030204" pitchFamily="34" charset="0"/>
              </a:rPr>
              <a:t>A Kiotói Jegyzőkönyv 2005 februárjától lett hatályos, szinte az utolsó pillanatban ahhoz, hogy a 2008-2012 közötti (első) „kötelezettségvállalási időszakra” valóban fel lehessen készülni. </a:t>
            </a:r>
            <a:endParaRPr lang="hu-HU" dirty="0"/>
          </a:p>
        </p:txBody>
      </p:sp>
      <p:sp>
        <p:nvSpPr>
          <p:cNvPr id="6" name="Szövegdoboz 5"/>
          <p:cNvSpPr txBox="1"/>
          <p:nvPr/>
        </p:nvSpPr>
        <p:spPr>
          <a:xfrm>
            <a:off x="4293328" y="1541416"/>
            <a:ext cx="4423954" cy="369332"/>
          </a:xfrm>
          <a:prstGeom prst="rect">
            <a:avLst/>
          </a:prstGeom>
          <a:noFill/>
        </p:spPr>
        <p:txBody>
          <a:bodyPr wrap="square" rtlCol="0">
            <a:spAutoFit/>
          </a:bodyPr>
          <a:lstStyle/>
          <a:p>
            <a:r>
              <a:rPr lang="hu-HU" dirty="0" smtClean="0">
                <a:sym typeface="Wingdings" panose="05000000000000000000" pitchFamily="2" charset="2"/>
              </a:rPr>
              <a:t> </a:t>
            </a:r>
            <a:r>
              <a:rPr lang="hu-HU" dirty="0" smtClean="0"/>
              <a:t>Megállapodás a felülvizsgálatról</a:t>
            </a:r>
            <a:endParaRPr lang="hu-HU" dirty="0"/>
          </a:p>
        </p:txBody>
      </p:sp>
      <p:sp>
        <p:nvSpPr>
          <p:cNvPr id="7" name="Téglalap 6"/>
          <p:cNvSpPr/>
          <p:nvPr/>
        </p:nvSpPr>
        <p:spPr>
          <a:xfrm>
            <a:off x="3719284" y="2259481"/>
            <a:ext cx="4718599" cy="369332"/>
          </a:xfrm>
          <a:prstGeom prst="rect">
            <a:avLst/>
          </a:prstGeom>
        </p:spPr>
        <p:txBody>
          <a:bodyPr wrap="none">
            <a:spAutoFit/>
          </a:bodyPr>
          <a:lstStyle/>
          <a:p>
            <a:r>
              <a:rPr lang="hu-HU" i="1" dirty="0">
                <a:solidFill>
                  <a:srgbClr val="000000"/>
                </a:solidFill>
                <a:latin typeface="Calibri" panose="020F0502020204030204" pitchFamily="34" charset="0"/>
              </a:rPr>
              <a:t>Jegyzőkönyv további szigorításának </a:t>
            </a:r>
            <a:r>
              <a:rPr lang="hu-HU" dirty="0" smtClean="0">
                <a:solidFill>
                  <a:srgbClr val="000000"/>
                </a:solidFill>
                <a:latin typeface="Calibri" panose="020F0502020204030204" pitchFamily="34" charset="0"/>
              </a:rPr>
              <a:t>előkészítése</a:t>
            </a:r>
            <a:endParaRPr lang="hu-HU" dirty="0"/>
          </a:p>
        </p:txBody>
      </p:sp>
      <p:sp>
        <p:nvSpPr>
          <p:cNvPr id="8" name="Téglalap 7"/>
          <p:cNvSpPr/>
          <p:nvPr/>
        </p:nvSpPr>
        <p:spPr>
          <a:xfrm>
            <a:off x="4693920" y="2654380"/>
            <a:ext cx="6096000" cy="1477328"/>
          </a:xfrm>
          <a:prstGeom prst="rect">
            <a:avLst/>
          </a:prstGeom>
        </p:spPr>
        <p:txBody>
          <a:bodyPr>
            <a:spAutoFit/>
          </a:bodyPr>
          <a:lstStyle/>
          <a:p>
            <a:r>
              <a:rPr lang="hu-HU" dirty="0" smtClean="0">
                <a:solidFill>
                  <a:srgbClr val="000000"/>
                </a:solidFill>
                <a:latin typeface="Calibri" panose="020F0502020204030204" pitchFamily="34" charset="0"/>
              </a:rPr>
              <a:t>- </a:t>
            </a:r>
            <a:r>
              <a:rPr lang="hu-HU" dirty="0"/>
              <a:t>a fejlettek megerősített, szigorított kibocsátás-csökkentési kötelezettségei </a:t>
            </a:r>
            <a:endParaRPr lang="hu-HU" dirty="0" smtClean="0">
              <a:solidFill>
                <a:srgbClr val="000000"/>
              </a:solidFill>
              <a:latin typeface="Calibri" panose="020F0502020204030204" pitchFamily="34" charset="0"/>
            </a:endParaRPr>
          </a:p>
          <a:p>
            <a:pPr marL="285750" indent="-285750">
              <a:buFontTx/>
              <a:buChar char="-"/>
            </a:pPr>
            <a:r>
              <a:rPr lang="hu-HU" dirty="0" smtClean="0">
                <a:solidFill>
                  <a:srgbClr val="000000"/>
                </a:solidFill>
                <a:latin typeface="Calibri" panose="020F0502020204030204" pitchFamily="34" charset="0"/>
              </a:rPr>
              <a:t>átmeneti </a:t>
            </a:r>
            <a:r>
              <a:rPr lang="hu-HU" dirty="0">
                <a:solidFill>
                  <a:srgbClr val="000000"/>
                </a:solidFill>
                <a:latin typeface="Calibri" panose="020F0502020204030204" pitchFamily="34" charset="0"/>
              </a:rPr>
              <a:t>gazdaságú országok 2012 utáni kibocsátás-szabályozási </a:t>
            </a:r>
            <a:r>
              <a:rPr lang="hu-HU" dirty="0" smtClean="0">
                <a:solidFill>
                  <a:srgbClr val="000000"/>
                </a:solidFill>
                <a:latin typeface="Calibri" panose="020F0502020204030204" pitchFamily="34" charset="0"/>
              </a:rPr>
              <a:t>kötelezettségei</a:t>
            </a:r>
          </a:p>
          <a:p>
            <a:pPr marL="285750" indent="-285750">
              <a:buFontTx/>
              <a:buChar char="-"/>
            </a:pPr>
            <a:r>
              <a:rPr lang="hu-HU" dirty="0"/>
              <a:t>fejlődők kibocsátás-mérséklési intézkedései </a:t>
            </a:r>
          </a:p>
        </p:txBody>
      </p:sp>
      <p:sp>
        <p:nvSpPr>
          <p:cNvPr id="9" name="Téglalap 8"/>
          <p:cNvSpPr/>
          <p:nvPr/>
        </p:nvSpPr>
        <p:spPr>
          <a:xfrm>
            <a:off x="3719284" y="4614083"/>
            <a:ext cx="5221942" cy="369332"/>
          </a:xfrm>
          <a:prstGeom prst="rect">
            <a:avLst/>
          </a:prstGeom>
        </p:spPr>
        <p:txBody>
          <a:bodyPr wrap="none">
            <a:spAutoFit/>
          </a:bodyPr>
          <a:lstStyle/>
          <a:p>
            <a:r>
              <a:rPr lang="hu-HU" i="1" dirty="0" smtClean="0">
                <a:solidFill>
                  <a:srgbClr val="000000"/>
                </a:solidFill>
                <a:latin typeface="Calibri" panose="020F0502020204030204" pitchFamily="34" charset="0"/>
                <a:sym typeface="Wingdings" panose="05000000000000000000" pitchFamily="2" charset="2"/>
              </a:rPr>
              <a:t> </a:t>
            </a:r>
            <a:r>
              <a:rPr lang="hu-HU" i="1" dirty="0" smtClean="0">
                <a:solidFill>
                  <a:srgbClr val="000000"/>
                </a:solidFill>
                <a:latin typeface="Calibri" panose="020F0502020204030204" pitchFamily="34" charset="0"/>
              </a:rPr>
              <a:t>második </a:t>
            </a:r>
            <a:r>
              <a:rPr lang="hu-HU" i="1" dirty="0">
                <a:solidFill>
                  <a:srgbClr val="000000"/>
                </a:solidFill>
                <a:latin typeface="Calibri" panose="020F0502020204030204" pitchFamily="34" charset="0"/>
              </a:rPr>
              <a:t>kötelezettségvállalási </a:t>
            </a:r>
            <a:r>
              <a:rPr lang="hu-HU" i="1" dirty="0" smtClean="0">
                <a:solidFill>
                  <a:srgbClr val="000000"/>
                </a:solidFill>
                <a:latin typeface="Calibri" panose="020F0502020204030204" pitchFamily="34" charset="0"/>
              </a:rPr>
              <a:t>időszak előkészítése </a:t>
            </a:r>
            <a:endParaRPr lang="hu-HU" dirty="0"/>
          </a:p>
        </p:txBody>
      </p:sp>
    </p:spTree>
    <p:extLst>
      <p:ext uri="{BB962C8B-B14F-4D97-AF65-F5344CB8AC3E}">
        <p14:creationId xmlns:p14="http://schemas.microsoft.com/office/powerpoint/2010/main" val="324374082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5268685" y="322218"/>
            <a:ext cx="1036320" cy="461665"/>
          </a:xfrm>
          <a:prstGeom prst="rect">
            <a:avLst/>
          </a:prstGeom>
          <a:noFill/>
        </p:spPr>
        <p:txBody>
          <a:bodyPr wrap="square" rtlCol="0">
            <a:spAutoFit/>
          </a:bodyPr>
          <a:lstStyle/>
          <a:p>
            <a:pPr algn="ctr"/>
            <a:r>
              <a:rPr lang="hu-HU" sz="2400" b="1" dirty="0" smtClean="0"/>
              <a:t>2007</a:t>
            </a:r>
            <a:endParaRPr lang="hu-HU" sz="2400" b="1" dirty="0"/>
          </a:p>
        </p:txBody>
      </p:sp>
      <p:sp>
        <p:nvSpPr>
          <p:cNvPr id="3" name="Téglalap 2"/>
          <p:cNvSpPr/>
          <p:nvPr/>
        </p:nvSpPr>
        <p:spPr>
          <a:xfrm>
            <a:off x="1705039" y="1032356"/>
            <a:ext cx="8447634" cy="646331"/>
          </a:xfrm>
          <a:prstGeom prst="rect">
            <a:avLst/>
          </a:prstGeom>
        </p:spPr>
        <p:txBody>
          <a:bodyPr wrap="none">
            <a:spAutoFit/>
          </a:bodyPr>
          <a:lstStyle/>
          <a:p>
            <a:pPr marL="285750" indent="-285750">
              <a:buFontTx/>
              <a:buChar char="-"/>
            </a:pPr>
            <a:r>
              <a:rPr lang="hu-HU" dirty="0">
                <a:solidFill>
                  <a:srgbClr val="000000"/>
                </a:solidFill>
                <a:latin typeface="Calibri" panose="020F0502020204030204" pitchFamily="34" charset="0"/>
              </a:rPr>
              <a:t>Stern jelentés: közgazdasági eszközökkel értékelte a globális éghajlatváltozás kérdését</a:t>
            </a:r>
            <a:endParaRPr lang="hu-HU" dirty="0" smtClean="0">
              <a:solidFill>
                <a:srgbClr val="000000"/>
              </a:solidFill>
              <a:latin typeface="Calibri" panose="020F0502020204030204" pitchFamily="34" charset="0"/>
            </a:endParaRPr>
          </a:p>
          <a:p>
            <a:pPr marL="285750" indent="-285750">
              <a:buFontTx/>
              <a:buChar char="-"/>
            </a:pPr>
            <a:r>
              <a:rPr lang="hu-HU" dirty="0" smtClean="0">
                <a:solidFill>
                  <a:srgbClr val="000000"/>
                </a:solidFill>
                <a:latin typeface="Calibri" panose="020F0502020204030204" pitchFamily="34" charset="0"/>
              </a:rPr>
              <a:t>IPCC 4. jelentés: </a:t>
            </a:r>
            <a:r>
              <a:rPr lang="hu-HU" dirty="0"/>
              <a:t>globális kibocsátás-csökkentési ajánlások </a:t>
            </a:r>
            <a:endParaRPr lang="hu-HU" dirty="0" smtClean="0"/>
          </a:p>
        </p:txBody>
      </p:sp>
      <p:cxnSp>
        <p:nvCxnSpPr>
          <p:cNvPr id="5" name="Egyenes összekötő nyíllal 4"/>
          <p:cNvCxnSpPr/>
          <p:nvPr/>
        </p:nvCxnSpPr>
        <p:spPr>
          <a:xfrm flipH="1">
            <a:off x="4075610" y="3407618"/>
            <a:ext cx="1428206" cy="141078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8" name="Egyenes összekötő nyíllal 7"/>
          <p:cNvCxnSpPr/>
          <p:nvPr/>
        </p:nvCxnSpPr>
        <p:spPr>
          <a:xfrm>
            <a:off x="6762206" y="3407618"/>
            <a:ext cx="1428206" cy="141078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9" name="Szövegdoboz 8"/>
          <p:cNvSpPr txBox="1"/>
          <p:nvPr/>
        </p:nvSpPr>
        <p:spPr>
          <a:xfrm>
            <a:off x="3030581" y="4907280"/>
            <a:ext cx="2394858" cy="646331"/>
          </a:xfrm>
          <a:prstGeom prst="rect">
            <a:avLst/>
          </a:prstGeom>
          <a:noFill/>
        </p:spPr>
        <p:txBody>
          <a:bodyPr wrap="square" rtlCol="0">
            <a:spAutoFit/>
          </a:bodyPr>
          <a:lstStyle/>
          <a:p>
            <a:pPr algn="ctr"/>
            <a:r>
              <a:rPr lang="hu-HU" dirty="0" err="1" smtClean="0"/>
              <a:t>Kyotoi</a:t>
            </a:r>
            <a:r>
              <a:rPr lang="hu-HU" dirty="0" smtClean="0"/>
              <a:t> jegyzőkönyv kiterjesztése</a:t>
            </a:r>
            <a:endParaRPr lang="hu-HU" dirty="0"/>
          </a:p>
        </p:txBody>
      </p:sp>
      <p:sp>
        <p:nvSpPr>
          <p:cNvPr id="10" name="Szövegdoboz 9"/>
          <p:cNvSpPr txBox="1"/>
          <p:nvPr/>
        </p:nvSpPr>
        <p:spPr>
          <a:xfrm>
            <a:off x="6923315" y="4907280"/>
            <a:ext cx="2725782" cy="369332"/>
          </a:xfrm>
          <a:prstGeom prst="rect">
            <a:avLst/>
          </a:prstGeom>
          <a:noFill/>
        </p:spPr>
        <p:txBody>
          <a:bodyPr wrap="square" rtlCol="0">
            <a:spAutoFit/>
          </a:bodyPr>
          <a:lstStyle/>
          <a:p>
            <a:pPr algn="ctr"/>
            <a:r>
              <a:rPr lang="hu-HU" dirty="0" smtClean="0"/>
              <a:t>Új globális megállapodás</a:t>
            </a:r>
            <a:endParaRPr lang="hu-HU" dirty="0"/>
          </a:p>
        </p:txBody>
      </p:sp>
      <p:sp>
        <p:nvSpPr>
          <p:cNvPr id="11" name="Téglalap 10"/>
          <p:cNvSpPr/>
          <p:nvPr/>
        </p:nvSpPr>
        <p:spPr>
          <a:xfrm>
            <a:off x="3091542" y="1630739"/>
            <a:ext cx="7985761" cy="1477328"/>
          </a:xfrm>
          <a:prstGeom prst="rect">
            <a:avLst/>
          </a:prstGeom>
        </p:spPr>
        <p:txBody>
          <a:bodyPr wrap="square">
            <a:spAutoFit/>
          </a:bodyPr>
          <a:lstStyle/>
          <a:p>
            <a:pPr marL="285750" indent="-285750">
              <a:buFontTx/>
              <a:buChar char="-"/>
            </a:pPr>
            <a:r>
              <a:rPr lang="hu-HU" dirty="0" smtClean="0">
                <a:solidFill>
                  <a:srgbClr val="000000"/>
                </a:solidFill>
                <a:latin typeface="Calibri" panose="020F0502020204030204" pitchFamily="34" charset="0"/>
              </a:rPr>
              <a:t>2050-ig legalább </a:t>
            </a:r>
            <a:r>
              <a:rPr lang="hu-HU" dirty="0">
                <a:solidFill>
                  <a:srgbClr val="000000"/>
                </a:solidFill>
                <a:latin typeface="Calibri" panose="020F0502020204030204" pitchFamily="34" charset="0"/>
              </a:rPr>
              <a:t>felére kellene csökkenteni a globális </a:t>
            </a:r>
            <a:r>
              <a:rPr lang="hu-HU" dirty="0" smtClean="0">
                <a:solidFill>
                  <a:srgbClr val="000000"/>
                </a:solidFill>
                <a:latin typeface="Calibri" panose="020F0502020204030204" pitchFamily="34" charset="0"/>
              </a:rPr>
              <a:t>kibocsátásokat</a:t>
            </a:r>
          </a:p>
          <a:p>
            <a:pPr marL="285750" indent="-285750">
              <a:buFontTx/>
              <a:buChar char="-"/>
            </a:pPr>
            <a:r>
              <a:rPr lang="hu-HU" i="1" dirty="0" smtClean="0">
                <a:solidFill>
                  <a:srgbClr val="000000"/>
                </a:solidFill>
                <a:latin typeface="Calibri" panose="020F0502020204030204" pitchFamily="34" charset="0"/>
              </a:rPr>
              <a:t>2020-ig meg </a:t>
            </a:r>
            <a:r>
              <a:rPr lang="hu-HU" i="1" dirty="0">
                <a:solidFill>
                  <a:srgbClr val="000000"/>
                </a:solidFill>
                <a:latin typeface="Calibri" panose="020F0502020204030204" pitchFamily="34" charset="0"/>
              </a:rPr>
              <a:t>kellene állítani a kibocsátások </a:t>
            </a:r>
            <a:r>
              <a:rPr lang="hu-HU" i="1" dirty="0" smtClean="0">
                <a:solidFill>
                  <a:srgbClr val="000000"/>
                </a:solidFill>
                <a:latin typeface="Calibri" panose="020F0502020204030204" pitchFamily="34" charset="0"/>
              </a:rPr>
              <a:t>növekedését</a:t>
            </a:r>
            <a:r>
              <a:rPr lang="hu-HU" dirty="0">
                <a:solidFill>
                  <a:srgbClr val="000000"/>
                </a:solidFill>
                <a:latin typeface="Calibri" panose="020F0502020204030204" pitchFamily="34" charset="0"/>
              </a:rPr>
              <a:t> </a:t>
            </a:r>
            <a:r>
              <a:rPr lang="hu-HU" dirty="0" smtClean="0">
                <a:solidFill>
                  <a:srgbClr val="000000"/>
                </a:solidFill>
                <a:latin typeface="Calibri" panose="020F0502020204030204" pitchFamily="34" charset="0"/>
              </a:rPr>
              <a:t>(csúcs év)</a:t>
            </a:r>
          </a:p>
          <a:p>
            <a:pPr marL="742950" lvl="1" indent="-285750">
              <a:buFontTx/>
              <a:buChar char="-"/>
            </a:pPr>
            <a:r>
              <a:rPr lang="hu-HU" dirty="0" smtClean="0">
                <a:solidFill>
                  <a:srgbClr val="000000"/>
                </a:solidFill>
                <a:latin typeface="Calibri" panose="020F0502020204030204" pitchFamily="34" charset="0"/>
              </a:rPr>
              <a:t>a </a:t>
            </a:r>
            <a:r>
              <a:rPr lang="hu-HU" i="1" dirty="0">
                <a:solidFill>
                  <a:srgbClr val="000000"/>
                </a:solidFill>
                <a:latin typeface="Calibri" panose="020F0502020204030204" pitchFamily="34" charset="0"/>
              </a:rPr>
              <a:t>fejlettek csoportjának 25-40%-os </a:t>
            </a:r>
            <a:r>
              <a:rPr lang="hu-HU" i="1" dirty="0" smtClean="0">
                <a:solidFill>
                  <a:srgbClr val="000000"/>
                </a:solidFill>
                <a:latin typeface="Calibri" panose="020F0502020204030204" pitchFamily="34" charset="0"/>
              </a:rPr>
              <a:t>kibocsátás-csökkentéssel</a:t>
            </a:r>
          </a:p>
          <a:p>
            <a:pPr marL="742950" lvl="1" indent="-285750">
              <a:buFontTx/>
              <a:buChar char="-"/>
            </a:pPr>
            <a:r>
              <a:rPr lang="hu-HU" dirty="0" smtClean="0">
                <a:solidFill>
                  <a:srgbClr val="000000"/>
                </a:solidFill>
                <a:latin typeface="Calibri" panose="020F0502020204030204" pitchFamily="34" charset="0"/>
              </a:rPr>
              <a:t>a </a:t>
            </a:r>
            <a:r>
              <a:rPr lang="hu-HU" dirty="0">
                <a:solidFill>
                  <a:srgbClr val="000000"/>
                </a:solidFill>
                <a:latin typeface="Calibri" panose="020F0502020204030204" pitchFamily="34" charset="0"/>
              </a:rPr>
              <a:t>fejlődők csoportjának pedig 15-30%-kal kellene mérsékelnie kibocsátásaik növekedési ütemét. </a:t>
            </a:r>
            <a:endParaRPr lang="hu-HU" dirty="0"/>
          </a:p>
        </p:txBody>
      </p:sp>
    </p:spTree>
    <p:extLst>
      <p:ext uri="{BB962C8B-B14F-4D97-AF65-F5344CB8AC3E}">
        <p14:creationId xmlns:p14="http://schemas.microsoft.com/office/powerpoint/2010/main" val="261101353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1236616" y="1022148"/>
            <a:ext cx="9736183" cy="5001369"/>
          </a:xfrm>
          <a:prstGeom prst="rect">
            <a:avLst/>
          </a:prstGeom>
        </p:spPr>
        <p:txBody>
          <a:bodyPr wrap="square">
            <a:spAutoFit/>
          </a:bodyPr>
          <a:lstStyle/>
          <a:p>
            <a:r>
              <a:rPr lang="hu-HU" dirty="0" smtClean="0">
                <a:solidFill>
                  <a:srgbClr val="000000"/>
                </a:solidFill>
                <a:latin typeface="Calibri" panose="020F0502020204030204" pitchFamily="34" charset="0"/>
              </a:rPr>
              <a:t>A </a:t>
            </a:r>
            <a:r>
              <a:rPr lang="hu-HU" dirty="0">
                <a:solidFill>
                  <a:srgbClr val="000000"/>
                </a:solidFill>
                <a:latin typeface="Calibri" panose="020F0502020204030204" pitchFamily="34" charset="0"/>
              </a:rPr>
              <a:t>2007-től kezdve már párhuzamosan folyó egyeztetések során az új globális szabályozási eszköz kidolgozásához és – kimondatlanul is – egyúttal a </a:t>
            </a:r>
            <a:r>
              <a:rPr lang="hu-HU" i="1" dirty="0">
                <a:solidFill>
                  <a:srgbClr val="000000"/>
                </a:solidFill>
                <a:latin typeface="Calibri" panose="020F0502020204030204" pitchFamily="34" charset="0"/>
              </a:rPr>
              <a:t>Kiotói Jegyzőkönyv „meghosszabbításához” </a:t>
            </a:r>
            <a:r>
              <a:rPr lang="hu-HU" dirty="0">
                <a:solidFill>
                  <a:srgbClr val="000000"/>
                </a:solidFill>
                <a:latin typeface="Calibri" panose="020F0502020204030204" pitchFamily="34" charset="0"/>
              </a:rPr>
              <a:t>a következő feladatokat kellett volna megoldani 2009 végéig a 2012 utáni időszakra: </a:t>
            </a:r>
            <a:endParaRPr lang="hu-HU" dirty="0" smtClean="0">
              <a:solidFill>
                <a:srgbClr val="000000"/>
              </a:solidFill>
              <a:latin typeface="Calibri" panose="020F0502020204030204" pitchFamily="34" charset="0"/>
            </a:endParaRPr>
          </a:p>
          <a:p>
            <a:endParaRPr lang="hu-HU" dirty="0">
              <a:solidFill>
                <a:srgbClr val="000000"/>
              </a:solidFill>
              <a:latin typeface="Calibri" panose="020F0502020204030204" pitchFamily="34" charset="0"/>
            </a:endParaRPr>
          </a:p>
          <a:p>
            <a:pPr>
              <a:spcBef>
                <a:spcPts val="600"/>
              </a:spcBef>
              <a:spcAft>
                <a:spcPts val="600"/>
              </a:spcAft>
            </a:pPr>
            <a:r>
              <a:rPr lang="hu-HU" dirty="0">
                <a:solidFill>
                  <a:srgbClr val="000000"/>
                </a:solidFill>
                <a:latin typeface="Times New Roman" panose="02020603050405020304" pitchFamily="18" charset="0"/>
              </a:rPr>
              <a:t>• </a:t>
            </a:r>
            <a:r>
              <a:rPr lang="hu-HU" dirty="0">
                <a:solidFill>
                  <a:srgbClr val="000000"/>
                </a:solidFill>
                <a:latin typeface="Calibri" panose="020F0502020204030204" pitchFamily="34" charset="0"/>
              </a:rPr>
              <a:t>közös globális jövőkép kialakítása (a globális változás és veszélyes hatásainak korlátozására); </a:t>
            </a:r>
          </a:p>
          <a:p>
            <a:pPr>
              <a:spcBef>
                <a:spcPts val="600"/>
              </a:spcBef>
              <a:spcAft>
                <a:spcPts val="600"/>
              </a:spcAft>
            </a:pPr>
            <a:r>
              <a:rPr lang="hu-HU" dirty="0">
                <a:solidFill>
                  <a:srgbClr val="000000"/>
                </a:solidFill>
                <a:latin typeface="Times New Roman" panose="02020603050405020304" pitchFamily="18" charset="0"/>
              </a:rPr>
              <a:t>• </a:t>
            </a:r>
            <a:r>
              <a:rPr lang="hu-HU" dirty="0">
                <a:solidFill>
                  <a:srgbClr val="000000"/>
                </a:solidFill>
                <a:latin typeface="Calibri" panose="020F0502020204030204" pitchFamily="34" charset="0"/>
              </a:rPr>
              <a:t>a fejlettek újabb számszerű kibocsátás-mérséklési </a:t>
            </a:r>
            <a:r>
              <a:rPr lang="hu-HU" i="1" dirty="0">
                <a:solidFill>
                  <a:srgbClr val="000000"/>
                </a:solidFill>
                <a:latin typeface="Calibri" panose="020F0502020204030204" pitchFamily="34" charset="0"/>
              </a:rPr>
              <a:t>kötelezettségei</a:t>
            </a:r>
            <a:r>
              <a:rPr lang="hu-HU" dirty="0">
                <a:solidFill>
                  <a:srgbClr val="000000"/>
                </a:solidFill>
                <a:latin typeface="Calibri" panose="020F0502020204030204" pitchFamily="34" charset="0"/>
              </a:rPr>
              <a:t>; </a:t>
            </a:r>
          </a:p>
          <a:p>
            <a:pPr>
              <a:spcBef>
                <a:spcPts val="600"/>
              </a:spcBef>
              <a:spcAft>
                <a:spcPts val="600"/>
              </a:spcAft>
            </a:pPr>
            <a:r>
              <a:rPr lang="hu-HU" dirty="0">
                <a:solidFill>
                  <a:srgbClr val="000000"/>
                </a:solidFill>
                <a:latin typeface="Times New Roman" panose="02020603050405020304" pitchFamily="18" charset="0"/>
              </a:rPr>
              <a:t>• </a:t>
            </a:r>
            <a:r>
              <a:rPr lang="hu-HU" dirty="0">
                <a:solidFill>
                  <a:srgbClr val="000000"/>
                </a:solidFill>
                <a:latin typeface="Calibri" panose="020F0502020204030204" pitchFamily="34" charset="0"/>
              </a:rPr>
              <a:t>a fejlődők konkrét kibocsátás- mérséklési </a:t>
            </a:r>
            <a:r>
              <a:rPr lang="hu-HU" i="1" dirty="0">
                <a:solidFill>
                  <a:srgbClr val="000000"/>
                </a:solidFill>
                <a:latin typeface="Calibri" panose="020F0502020204030204" pitchFamily="34" charset="0"/>
              </a:rPr>
              <a:t>intézkedései</a:t>
            </a:r>
            <a:r>
              <a:rPr lang="hu-HU" dirty="0">
                <a:solidFill>
                  <a:srgbClr val="000000"/>
                </a:solidFill>
                <a:latin typeface="Calibri" panose="020F0502020204030204" pitchFamily="34" charset="0"/>
              </a:rPr>
              <a:t>; </a:t>
            </a:r>
          </a:p>
          <a:p>
            <a:pPr>
              <a:spcBef>
                <a:spcPts val="600"/>
              </a:spcBef>
              <a:spcAft>
                <a:spcPts val="600"/>
              </a:spcAft>
            </a:pPr>
            <a:r>
              <a:rPr lang="hu-HU" dirty="0">
                <a:solidFill>
                  <a:srgbClr val="000000"/>
                </a:solidFill>
                <a:latin typeface="Times New Roman" panose="02020603050405020304" pitchFamily="18" charset="0"/>
              </a:rPr>
              <a:t>• </a:t>
            </a:r>
            <a:r>
              <a:rPr lang="hu-HU" dirty="0">
                <a:solidFill>
                  <a:srgbClr val="000000"/>
                </a:solidFill>
                <a:latin typeface="Calibri" panose="020F0502020204030204" pitchFamily="34" charset="0"/>
              </a:rPr>
              <a:t>a nyelők pontosabb beszámítása; </a:t>
            </a:r>
          </a:p>
          <a:p>
            <a:pPr>
              <a:spcBef>
                <a:spcPts val="600"/>
              </a:spcBef>
              <a:spcAft>
                <a:spcPts val="600"/>
              </a:spcAft>
            </a:pPr>
            <a:r>
              <a:rPr lang="hu-HU" dirty="0">
                <a:solidFill>
                  <a:srgbClr val="000000"/>
                </a:solidFill>
                <a:latin typeface="Times New Roman" panose="02020603050405020304" pitchFamily="18" charset="0"/>
              </a:rPr>
              <a:t>• </a:t>
            </a:r>
            <a:r>
              <a:rPr lang="hu-HU" dirty="0">
                <a:solidFill>
                  <a:srgbClr val="000000"/>
                </a:solidFill>
                <a:latin typeface="Calibri" panose="020F0502020204030204" pitchFamily="34" charset="0"/>
              </a:rPr>
              <a:t>az erdőpusztítás, erdőpusztulás csökkentése a fejlődő </a:t>
            </a:r>
            <a:r>
              <a:rPr lang="hu-HU" dirty="0" smtClean="0">
                <a:solidFill>
                  <a:srgbClr val="000000"/>
                </a:solidFill>
                <a:latin typeface="Calibri" panose="020F0502020204030204" pitchFamily="34" charset="0"/>
              </a:rPr>
              <a:t>országokban</a:t>
            </a:r>
            <a:r>
              <a:rPr lang="hu-HU" sz="800" dirty="0" smtClean="0">
                <a:solidFill>
                  <a:srgbClr val="000000"/>
                </a:solidFill>
                <a:latin typeface="Calibri" panose="020F0502020204030204" pitchFamily="34" charset="0"/>
              </a:rPr>
              <a:t> </a:t>
            </a:r>
            <a:r>
              <a:rPr lang="hu-HU" dirty="0">
                <a:solidFill>
                  <a:srgbClr val="000000"/>
                </a:solidFill>
                <a:latin typeface="Calibri" panose="020F0502020204030204" pitchFamily="34" charset="0"/>
              </a:rPr>
              <a:t>(REDD); </a:t>
            </a:r>
          </a:p>
          <a:p>
            <a:pPr>
              <a:spcBef>
                <a:spcPts val="600"/>
              </a:spcBef>
              <a:spcAft>
                <a:spcPts val="600"/>
              </a:spcAft>
            </a:pPr>
            <a:r>
              <a:rPr lang="hu-HU" dirty="0">
                <a:solidFill>
                  <a:srgbClr val="000000"/>
                </a:solidFill>
                <a:latin typeface="Times New Roman" panose="02020603050405020304" pitchFamily="18" charset="0"/>
              </a:rPr>
              <a:t>• </a:t>
            </a:r>
            <a:r>
              <a:rPr lang="hu-HU" dirty="0">
                <a:solidFill>
                  <a:srgbClr val="000000"/>
                </a:solidFill>
                <a:latin typeface="Calibri" panose="020F0502020204030204" pitchFamily="34" charset="0"/>
              </a:rPr>
              <a:t>az alkalmazkodásra való hatékonyabb felkészülés; </a:t>
            </a:r>
          </a:p>
          <a:p>
            <a:pPr>
              <a:spcBef>
                <a:spcPts val="600"/>
              </a:spcBef>
              <a:spcAft>
                <a:spcPts val="600"/>
              </a:spcAft>
            </a:pPr>
            <a:r>
              <a:rPr lang="hu-HU" dirty="0">
                <a:solidFill>
                  <a:srgbClr val="000000"/>
                </a:solidFill>
                <a:latin typeface="Times New Roman" panose="02020603050405020304" pitchFamily="18" charset="0"/>
              </a:rPr>
              <a:t>• </a:t>
            </a:r>
            <a:r>
              <a:rPr lang="hu-HU" dirty="0">
                <a:solidFill>
                  <a:srgbClr val="000000"/>
                </a:solidFill>
                <a:latin typeface="Calibri" panose="020F0502020204030204" pitchFamily="34" charset="0"/>
              </a:rPr>
              <a:t>a rugalmassági mechanizmusok (elsősorban a CDM) fejlesztése; </a:t>
            </a:r>
          </a:p>
          <a:p>
            <a:pPr>
              <a:spcBef>
                <a:spcPts val="600"/>
              </a:spcBef>
              <a:spcAft>
                <a:spcPts val="600"/>
              </a:spcAft>
            </a:pPr>
            <a:r>
              <a:rPr lang="hu-HU" dirty="0">
                <a:solidFill>
                  <a:srgbClr val="000000"/>
                </a:solidFill>
                <a:latin typeface="Times New Roman" panose="02020603050405020304" pitchFamily="18" charset="0"/>
              </a:rPr>
              <a:t>• </a:t>
            </a:r>
            <a:r>
              <a:rPr lang="hu-HU" dirty="0">
                <a:solidFill>
                  <a:srgbClr val="000000"/>
                </a:solidFill>
                <a:latin typeface="Calibri" panose="020F0502020204030204" pitchFamily="34" charset="0"/>
              </a:rPr>
              <a:t>újabb üvegházhatású gázok kibocsátásának beszámítása; </a:t>
            </a:r>
          </a:p>
          <a:p>
            <a:pPr>
              <a:spcBef>
                <a:spcPts val="600"/>
              </a:spcBef>
              <a:spcAft>
                <a:spcPts val="600"/>
              </a:spcAft>
            </a:pPr>
            <a:r>
              <a:rPr lang="hu-HU" dirty="0">
                <a:solidFill>
                  <a:srgbClr val="000000"/>
                </a:solidFill>
                <a:latin typeface="Times New Roman" panose="02020603050405020304" pitchFamily="18" charset="0"/>
              </a:rPr>
              <a:t>• </a:t>
            </a:r>
            <a:r>
              <a:rPr lang="hu-HU" dirty="0">
                <a:solidFill>
                  <a:srgbClr val="000000"/>
                </a:solidFill>
                <a:latin typeface="Calibri" panose="020F0502020204030204" pitchFamily="34" charset="0"/>
              </a:rPr>
              <a:t>a finanszírozási mechanizmusok fejlesztése; a technológiai együttműködés erősítése. </a:t>
            </a:r>
          </a:p>
        </p:txBody>
      </p:sp>
      <p:sp>
        <p:nvSpPr>
          <p:cNvPr id="3" name="Téglalap 2"/>
          <p:cNvSpPr/>
          <p:nvPr/>
        </p:nvSpPr>
        <p:spPr>
          <a:xfrm>
            <a:off x="3429119" y="276118"/>
            <a:ext cx="4756367" cy="369332"/>
          </a:xfrm>
          <a:prstGeom prst="rect">
            <a:avLst/>
          </a:prstGeom>
        </p:spPr>
        <p:txBody>
          <a:bodyPr wrap="none">
            <a:spAutoFit/>
          </a:bodyPr>
          <a:lstStyle/>
          <a:p>
            <a:r>
              <a:rPr lang="hu-HU" b="1" dirty="0">
                <a:solidFill>
                  <a:srgbClr val="000000"/>
                </a:solidFill>
                <a:latin typeface="Calibri" panose="020F0502020204030204" pitchFamily="34" charset="0"/>
              </a:rPr>
              <a:t>A párhuzamosan folyó tárgyalások megakadása </a:t>
            </a:r>
            <a:endParaRPr lang="hu-HU" dirty="0">
              <a:solidFill>
                <a:srgbClr val="000000"/>
              </a:solidFill>
              <a:latin typeface="Calibri" panose="020F0502020204030204" pitchFamily="34" charset="0"/>
            </a:endParaRPr>
          </a:p>
        </p:txBody>
      </p:sp>
    </p:spTree>
    <p:extLst>
      <p:ext uri="{BB962C8B-B14F-4D97-AF65-F5344CB8AC3E}">
        <p14:creationId xmlns:p14="http://schemas.microsoft.com/office/powerpoint/2010/main" val="263080773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1802672" y="1383235"/>
            <a:ext cx="8116388" cy="2616101"/>
          </a:xfrm>
          <a:prstGeom prst="rect">
            <a:avLst/>
          </a:prstGeom>
        </p:spPr>
        <p:txBody>
          <a:bodyPr wrap="square">
            <a:spAutoFit/>
          </a:bodyPr>
          <a:lstStyle/>
          <a:p>
            <a:pPr>
              <a:spcBef>
                <a:spcPts val="600"/>
              </a:spcBef>
              <a:spcAft>
                <a:spcPts val="600"/>
              </a:spcAft>
            </a:pPr>
            <a:r>
              <a:rPr lang="hu-HU" dirty="0" smtClean="0">
                <a:solidFill>
                  <a:srgbClr val="000000"/>
                </a:solidFill>
                <a:latin typeface="Times New Roman" panose="02020603050405020304" pitchFamily="18" charset="0"/>
              </a:rPr>
              <a:t>• </a:t>
            </a:r>
            <a:r>
              <a:rPr lang="hu-HU" dirty="0">
                <a:solidFill>
                  <a:srgbClr val="000000"/>
                </a:solidFill>
                <a:latin typeface="Calibri" panose="020F0502020204030204" pitchFamily="34" charset="0"/>
              </a:rPr>
              <a:t>a Kiotói Jegyzőkönyv „rendszerének” megtartása és meghosszabbítása (azaz a fejlettek elsődleges felelősségének és kötelezettségeinek további elismerése) nélkül a fejlődők nem hajlandók egy másik „univerzális” megállapodásban részt venni; </a:t>
            </a:r>
          </a:p>
          <a:p>
            <a:pPr>
              <a:spcBef>
                <a:spcPts val="600"/>
              </a:spcBef>
              <a:spcAft>
                <a:spcPts val="600"/>
              </a:spcAft>
            </a:pPr>
            <a:r>
              <a:rPr lang="hu-HU" dirty="0">
                <a:solidFill>
                  <a:srgbClr val="000000"/>
                </a:solidFill>
                <a:latin typeface="Times New Roman" panose="02020603050405020304" pitchFamily="18" charset="0"/>
              </a:rPr>
              <a:t>• </a:t>
            </a:r>
            <a:r>
              <a:rPr lang="hu-HU" dirty="0">
                <a:solidFill>
                  <a:srgbClr val="000000"/>
                </a:solidFill>
                <a:latin typeface="Calibri" panose="020F0502020204030204" pitchFamily="34" charset="0"/>
              </a:rPr>
              <a:t>a fejlettek már nem hajlandók csak egyoldalúan közreműködni a globális kibocsátás-szabályozásban a fejlődők tevőleges részvétele nélkül; </a:t>
            </a:r>
          </a:p>
          <a:p>
            <a:pPr>
              <a:spcBef>
                <a:spcPts val="600"/>
              </a:spcBef>
              <a:spcAft>
                <a:spcPts val="600"/>
              </a:spcAft>
            </a:pPr>
            <a:r>
              <a:rPr lang="hu-HU" dirty="0">
                <a:solidFill>
                  <a:srgbClr val="000000"/>
                </a:solidFill>
                <a:latin typeface="Times New Roman" panose="02020603050405020304" pitchFamily="18" charset="0"/>
              </a:rPr>
              <a:t>• </a:t>
            </a:r>
            <a:r>
              <a:rPr lang="hu-HU" dirty="0">
                <a:solidFill>
                  <a:srgbClr val="000000"/>
                </a:solidFill>
                <a:latin typeface="Calibri" panose="020F0502020204030204" pitchFamily="34" charset="0"/>
              </a:rPr>
              <a:t>az eddigieknél is kevésbé látszik egyértelműnek, hogy minden ország kész lenne újabb, jogilag is kötelező érvényű megállapodás megkötésére (e kétségek pl. Kína és az USA esetében merültek fel). </a:t>
            </a:r>
          </a:p>
        </p:txBody>
      </p:sp>
      <p:sp>
        <p:nvSpPr>
          <p:cNvPr id="3" name="Szövegdoboz 2"/>
          <p:cNvSpPr txBox="1"/>
          <p:nvPr/>
        </p:nvSpPr>
        <p:spPr>
          <a:xfrm>
            <a:off x="4088672" y="731520"/>
            <a:ext cx="3718560" cy="369332"/>
          </a:xfrm>
          <a:prstGeom prst="rect">
            <a:avLst/>
          </a:prstGeom>
          <a:noFill/>
        </p:spPr>
        <p:txBody>
          <a:bodyPr wrap="square" rtlCol="0">
            <a:spAutoFit/>
          </a:bodyPr>
          <a:lstStyle/>
          <a:p>
            <a:r>
              <a:rPr lang="hu-HU" b="1" dirty="0" smtClean="0"/>
              <a:t>2009 Koppenhága - Klímacsúcs</a:t>
            </a:r>
            <a:endParaRPr lang="hu-HU" b="1" dirty="0"/>
          </a:p>
        </p:txBody>
      </p:sp>
      <p:pic>
        <p:nvPicPr>
          <p:cNvPr id="5" name="Kép 4"/>
          <p:cNvPicPr>
            <a:picLocks noChangeAspect="1"/>
          </p:cNvPicPr>
          <p:nvPr/>
        </p:nvPicPr>
        <p:blipFill rotWithShape="1">
          <a:blip r:embed="rId2">
            <a:extLst>
              <a:ext uri="{28A0092B-C50C-407E-A947-70E740481C1C}">
                <a14:useLocalDpi xmlns:a14="http://schemas.microsoft.com/office/drawing/2010/main" val="0"/>
              </a:ext>
            </a:extLst>
          </a:blip>
          <a:srcRect t="29814" b="26459"/>
          <a:stretch/>
        </p:blipFill>
        <p:spPr>
          <a:xfrm>
            <a:off x="1802672" y="4188823"/>
            <a:ext cx="4052454" cy="1045028"/>
          </a:xfrm>
          <a:prstGeom prst="rect">
            <a:avLst/>
          </a:prstGeom>
        </p:spPr>
      </p:pic>
      <p:cxnSp>
        <p:nvCxnSpPr>
          <p:cNvPr id="7" name="Egyenes összekötő nyíllal 6"/>
          <p:cNvCxnSpPr/>
          <p:nvPr/>
        </p:nvCxnSpPr>
        <p:spPr>
          <a:xfrm>
            <a:off x="5956662" y="4720045"/>
            <a:ext cx="809897"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8" name="Szövegdoboz 7"/>
          <p:cNvSpPr txBox="1"/>
          <p:nvPr/>
        </p:nvSpPr>
        <p:spPr>
          <a:xfrm>
            <a:off x="6827517" y="4526671"/>
            <a:ext cx="3091543" cy="369332"/>
          </a:xfrm>
          <a:prstGeom prst="rect">
            <a:avLst/>
          </a:prstGeom>
          <a:noFill/>
        </p:spPr>
        <p:txBody>
          <a:bodyPr wrap="square" rtlCol="0">
            <a:spAutoFit/>
          </a:bodyPr>
          <a:lstStyle/>
          <a:p>
            <a:r>
              <a:rPr lang="hu-HU" dirty="0" err="1" smtClean="0"/>
              <a:t>Kyotoi</a:t>
            </a:r>
            <a:r>
              <a:rPr lang="hu-HU" dirty="0" smtClean="0"/>
              <a:t> jegyzőkönyv módosítása</a:t>
            </a:r>
            <a:endParaRPr lang="hu-HU" dirty="0"/>
          </a:p>
        </p:txBody>
      </p:sp>
      <p:sp>
        <p:nvSpPr>
          <p:cNvPr id="9" name="Téglalap 8"/>
          <p:cNvSpPr/>
          <p:nvPr/>
        </p:nvSpPr>
        <p:spPr>
          <a:xfrm>
            <a:off x="5947952" y="4896003"/>
            <a:ext cx="5855257" cy="369332"/>
          </a:xfrm>
          <a:prstGeom prst="rect">
            <a:avLst/>
          </a:prstGeom>
        </p:spPr>
        <p:txBody>
          <a:bodyPr wrap="none">
            <a:spAutoFit/>
          </a:bodyPr>
          <a:lstStyle/>
          <a:p>
            <a:r>
              <a:rPr lang="hu-HU" dirty="0">
                <a:solidFill>
                  <a:srgbClr val="000000"/>
                </a:solidFill>
                <a:latin typeface="Calibri" panose="020F0502020204030204" pitchFamily="34" charset="0"/>
              </a:rPr>
              <a:t>2013-2020 közötti (második kötelezettségvállalási) időszakra </a:t>
            </a:r>
            <a:endParaRPr lang="hu-HU" dirty="0"/>
          </a:p>
        </p:txBody>
      </p:sp>
      <p:sp>
        <p:nvSpPr>
          <p:cNvPr id="4" name="Téglalap 3"/>
          <p:cNvSpPr/>
          <p:nvPr/>
        </p:nvSpPr>
        <p:spPr>
          <a:xfrm>
            <a:off x="3422469" y="5581481"/>
            <a:ext cx="6096000" cy="1054135"/>
          </a:xfrm>
          <a:prstGeom prst="rect">
            <a:avLst/>
          </a:prstGeom>
        </p:spPr>
        <p:txBody>
          <a:bodyPr>
            <a:spAutoFit/>
          </a:bodyPr>
          <a:lstStyle/>
          <a:p>
            <a:pPr marL="196850">
              <a:lnSpc>
                <a:spcPts val="1800"/>
              </a:lnSpc>
            </a:pPr>
            <a:r>
              <a:rPr lang="hu-HU" dirty="0">
                <a:latin typeface="Times New Roman"/>
                <a:cs typeface="Times New Roman"/>
              </a:rPr>
              <a:t>fe</a:t>
            </a:r>
            <a:r>
              <a:rPr lang="hu-HU" spc="5" dirty="0">
                <a:latin typeface="Times New Roman"/>
                <a:cs typeface="Times New Roman"/>
              </a:rPr>
              <a:t>j</a:t>
            </a:r>
            <a:r>
              <a:rPr lang="hu-HU" dirty="0">
                <a:latin typeface="Times New Roman"/>
                <a:cs typeface="Times New Roman"/>
              </a:rPr>
              <a:t>l</a:t>
            </a:r>
            <a:r>
              <a:rPr lang="hu-HU" spc="-10" dirty="0">
                <a:latin typeface="Times New Roman"/>
                <a:cs typeface="Times New Roman"/>
              </a:rPr>
              <a:t>e</a:t>
            </a:r>
            <a:r>
              <a:rPr lang="hu-HU" dirty="0">
                <a:latin typeface="Times New Roman"/>
                <a:cs typeface="Times New Roman"/>
              </a:rPr>
              <a:t>t</a:t>
            </a:r>
            <a:r>
              <a:rPr lang="hu-HU" spc="-10" dirty="0">
                <a:latin typeface="Times New Roman"/>
                <a:cs typeface="Times New Roman"/>
              </a:rPr>
              <a:t>t</a:t>
            </a:r>
            <a:r>
              <a:rPr lang="hu-HU" dirty="0">
                <a:latin typeface="Times New Roman"/>
                <a:cs typeface="Times New Roman"/>
              </a:rPr>
              <a:t>ek</a:t>
            </a:r>
            <a:r>
              <a:rPr lang="hu-HU" spc="-30" dirty="0">
                <a:latin typeface="Times New Roman"/>
                <a:cs typeface="Times New Roman"/>
              </a:rPr>
              <a:t> </a:t>
            </a:r>
            <a:r>
              <a:rPr lang="hu-HU" dirty="0" err="1">
                <a:latin typeface="Times New Roman"/>
                <a:cs typeface="Times New Roman"/>
              </a:rPr>
              <a:t>kib</a:t>
            </a:r>
            <a:r>
              <a:rPr lang="hu-HU" spc="5" dirty="0" err="1">
                <a:latin typeface="Times New Roman"/>
                <a:cs typeface="Times New Roman"/>
              </a:rPr>
              <a:t>.</a:t>
            </a:r>
            <a:r>
              <a:rPr lang="hu-HU" dirty="0" err="1">
                <a:latin typeface="Times New Roman"/>
                <a:cs typeface="Times New Roman"/>
              </a:rPr>
              <a:t>-csö</a:t>
            </a:r>
            <a:r>
              <a:rPr lang="hu-HU" spc="-10" dirty="0" err="1">
                <a:latin typeface="Times New Roman"/>
                <a:cs typeface="Times New Roman"/>
              </a:rPr>
              <a:t>k</a:t>
            </a:r>
            <a:r>
              <a:rPr lang="hu-HU" spc="5" dirty="0" err="1">
                <a:latin typeface="Times New Roman"/>
                <a:cs typeface="Times New Roman"/>
              </a:rPr>
              <a:t>k</a:t>
            </a:r>
            <a:r>
              <a:rPr lang="hu-HU" dirty="0" err="1">
                <a:latin typeface="Times New Roman"/>
                <a:cs typeface="Times New Roman"/>
              </a:rPr>
              <a:t>en</a:t>
            </a:r>
            <a:r>
              <a:rPr lang="hu-HU" spc="-10" dirty="0" err="1">
                <a:latin typeface="Times New Roman"/>
                <a:cs typeface="Times New Roman"/>
              </a:rPr>
              <a:t>t</a:t>
            </a:r>
            <a:r>
              <a:rPr lang="hu-HU" dirty="0" err="1">
                <a:latin typeface="Times New Roman"/>
                <a:cs typeface="Times New Roman"/>
              </a:rPr>
              <a:t>é</a:t>
            </a:r>
            <a:r>
              <a:rPr lang="hu-HU" spc="-15" dirty="0" err="1">
                <a:latin typeface="Times New Roman"/>
                <a:cs typeface="Times New Roman"/>
              </a:rPr>
              <a:t>s</a:t>
            </a:r>
            <a:r>
              <a:rPr lang="hu-HU" dirty="0" err="1">
                <a:latin typeface="Times New Roman"/>
                <a:cs typeface="Times New Roman"/>
              </a:rPr>
              <a:t>e</a:t>
            </a:r>
            <a:r>
              <a:rPr lang="hu-HU" spc="-40" dirty="0">
                <a:latin typeface="Times New Roman"/>
                <a:cs typeface="Times New Roman"/>
              </a:rPr>
              <a:t> </a:t>
            </a:r>
            <a:r>
              <a:rPr lang="hu-HU" dirty="0">
                <a:latin typeface="Times New Roman"/>
                <a:cs typeface="Times New Roman"/>
              </a:rPr>
              <a:t>egye</a:t>
            </a:r>
            <a:r>
              <a:rPr lang="hu-HU" spc="-10" dirty="0">
                <a:latin typeface="Times New Roman"/>
                <a:cs typeface="Times New Roman"/>
              </a:rPr>
              <a:t>l</a:t>
            </a:r>
            <a:r>
              <a:rPr lang="hu-HU" dirty="0">
                <a:latin typeface="Times New Roman"/>
                <a:cs typeface="Times New Roman"/>
              </a:rPr>
              <a:t>ő</a:t>
            </a:r>
            <a:r>
              <a:rPr lang="hu-HU" spc="5" dirty="0">
                <a:latin typeface="Times New Roman"/>
                <a:cs typeface="Times New Roman"/>
              </a:rPr>
              <a:t>r</a:t>
            </a:r>
            <a:r>
              <a:rPr lang="hu-HU" dirty="0">
                <a:latin typeface="Times New Roman"/>
                <a:cs typeface="Times New Roman"/>
              </a:rPr>
              <a:t>e</a:t>
            </a:r>
            <a:r>
              <a:rPr lang="hu-HU" spc="-25" dirty="0">
                <a:latin typeface="Times New Roman"/>
                <a:cs typeface="Times New Roman"/>
              </a:rPr>
              <a:t> </a:t>
            </a:r>
            <a:r>
              <a:rPr lang="hu-HU" dirty="0">
                <a:latin typeface="Times New Roman"/>
                <a:cs typeface="Times New Roman"/>
              </a:rPr>
              <a:t>2</a:t>
            </a:r>
            <a:r>
              <a:rPr lang="hu-HU" spc="10" dirty="0">
                <a:latin typeface="Times New Roman"/>
                <a:cs typeface="Times New Roman"/>
              </a:rPr>
              <a:t>0</a:t>
            </a:r>
            <a:r>
              <a:rPr lang="hu-HU" dirty="0">
                <a:latin typeface="Times New Roman"/>
                <a:cs typeface="Times New Roman"/>
              </a:rPr>
              <a:t>2</a:t>
            </a:r>
            <a:r>
              <a:rPr lang="hu-HU" spc="15" dirty="0">
                <a:latin typeface="Times New Roman"/>
                <a:cs typeface="Times New Roman"/>
              </a:rPr>
              <a:t>0</a:t>
            </a:r>
            <a:r>
              <a:rPr lang="hu-HU" spc="-10" dirty="0">
                <a:latin typeface="Times New Roman"/>
                <a:cs typeface="Times New Roman"/>
              </a:rPr>
              <a:t>-ig</a:t>
            </a:r>
            <a:r>
              <a:rPr lang="hu-HU" dirty="0">
                <a:latin typeface="Times New Roman"/>
                <a:cs typeface="Times New Roman"/>
              </a:rPr>
              <a:t>:</a:t>
            </a:r>
            <a:r>
              <a:rPr lang="hu-HU" spc="-40" dirty="0">
                <a:latin typeface="Times New Roman"/>
                <a:cs typeface="Times New Roman"/>
              </a:rPr>
              <a:t> </a:t>
            </a:r>
            <a:r>
              <a:rPr lang="hu-HU" dirty="0">
                <a:latin typeface="Times New Roman"/>
                <a:cs typeface="Times New Roman"/>
              </a:rPr>
              <a:t>-</a:t>
            </a:r>
            <a:r>
              <a:rPr lang="hu-HU" spc="5" dirty="0">
                <a:latin typeface="Times New Roman"/>
                <a:cs typeface="Times New Roman"/>
              </a:rPr>
              <a:t>18%</a:t>
            </a:r>
            <a:endParaRPr lang="hu-HU" dirty="0">
              <a:latin typeface="Times New Roman"/>
              <a:cs typeface="Times New Roman"/>
            </a:endParaRPr>
          </a:p>
          <a:p>
            <a:pPr marL="387350">
              <a:lnSpc>
                <a:spcPts val="1800"/>
              </a:lnSpc>
            </a:pPr>
            <a:r>
              <a:rPr lang="hu-HU" b="1" i="1" dirty="0">
                <a:latin typeface="Times New Roman"/>
                <a:cs typeface="Times New Roman"/>
              </a:rPr>
              <a:t>US</a:t>
            </a:r>
            <a:r>
              <a:rPr lang="hu-HU" b="1" i="1" spc="-5" dirty="0">
                <a:latin typeface="Times New Roman"/>
                <a:cs typeface="Times New Roman"/>
              </a:rPr>
              <a:t>A</a:t>
            </a:r>
            <a:r>
              <a:rPr lang="hu-HU" b="1" i="1" dirty="0">
                <a:latin typeface="Times New Roman"/>
                <a:cs typeface="Times New Roman"/>
              </a:rPr>
              <a:t>,</a:t>
            </a:r>
            <a:r>
              <a:rPr lang="hu-HU" b="1" i="1" spc="-5" dirty="0">
                <a:latin typeface="Times New Roman"/>
                <a:cs typeface="Times New Roman"/>
              </a:rPr>
              <a:t> </a:t>
            </a:r>
            <a:r>
              <a:rPr lang="hu-HU" b="1" i="1" dirty="0">
                <a:latin typeface="Times New Roman"/>
                <a:cs typeface="Times New Roman"/>
              </a:rPr>
              <a:t>Kan</a:t>
            </a:r>
            <a:r>
              <a:rPr lang="hu-HU" b="1" i="1" spc="5" dirty="0">
                <a:latin typeface="Times New Roman"/>
                <a:cs typeface="Times New Roman"/>
              </a:rPr>
              <a:t>a</a:t>
            </a:r>
            <a:r>
              <a:rPr lang="hu-HU" b="1" i="1" dirty="0">
                <a:latin typeface="Times New Roman"/>
                <a:cs typeface="Times New Roman"/>
              </a:rPr>
              <a:t>d</a:t>
            </a:r>
            <a:r>
              <a:rPr lang="hu-HU" b="1" i="1" spc="10" dirty="0">
                <a:latin typeface="Times New Roman"/>
                <a:cs typeface="Times New Roman"/>
              </a:rPr>
              <a:t>a</a:t>
            </a:r>
            <a:r>
              <a:rPr lang="hu-HU" b="1" i="1" dirty="0">
                <a:latin typeface="Times New Roman"/>
                <a:cs typeface="Times New Roman"/>
              </a:rPr>
              <a:t>,</a:t>
            </a:r>
            <a:r>
              <a:rPr lang="hu-HU" b="1" i="1" spc="-30" dirty="0">
                <a:latin typeface="Times New Roman"/>
                <a:cs typeface="Times New Roman"/>
              </a:rPr>
              <a:t> </a:t>
            </a:r>
            <a:r>
              <a:rPr lang="hu-HU" b="1" i="1" dirty="0">
                <a:latin typeface="Times New Roman"/>
                <a:cs typeface="Times New Roman"/>
              </a:rPr>
              <a:t>J</a:t>
            </a:r>
            <a:r>
              <a:rPr lang="hu-HU" b="1" i="1" spc="10" dirty="0">
                <a:latin typeface="Times New Roman"/>
                <a:cs typeface="Times New Roman"/>
              </a:rPr>
              <a:t>a</a:t>
            </a:r>
            <a:r>
              <a:rPr lang="hu-HU" b="1" i="1" dirty="0">
                <a:latin typeface="Times New Roman"/>
                <a:cs typeface="Times New Roman"/>
              </a:rPr>
              <a:t>p</a:t>
            </a:r>
            <a:r>
              <a:rPr lang="hu-HU" b="1" i="1" spc="10" dirty="0">
                <a:latin typeface="Times New Roman"/>
                <a:cs typeface="Times New Roman"/>
              </a:rPr>
              <a:t>án</a:t>
            </a:r>
            <a:r>
              <a:rPr lang="hu-HU" b="1" i="1" dirty="0">
                <a:latin typeface="Times New Roman"/>
                <a:cs typeface="Times New Roman"/>
              </a:rPr>
              <a:t>,</a:t>
            </a:r>
            <a:r>
              <a:rPr lang="hu-HU" b="1" i="1" spc="-30" dirty="0">
                <a:latin typeface="Times New Roman"/>
                <a:cs typeface="Times New Roman"/>
              </a:rPr>
              <a:t> </a:t>
            </a:r>
            <a:r>
              <a:rPr lang="hu-HU" b="1" i="1" dirty="0" err="1">
                <a:latin typeface="Times New Roman"/>
                <a:cs typeface="Times New Roman"/>
              </a:rPr>
              <a:t>Or</a:t>
            </a:r>
            <a:r>
              <a:rPr lang="hu-HU" b="1" i="1" spc="10" dirty="0" err="1">
                <a:latin typeface="Times New Roman"/>
                <a:cs typeface="Times New Roman"/>
              </a:rPr>
              <a:t>o</a:t>
            </a:r>
            <a:r>
              <a:rPr lang="hu-HU" b="1" i="1" dirty="0" err="1">
                <a:latin typeface="Times New Roman"/>
                <a:cs typeface="Times New Roman"/>
              </a:rPr>
              <a:t>sz</a:t>
            </a:r>
            <a:r>
              <a:rPr lang="hu-HU" b="1" i="1" spc="5" dirty="0" err="1">
                <a:latin typeface="Times New Roman"/>
                <a:cs typeface="Times New Roman"/>
              </a:rPr>
              <a:t>o</a:t>
            </a:r>
            <a:r>
              <a:rPr lang="hu-HU" b="1" i="1" spc="-10" dirty="0">
                <a:latin typeface="Times New Roman"/>
                <a:cs typeface="Times New Roman"/>
              </a:rPr>
              <a:t>.</a:t>
            </a:r>
            <a:r>
              <a:rPr lang="hu-HU" b="1" i="1" dirty="0">
                <a:latin typeface="Times New Roman"/>
                <a:cs typeface="Times New Roman"/>
              </a:rPr>
              <a:t>,</a:t>
            </a:r>
            <a:r>
              <a:rPr lang="hu-HU" b="1" i="1" spc="-30" dirty="0">
                <a:latin typeface="Times New Roman"/>
                <a:cs typeface="Times New Roman"/>
              </a:rPr>
              <a:t> </a:t>
            </a:r>
            <a:r>
              <a:rPr lang="hu-HU" b="1" i="1" dirty="0">
                <a:latin typeface="Times New Roman"/>
                <a:cs typeface="Times New Roman"/>
              </a:rPr>
              <a:t>Új-Zé</a:t>
            </a:r>
            <a:r>
              <a:rPr lang="hu-HU" b="1" i="1" spc="-10" dirty="0">
                <a:latin typeface="Times New Roman"/>
                <a:cs typeface="Times New Roman"/>
              </a:rPr>
              <a:t>l</a:t>
            </a:r>
            <a:r>
              <a:rPr lang="hu-HU" b="1" i="1" dirty="0">
                <a:latin typeface="Times New Roman"/>
                <a:cs typeface="Times New Roman"/>
              </a:rPr>
              <a:t>a</a:t>
            </a:r>
            <a:r>
              <a:rPr lang="hu-HU" b="1" i="1" spc="5" dirty="0">
                <a:latin typeface="Times New Roman"/>
                <a:cs typeface="Times New Roman"/>
              </a:rPr>
              <a:t>n</a:t>
            </a:r>
            <a:r>
              <a:rPr lang="hu-HU" b="1" i="1" dirty="0">
                <a:latin typeface="Times New Roman"/>
                <a:cs typeface="Times New Roman"/>
              </a:rPr>
              <a:t>d</a:t>
            </a:r>
            <a:r>
              <a:rPr lang="hu-HU" b="1" i="1" spc="-25" dirty="0">
                <a:latin typeface="Times New Roman"/>
                <a:cs typeface="Times New Roman"/>
              </a:rPr>
              <a:t> </a:t>
            </a:r>
            <a:r>
              <a:rPr lang="hu-HU" b="1" i="1" dirty="0">
                <a:latin typeface="Times New Roman"/>
                <a:cs typeface="Times New Roman"/>
              </a:rPr>
              <a:t>nélkül</a:t>
            </a:r>
            <a:endParaRPr lang="hu-HU" dirty="0">
              <a:latin typeface="Times New Roman"/>
              <a:cs typeface="Times New Roman"/>
            </a:endParaRPr>
          </a:p>
          <a:p>
            <a:pPr marL="196850">
              <a:lnSpc>
                <a:spcPts val="1800"/>
              </a:lnSpc>
            </a:pPr>
            <a:r>
              <a:rPr lang="hu-HU" dirty="0">
                <a:latin typeface="Times New Roman"/>
                <a:cs typeface="Times New Roman"/>
              </a:rPr>
              <a:t>=</a:t>
            </a:r>
            <a:r>
              <a:rPr lang="hu-HU" spc="-15" dirty="0">
                <a:latin typeface="Times New Roman"/>
                <a:cs typeface="Times New Roman"/>
              </a:rPr>
              <a:t> </a:t>
            </a:r>
            <a:r>
              <a:rPr lang="hu-HU" dirty="0">
                <a:latin typeface="Times New Roman"/>
                <a:cs typeface="Times New Roman"/>
              </a:rPr>
              <a:t>ez v</a:t>
            </a:r>
            <a:r>
              <a:rPr lang="hu-HU" spc="10" dirty="0">
                <a:latin typeface="Times New Roman"/>
                <a:cs typeface="Times New Roman"/>
              </a:rPr>
              <a:t>o</a:t>
            </a:r>
            <a:r>
              <a:rPr lang="hu-HU" dirty="0">
                <a:latin typeface="Times New Roman"/>
                <a:cs typeface="Times New Roman"/>
              </a:rPr>
              <a:t>lt</a:t>
            </a:r>
            <a:r>
              <a:rPr lang="hu-HU" spc="-30" dirty="0">
                <a:latin typeface="Times New Roman"/>
                <a:cs typeface="Times New Roman"/>
              </a:rPr>
              <a:t> </a:t>
            </a:r>
            <a:r>
              <a:rPr lang="hu-HU" dirty="0">
                <a:latin typeface="Times New Roman"/>
                <a:cs typeface="Times New Roman"/>
              </a:rPr>
              <a:t>a fe</a:t>
            </a:r>
            <a:r>
              <a:rPr lang="hu-HU" spc="5" dirty="0">
                <a:latin typeface="Times New Roman"/>
                <a:cs typeface="Times New Roman"/>
              </a:rPr>
              <a:t>j</a:t>
            </a:r>
            <a:r>
              <a:rPr lang="hu-HU" dirty="0">
                <a:latin typeface="Times New Roman"/>
                <a:cs typeface="Times New Roman"/>
              </a:rPr>
              <a:t>lőd</a:t>
            </a:r>
            <a:r>
              <a:rPr lang="hu-HU" spc="-15" dirty="0">
                <a:latin typeface="Times New Roman"/>
                <a:cs typeface="Times New Roman"/>
              </a:rPr>
              <a:t>ő</a:t>
            </a:r>
            <a:r>
              <a:rPr lang="hu-HU" dirty="0">
                <a:latin typeface="Times New Roman"/>
                <a:cs typeface="Times New Roman"/>
              </a:rPr>
              <a:t>k</a:t>
            </a:r>
            <a:r>
              <a:rPr lang="hu-HU" spc="-40" dirty="0">
                <a:latin typeface="Times New Roman"/>
                <a:cs typeface="Times New Roman"/>
              </a:rPr>
              <a:t> </a:t>
            </a:r>
            <a:r>
              <a:rPr lang="hu-HU" dirty="0">
                <a:latin typeface="Times New Roman"/>
                <a:cs typeface="Times New Roman"/>
              </a:rPr>
              <a:t>„fel</a:t>
            </a:r>
            <a:r>
              <a:rPr lang="hu-HU" spc="-10" dirty="0">
                <a:latin typeface="Times New Roman"/>
                <a:cs typeface="Times New Roman"/>
              </a:rPr>
              <a:t>t</a:t>
            </a:r>
            <a:r>
              <a:rPr lang="hu-HU" dirty="0">
                <a:latin typeface="Times New Roman"/>
                <a:cs typeface="Times New Roman"/>
              </a:rPr>
              <a:t>é</a:t>
            </a:r>
            <a:r>
              <a:rPr lang="hu-HU" spc="-10" dirty="0">
                <a:latin typeface="Times New Roman"/>
                <a:cs typeface="Times New Roman"/>
              </a:rPr>
              <a:t>t</a:t>
            </a:r>
            <a:r>
              <a:rPr lang="hu-HU" dirty="0">
                <a:latin typeface="Times New Roman"/>
                <a:cs typeface="Times New Roman"/>
              </a:rPr>
              <a:t>e</a:t>
            </a:r>
            <a:r>
              <a:rPr lang="hu-HU" spc="-10" dirty="0">
                <a:latin typeface="Times New Roman"/>
                <a:cs typeface="Times New Roman"/>
              </a:rPr>
              <a:t>l</a:t>
            </a:r>
            <a:r>
              <a:rPr lang="hu-HU" dirty="0">
                <a:latin typeface="Times New Roman"/>
                <a:cs typeface="Times New Roman"/>
              </a:rPr>
              <a:t>e”</a:t>
            </a:r>
          </a:p>
          <a:p>
            <a:pPr marL="387350">
              <a:lnSpc>
                <a:spcPts val="2100"/>
              </a:lnSpc>
            </a:pPr>
            <a:r>
              <a:rPr lang="hu-HU" dirty="0">
                <a:latin typeface="Times New Roman"/>
                <a:cs typeface="Times New Roman"/>
              </a:rPr>
              <a:t>egy</a:t>
            </a:r>
            <a:r>
              <a:rPr lang="hu-HU" spc="-15" dirty="0">
                <a:latin typeface="Times New Roman"/>
                <a:cs typeface="Times New Roman"/>
              </a:rPr>
              <a:t> </a:t>
            </a:r>
            <a:r>
              <a:rPr lang="hu-HU" dirty="0" err="1">
                <a:latin typeface="Times New Roman"/>
                <a:cs typeface="Times New Roman"/>
              </a:rPr>
              <a:t>glo</a:t>
            </a:r>
            <a:r>
              <a:rPr lang="hu-HU" spc="5" dirty="0" err="1">
                <a:latin typeface="Times New Roman"/>
                <a:cs typeface="Times New Roman"/>
              </a:rPr>
              <a:t>b</a:t>
            </a:r>
            <a:r>
              <a:rPr lang="hu-HU" dirty="0">
                <a:latin typeface="Times New Roman"/>
                <a:cs typeface="Times New Roman"/>
              </a:rPr>
              <a:t>.</a:t>
            </a:r>
            <a:r>
              <a:rPr lang="hu-HU" spc="-30" dirty="0">
                <a:latin typeface="Times New Roman"/>
                <a:cs typeface="Times New Roman"/>
              </a:rPr>
              <a:t> </a:t>
            </a:r>
            <a:r>
              <a:rPr lang="hu-HU" spc="-25" dirty="0">
                <a:latin typeface="Times New Roman"/>
                <a:cs typeface="Times New Roman"/>
              </a:rPr>
              <a:t>m</a:t>
            </a:r>
            <a:r>
              <a:rPr lang="hu-HU" dirty="0">
                <a:latin typeface="Times New Roman"/>
                <a:cs typeface="Times New Roman"/>
              </a:rPr>
              <a:t>egál</a:t>
            </a:r>
            <a:r>
              <a:rPr lang="hu-HU" spc="-10" dirty="0">
                <a:latin typeface="Times New Roman"/>
                <a:cs typeface="Times New Roman"/>
              </a:rPr>
              <a:t>l</a:t>
            </a:r>
            <a:r>
              <a:rPr lang="hu-HU" dirty="0">
                <a:latin typeface="Times New Roman"/>
                <a:cs typeface="Times New Roman"/>
              </a:rPr>
              <a:t>ap</a:t>
            </a:r>
            <a:r>
              <a:rPr lang="hu-HU" spc="5" dirty="0">
                <a:latin typeface="Times New Roman"/>
                <a:cs typeface="Times New Roman"/>
              </a:rPr>
              <a:t>o</a:t>
            </a:r>
            <a:r>
              <a:rPr lang="hu-HU" dirty="0">
                <a:latin typeface="Times New Roman"/>
                <a:cs typeface="Times New Roman"/>
              </a:rPr>
              <a:t>dás</a:t>
            </a:r>
            <a:r>
              <a:rPr lang="hu-HU" spc="-15" dirty="0">
                <a:latin typeface="Times New Roman"/>
                <a:cs typeface="Times New Roman"/>
              </a:rPr>
              <a:t> </a:t>
            </a:r>
            <a:r>
              <a:rPr lang="hu-HU" dirty="0">
                <a:latin typeface="Times New Roman"/>
                <a:cs typeface="Times New Roman"/>
              </a:rPr>
              <a:t>t</a:t>
            </a:r>
            <a:r>
              <a:rPr lang="hu-HU" spc="-10" dirty="0">
                <a:latin typeface="Times New Roman"/>
                <a:cs typeface="Times New Roman"/>
              </a:rPr>
              <a:t>á</a:t>
            </a:r>
            <a:r>
              <a:rPr lang="hu-HU" spc="-35" dirty="0">
                <a:latin typeface="Times New Roman"/>
                <a:cs typeface="Times New Roman"/>
              </a:rPr>
              <a:t>r</a:t>
            </a:r>
            <a:r>
              <a:rPr lang="hu-HU" dirty="0">
                <a:latin typeface="Times New Roman"/>
                <a:cs typeface="Times New Roman"/>
              </a:rPr>
              <a:t>gya</a:t>
            </a:r>
            <a:r>
              <a:rPr lang="hu-HU" spc="-10" dirty="0">
                <a:latin typeface="Times New Roman"/>
                <a:cs typeface="Times New Roman"/>
              </a:rPr>
              <a:t>l</a:t>
            </a:r>
            <a:r>
              <a:rPr lang="hu-HU" dirty="0">
                <a:latin typeface="Times New Roman"/>
                <a:cs typeface="Times New Roman"/>
              </a:rPr>
              <a:t>ásához:</a:t>
            </a:r>
            <a:r>
              <a:rPr lang="hu-HU" spc="-35" dirty="0">
                <a:latin typeface="Times New Roman"/>
                <a:cs typeface="Times New Roman"/>
              </a:rPr>
              <a:t> </a:t>
            </a:r>
            <a:r>
              <a:rPr lang="hu-HU" b="1" spc="5" dirty="0" smtClean="0">
                <a:latin typeface="Times New Roman"/>
                <a:cs typeface="Times New Roman"/>
              </a:rPr>
              <a:t>2015</a:t>
            </a:r>
            <a:r>
              <a:rPr lang="hu-HU" spc="-10" dirty="0" smtClean="0">
                <a:latin typeface="Times New Roman"/>
                <a:cs typeface="Times New Roman"/>
              </a:rPr>
              <a:t>-</a:t>
            </a:r>
            <a:r>
              <a:rPr lang="hu-HU" dirty="0" smtClean="0">
                <a:latin typeface="Times New Roman"/>
                <a:cs typeface="Times New Roman"/>
              </a:rPr>
              <a:t>r</a:t>
            </a:r>
            <a:r>
              <a:rPr lang="hu-HU" spc="-25" dirty="0" smtClean="0">
                <a:latin typeface="Times New Roman"/>
                <a:cs typeface="Times New Roman"/>
              </a:rPr>
              <a:t>e</a:t>
            </a:r>
            <a:endParaRPr lang="hu-HU" dirty="0"/>
          </a:p>
        </p:txBody>
      </p:sp>
    </p:spTree>
    <p:extLst>
      <p:ext uri="{BB962C8B-B14F-4D97-AF65-F5344CB8AC3E}">
        <p14:creationId xmlns:p14="http://schemas.microsoft.com/office/powerpoint/2010/main" val="402790029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églalap 4"/>
          <p:cNvSpPr/>
          <p:nvPr/>
        </p:nvSpPr>
        <p:spPr>
          <a:xfrm>
            <a:off x="3587930" y="93565"/>
            <a:ext cx="5564779" cy="464230"/>
          </a:xfrm>
          <a:prstGeom prst="rect">
            <a:avLst/>
          </a:prstGeom>
        </p:spPr>
        <p:txBody>
          <a:bodyPr wrap="square">
            <a:spAutoFit/>
          </a:bodyPr>
          <a:lstStyle/>
          <a:p>
            <a:pPr algn="ctr">
              <a:lnSpc>
                <a:spcPts val="2930"/>
              </a:lnSpc>
            </a:pPr>
            <a:r>
              <a:rPr lang="hu-HU" b="1" i="1" spc="-20" dirty="0">
                <a:solidFill>
                  <a:srgbClr val="1F4081"/>
                </a:solidFill>
                <a:latin typeface="Times New Roman"/>
                <a:cs typeface="Times New Roman"/>
              </a:rPr>
              <a:t>MIRŐL</a:t>
            </a:r>
            <a:r>
              <a:rPr lang="hu-HU" b="1" i="1" spc="-100" dirty="0">
                <a:solidFill>
                  <a:srgbClr val="1F4081"/>
                </a:solidFill>
                <a:latin typeface="Times New Roman"/>
                <a:cs typeface="Times New Roman"/>
              </a:rPr>
              <a:t> </a:t>
            </a:r>
            <a:r>
              <a:rPr lang="hu-HU" b="1" i="1" spc="-20" dirty="0" smtClean="0">
                <a:solidFill>
                  <a:srgbClr val="1F4081"/>
                </a:solidFill>
                <a:latin typeface="Times New Roman"/>
                <a:cs typeface="Times New Roman"/>
              </a:rPr>
              <a:t>K</a:t>
            </a:r>
            <a:r>
              <a:rPr lang="hu-HU" b="1" i="1" spc="-35" dirty="0" smtClean="0">
                <a:solidFill>
                  <a:srgbClr val="1F4081"/>
                </a:solidFill>
                <a:latin typeface="Times New Roman"/>
                <a:cs typeface="Times New Roman"/>
              </a:rPr>
              <a:t>E</a:t>
            </a:r>
            <a:r>
              <a:rPr lang="hu-HU" b="1" i="1" spc="-20" dirty="0" smtClean="0">
                <a:solidFill>
                  <a:srgbClr val="1F4081"/>
                </a:solidFill>
                <a:latin typeface="Times New Roman"/>
                <a:cs typeface="Times New Roman"/>
              </a:rPr>
              <a:t>L</a:t>
            </a:r>
            <a:r>
              <a:rPr lang="hu-HU" b="1" i="1" spc="-30" dirty="0" smtClean="0">
                <a:solidFill>
                  <a:srgbClr val="1F4081"/>
                </a:solidFill>
                <a:latin typeface="Times New Roman"/>
                <a:cs typeface="Times New Roman"/>
              </a:rPr>
              <a:t>L</a:t>
            </a:r>
            <a:r>
              <a:rPr lang="hu-HU" b="1" i="1" spc="-20" dirty="0" smtClean="0">
                <a:solidFill>
                  <a:srgbClr val="1F4081"/>
                </a:solidFill>
                <a:latin typeface="Times New Roman"/>
                <a:cs typeface="Times New Roman"/>
              </a:rPr>
              <a:t>E</a:t>
            </a:r>
            <a:r>
              <a:rPr lang="hu-HU" b="1" i="1" spc="-30" dirty="0" smtClean="0">
                <a:solidFill>
                  <a:srgbClr val="1F4081"/>
                </a:solidFill>
                <a:latin typeface="Times New Roman"/>
                <a:cs typeface="Times New Roman"/>
              </a:rPr>
              <a:t>T</a:t>
            </a:r>
            <a:r>
              <a:rPr lang="hu-HU" b="1" i="1" spc="-20" dirty="0" smtClean="0">
                <a:solidFill>
                  <a:srgbClr val="1F4081"/>
                </a:solidFill>
                <a:latin typeface="Times New Roman"/>
                <a:cs typeface="Times New Roman"/>
              </a:rPr>
              <a:t>T</a:t>
            </a:r>
            <a:r>
              <a:rPr lang="hu-HU" dirty="0" smtClean="0">
                <a:latin typeface="Times New Roman"/>
                <a:cs typeface="Times New Roman"/>
              </a:rPr>
              <a:t> </a:t>
            </a:r>
            <a:r>
              <a:rPr lang="hu-HU" b="1" i="1" spc="-20" dirty="0" smtClean="0">
                <a:solidFill>
                  <a:srgbClr val="1F4081"/>
                </a:solidFill>
                <a:latin typeface="Times New Roman"/>
                <a:cs typeface="Times New Roman"/>
              </a:rPr>
              <a:t>V</a:t>
            </a:r>
            <a:r>
              <a:rPr lang="hu-HU" b="1" i="1" spc="-40" dirty="0" smtClean="0">
                <a:solidFill>
                  <a:srgbClr val="1F4081"/>
                </a:solidFill>
                <a:latin typeface="Times New Roman"/>
                <a:cs typeface="Times New Roman"/>
              </a:rPr>
              <a:t>O</a:t>
            </a:r>
            <a:r>
              <a:rPr lang="hu-HU" b="1" i="1" spc="-20" dirty="0" smtClean="0">
                <a:solidFill>
                  <a:srgbClr val="1F4081"/>
                </a:solidFill>
                <a:latin typeface="Times New Roman"/>
                <a:cs typeface="Times New Roman"/>
              </a:rPr>
              <a:t>L</a:t>
            </a:r>
            <a:r>
              <a:rPr lang="hu-HU" b="1" i="1" spc="-40" dirty="0" smtClean="0">
                <a:solidFill>
                  <a:srgbClr val="1F4081"/>
                </a:solidFill>
                <a:latin typeface="Times New Roman"/>
                <a:cs typeface="Times New Roman"/>
              </a:rPr>
              <a:t>N</a:t>
            </a:r>
            <a:r>
              <a:rPr lang="hu-HU" b="1" i="1" spc="-20" dirty="0" smtClean="0">
                <a:solidFill>
                  <a:srgbClr val="1F4081"/>
                </a:solidFill>
                <a:latin typeface="Times New Roman"/>
                <a:cs typeface="Times New Roman"/>
              </a:rPr>
              <a:t>A</a:t>
            </a:r>
            <a:r>
              <a:rPr lang="hu-HU" b="1" i="1" spc="-135" dirty="0" smtClean="0">
                <a:solidFill>
                  <a:srgbClr val="1F4081"/>
                </a:solidFill>
                <a:latin typeface="Times New Roman"/>
                <a:cs typeface="Times New Roman"/>
              </a:rPr>
              <a:t> </a:t>
            </a:r>
            <a:r>
              <a:rPr lang="hu-HU" b="1" i="1" spc="-25" dirty="0">
                <a:solidFill>
                  <a:srgbClr val="1F4081"/>
                </a:solidFill>
                <a:latin typeface="Times New Roman"/>
                <a:cs typeface="Times New Roman"/>
              </a:rPr>
              <a:t>M</a:t>
            </a:r>
            <a:r>
              <a:rPr lang="hu-HU" b="1" i="1" spc="-35" dirty="0">
                <a:solidFill>
                  <a:srgbClr val="1F4081"/>
                </a:solidFill>
                <a:latin typeface="Times New Roman"/>
                <a:cs typeface="Times New Roman"/>
              </a:rPr>
              <a:t>E</a:t>
            </a:r>
            <a:r>
              <a:rPr lang="hu-HU" b="1" i="1" spc="-25" dirty="0">
                <a:solidFill>
                  <a:srgbClr val="1F4081"/>
                </a:solidFill>
                <a:latin typeface="Times New Roman"/>
                <a:cs typeface="Times New Roman"/>
              </a:rPr>
              <a:t>G</a:t>
            </a:r>
            <a:r>
              <a:rPr lang="hu-HU" b="1" i="1" spc="-35" dirty="0">
                <a:solidFill>
                  <a:srgbClr val="1F4081"/>
                </a:solidFill>
                <a:latin typeface="Times New Roman"/>
                <a:cs typeface="Times New Roman"/>
              </a:rPr>
              <a:t>Á</a:t>
            </a:r>
            <a:r>
              <a:rPr lang="hu-HU" b="1" i="1" spc="-20" dirty="0">
                <a:solidFill>
                  <a:srgbClr val="1F4081"/>
                </a:solidFill>
                <a:latin typeface="Times New Roman"/>
                <a:cs typeface="Times New Roman"/>
              </a:rPr>
              <a:t>L</a:t>
            </a:r>
            <a:r>
              <a:rPr lang="hu-HU" b="1" i="1" spc="-35" dirty="0">
                <a:solidFill>
                  <a:srgbClr val="1F4081"/>
                </a:solidFill>
                <a:latin typeface="Times New Roman"/>
                <a:cs typeface="Times New Roman"/>
              </a:rPr>
              <a:t>L</a:t>
            </a:r>
            <a:r>
              <a:rPr lang="hu-HU" b="1" i="1" spc="-20" dirty="0">
                <a:solidFill>
                  <a:srgbClr val="1F4081"/>
                </a:solidFill>
                <a:latin typeface="Times New Roman"/>
                <a:cs typeface="Times New Roman"/>
              </a:rPr>
              <a:t>A</a:t>
            </a:r>
            <a:r>
              <a:rPr lang="hu-HU" b="1" i="1" spc="-35" dirty="0">
                <a:solidFill>
                  <a:srgbClr val="1F4081"/>
                </a:solidFill>
                <a:latin typeface="Times New Roman"/>
                <a:cs typeface="Times New Roman"/>
              </a:rPr>
              <a:t>P</a:t>
            </a:r>
            <a:r>
              <a:rPr lang="hu-HU" b="1" i="1" spc="-20" dirty="0">
                <a:solidFill>
                  <a:srgbClr val="1F4081"/>
                </a:solidFill>
                <a:latin typeface="Times New Roman"/>
                <a:cs typeface="Times New Roman"/>
              </a:rPr>
              <a:t>ODNI</a:t>
            </a:r>
            <a:endParaRPr lang="hu-HU" dirty="0">
              <a:latin typeface="Times New Roman"/>
              <a:cs typeface="Times New Roman"/>
            </a:endParaRPr>
          </a:p>
        </p:txBody>
      </p:sp>
      <p:sp>
        <p:nvSpPr>
          <p:cNvPr id="6" name="Téglalap 5"/>
          <p:cNvSpPr/>
          <p:nvPr/>
        </p:nvSpPr>
        <p:spPr>
          <a:xfrm>
            <a:off x="3222171" y="696977"/>
            <a:ext cx="6096000" cy="2416046"/>
          </a:xfrm>
          <a:prstGeom prst="rect">
            <a:avLst/>
          </a:prstGeom>
        </p:spPr>
        <p:txBody>
          <a:bodyPr>
            <a:spAutoFit/>
          </a:bodyPr>
          <a:lstStyle/>
          <a:p>
            <a:pPr marR="21590" algn="ctr">
              <a:lnSpc>
                <a:spcPts val="2700"/>
              </a:lnSpc>
            </a:pPr>
            <a:r>
              <a:rPr lang="hu-HU" b="1" spc="-15" dirty="0">
                <a:solidFill>
                  <a:srgbClr val="050404"/>
                </a:solidFill>
                <a:latin typeface="Times New Roman"/>
                <a:cs typeface="Times New Roman"/>
              </a:rPr>
              <a:t>Milyen</a:t>
            </a:r>
            <a:r>
              <a:rPr lang="hu-HU" b="1" spc="20" dirty="0">
                <a:solidFill>
                  <a:srgbClr val="050404"/>
                </a:solidFill>
                <a:latin typeface="Times New Roman"/>
                <a:cs typeface="Times New Roman"/>
              </a:rPr>
              <a:t> </a:t>
            </a:r>
            <a:r>
              <a:rPr lang="hu-HU" b="1" spc="-20" dirty="0">
                <a:solidFill>
                  <a:srgbClr val="050404"/>
                </a:solidFill>
                <a:latin typeface="Times New Roman"/>
                <a:cs typeface="Times New Roman"/>
              </a:rPr>
              <a:t>mé</a:t>
            </a:r>
            <a:r>
              <a:rPr lang="hu-HU" b="1" spc="-30" dirty="0">
                <a:solidFill>
                  <a:srgbClr val="050404"/>
                </a:solidFill>
                <a:latin typeface="Times New Roman"/>
                <a:cs typeface="Times New Roman"/>
              </a:rPr>
              <a:t>r</a:t>
            </a:r>
            <a:r>
              <a:rPr lang="hu-HU" b="1" spc="-15" dirty="0">
                <a:solidFill>
                  <a:srgbClr val="050404"/>
                </a:solidFill>
                <a:latin typeface="Times New Roman"/>
                <a:cs typeface="Times New Roman"/>
              </a:rPr>
              <a:t>tékű,</a:t>
            </a:r>
            <a:r>
              <a:rPr lang="hu-HU" b="1" spc="30" dirty="0">
                <a:solidFill>
                  <a:srgbClr val="050404"/>
                </a:solidFill>
                <a:latin typeface="Times New Roman"/>
                <a:cs typeface="Times New Roman"/>
              </a:rPr>
              <a:t> </a:t>
            </a:r>
            <a:r>
              <a:rPr lang="hu-HU" b="1" spc="-15" dirty="0">
                <a:solidFill>
                  <a:srgbClr val="050404"/>
                </a:solidFill>
                <a:latin typeface="Times New Roman"/>
                <a:cs typeface="Times New Roman"/>
              </a:rPr>
              <a:t>ütemű,</a:t>
            </a:r>
            <a:r>
              <a:rPr lang="hu-HU" b="1" spc="15" dirty="0">
                <a:solidFill>
                  <a:srgbClr val="050404"/>
                </a:solidFill>
                <a:latin typeface="Times New Roman"/>
                <a:cs typeface="Times New Roman"/>
              </a:rPr>
              <a:t> </a:t>
            </a:r>
            <a:r>
              <a:rPr lang="hu-HU" b="1" spc="-15" dirty="0">
                <a:solidFill>
                  <a:srgbClr val="050404"/>
                </a:solidFill>
                <a:latin typeface="Times New Roman"/>
                <a:cs typeface="Times New Roman"/>
              </a:rPr>
              <a:t>„r</a:t>
            </a:r>
            <a:r>
              <a:rPr lang="hu-HU" b="1" spc="-25" dirty="0">
                <a:solidFill>
                  <a:srgbClr val="050404"/>
                </a:solidFill>
                <a:latin typeface="Times New Roman"/>
                <a:cs typeface="Times New Roman"/>
              </a:rPr>
              <a:t>é</a:t>
            </a:r>
            <a:r>
              <a:rPr lang="hu-HU" b="1" spc="-10" dirty="0">
                <a:solidFill>
                  <a:srgbClr val="050404"/>
                </a:solidFill>
                <a:latin typeface="Times New Roman"/>
                <a:cs typeface="Times New Roman"/>
              </a:rPr>
              <a:t>s</a:t>
            </a:r>
            <a:r>
              <a:rPr lang="hu-HU" b="1" spc="-30" dirty="0">
                <a:solidFill>
                  <a:srgbClr val="050404"/>
                </a:solidFill>
                <a:latin typeface="Times New Roman"/>
                <a:cs typeface="Times New Roman"/>
              </a:rPr>
              <a:t>z</a:t>
            </a:r>
            <a:r>
              <a:rPr lang="hu-HU" b="1" spc="-15" dirty="0">
                <a:solidFill>
                  <a:srgbClr val="050404"/>
                </a:solidFill>
                <a:latin typeface="Times New Roman"/>
                <a:cs typeface="Times New Roman"/>
              </a:rPr>
              <a:t>e</a:t>
            </a:r>
            <a:r>
              <a:rPr lang="hu-HU" b="1" spc="-5" dirty="0">
                <a:solidFill>
                  <a:srgbClr val="050404"/>
                </a:solidFill>
                <a:latin typeface="Times New Roman"/>
                <a:cs typeface="Times New Roman"/>
              </a:rPr>
              <a:t>s</a:t>
            </a:r>
            <a:r>
              <a:rPr lang="hu-HU" b="1" spc="-15" dirty="0">
                <a:solidFill>
                  <a:srgbClr val="050404"/>
                </a:solidFill>
                <a:latin typeface="Times New Roman"/>
                <a:cs typeface="Times New Roman"/>
              </a:rPr>
              <a:t>edésű”</a:t>
            </a:r>
            <a:endParaRPr lang="hu-HU" dirty="0">
              <a:latin typeface="Times New Roman"/>
              <a:cs typeface="Times New Roman"/>
            </a:endParaRPr>
          </a:p>
          <a:p>
            <a:pPr marL="2540" algn="ctr">
              <a:lnSpc>
                <a:spcPts val="2400"/>
              </a:lnSpc>
            </a:pPr>
            <a:r>
              <a:rPr lang="hu-HU" b="1" i="1" spc="-15" dirty="0">
                <a:solidFill>
                  <a:srgbClr val="FF3300"/>
                </a:solidFill>
                <a:latin typeface="Times New Roman"/>
                <a:cs typeface="Times New Roman"/>
              </a:rPr>
              <a:t>kibocsátá</a:t>
            </a:r>
            <a:r>
              <a:rPr lang="hu-HU" b="1" i="1" spc="-5" dirty="0">
                <a:solidFill>
                  <a:srgbClr val="FF3300"/>
                </a:solidFill>
                <a:latin typeface="Times New Roman"/>
                <a:cs typeface="Times New Roman"/>
              </a:rPr>
              <a:t>s</a:t>
            </a:r>
            <a:r>
              <a:rPr lang="hu-HU" b="1" i="1" spc="-15" dirty="0">
                <a:solidFill>
                  <a:srgbClr val="FF3300"/>
                </a:solidFill>
                <a:latin typeface="Times New Roman"/>
                <a:cs typeface="Times New Roman"/>
              </a:rPr>
              <a:t>-csök</a:t>
            </a:r>
            <a:r>
              <a:rPr lang="hu-HU" b="1" i="1" spc="-10" dirty="0">
                <a:solidFill>
                  <a:srgbClr val="FF3300"/>
                </a:solidFill>
                <a:latin typeface="Times New Roman"/>
                <a:cs typeface="Times New Roman"/>
              </a:rPr>
              <a:t>k</a:t>
            </a:r>
            <a:r>
              <a:rPr lang="hu-HU" b="1" i="1" spc="-15" dirty="0">
                <a:solidFill>
                  <a:srgbClr val="FF3300"/>
                </a:solidFill>
                <a:latin typeface="Times New Roman"/>
                <a:cs typeface="Times New Roman"/>
              </a:rPr>
              <a:t>ent</a:t>
            </a:r>
            <a:r>
              <a:rPr lang="hu-HU" b="1" i="1" spc="-10" dirty="0">
                <a:solidFill>
                  <a:srgbClr val="FF3300"/>
                </a:solidFill>
                <a:latin typeface="Times New Roman"/>
                <a:cs typeface="Times New Roman"/>
              </a:rPr>
              <a:t>és</a:t>
            </a:r>
            <a:r>
              <a:rPr lang="hu-HU" b="1" i="1" spc="65" dirty="0">
                <a:solidFill>
                  <a:srgbClr val="FF3300"/>
                </a:solidFill>
                <a:latin typeface="Times New Roman"/>
                <a:cs typeface="Times New Roman"/>
              </a:rPr>
              <a:t> </a:t>
            </a:r>
            <a:r>
              <a:rPr lang="hu-HU" b="1" spc="-10" dirty="0">
                <a:solidFill>
                  <a:srgbClr val="050404"/>
                </a:solidFill>
                <a:latin typeface="Times New Roman"/>
                <a:cs typeface="Times New Roman"/>
              </a:rPr>
              <a:t>s</a:t>
            </a:r>
            <a:r>
              <a:rPr lang="hu-HU" b="1" spc="-45" dirty="0">
                <a:solidFill>
                  <a:srgbClr val="050404"/>
                </a:solidFill>
                <a:latin typeface="Times New Roman"/>
                <a:cs typeface="Times New Roman"/>
              </a:rPr>
              <a:t>z</a:t>
            </a:r>
            <a:r>
              <a:rPr lang="hu-HU" b="1" spc="-15" dirty="0">
                <a:solidFill>
                  <a:srgbClr val="050404"/>
                </a:solidFill>
                <a:latin typeface="Times New Roman"/>
                <a:cs typeface="Times New Roman"/>
              </a:rPr>
              <a:t>ü</a:t>
            </a:r>
            <a:r>
              <a:rPr lang="hu-HU" b="1" spc="-10" dirty="0">
                <a:solidFill>
                  <a:srgbClr val="050404"/>
                </a:solidFill>
                <a:latin typeface="Times New Roman"/>
                <a:cs typeface="Times New Roman"/>
              </a:rPr>
              <a:t>kséges,</a:t>
            </a:r>
            <a:r>
              <a:rPr lang="hu-HU" b="1" spc="35" dirty="0">
                <a:solidFill>
                  <a:srgbClr val="050404"/>
                </a:solidFill>
                <a:latin typeface="Times New Roman"/>
                <a:cs typeface="Times New Roman"/>
              </a:rPr>
              <a:t> </a:t>
            </a:r>
            <a:r>
              <a:rPr lang="hu-HU" b="1" spc="-15" dirty="0">
                <a:solidFill>
                  <a:srgbClr val="050404"/>
                </a:solidFill>
                <a:latin typeface="Times New Roman"/>
                <a:cs typeface="Times New Roman"/>
              </a:rPr>
              <a:t>hogy</a:t>
            </a:r>
            <a:endParaRPr lang="hu-HU" dirty="0">
              <a:latin typeface="Times New Roman"/>
              <a:cs typeface="Times New Roman"/>
            </a:endParaRPr>
          </a:p>
          <a:p>
            <a:pPr algn="ctr">
              <a:lnSpc>
                <a:spcPts val="2400"/>
              </a:lnSpc>
            </a:pPr>
            <a:r>
              <a:rPr lang="hu-HU" b="1" spc="-15" dirty="0">
                <a:solidFill>
                  <a:srgbClr val="050404"/>
                </a:solidFill>
                <a:latin typeface="Times New Roman"/>
                <a:cs typeface="Times New Roman"/>
              </a:rPr>
              <a:t>bi</a:t>
            </a:r>
            <a:r>
              <a:rPr lang="hu-HU" b="1" spc="-40" dirty="0">
                <a:solidFill>
                  <a:srgbClr val="050404"/>
                </a:solidFill>
                <a:latin typeface="Times New Roman"/>
                <a:cs typeface="Times New Roman"/>
              </a:rPr>
              <a:t>z</a:t>
            </a:r>
            <a:r>
              <a:rPr lang="hu-HU" b="1" spc="-10" dirty="0">
                <a:solidFill>
                  <a:srgbClr val="050404"/>
                </a:solidFill>
                <a:latin typeface="Times New Roman"/>
                <a:cs typeface="Times New Roman"/>
              </a:rPr>
              <a:t>.</a:t>
            </a:r>
            <a:r>
              <a:rPr lang="hu-HU" b="1" spc="30" dirty="0">
                <a:solidFill>
                  <a:srgbClr val="050404"/>
                </a:solidFill>
                <a:latin typeface="Times New Roman"/>
                <a:cs typeface="Times New Roman"/>
              </a:rPr>
              <a:t> </a:t>
            </a:r>
            <a:r>
              <a:rPr lang="hu-HU" b="1" spc="-15" dirty="0">
                <a:solidFill>
                  <a:srgbClr val="050404"/>
                </a:solidFill>
                <a:latin typeface="Times New Roman"/>
                <a:cs typeface="Times New Roman"/>
              </a:rPr>
              <a:t>valós</a:t>
            </a:r>
            <a:r>
              <a:rPr lang="hu-HU" b="1" spc="-50" dirty="0">
                <a:solidFill>
                  <a:srgbClr val="050404"/>
                </a:solidFill>
                <a:latin typeface="Times New Roman"/>
                <a:cs typeface="Times New Roman"/>
              </a:rPr>
              <a:t>z</a:t>
            </a:r>
            <a:r>
              <a:rPr lang="hu-HU" b="1" spc="-15" dirty="0">
                <a:solidFill>
                  <a:srgbClr val="050404"/>
                </a:solidFill>
                <a:latin typeface="Times New Roman"/>
                <a:cs typeface="Times New Roman"/>
              </a:rPr>
              <a:t>ínűséggel</a:t>
            </a:r>
            <a:r>
              <a:rPr lang="hu-HU" b="1" spc="60" dirty="0">
                <a:solidFill>
                  <a:srgbClr val="050404"/>
                </a:solidFill>
                <a:latin typeface="Times New Roman"/>
                <a:cs typeface="Times New Roman"/>
              </a:rPr>
              <a:t> </a:t>
            </a:r>
            <a:r>
              <a:rPr lang="hu-HU" b="1" spc="-15" dirty="0">
                <a:solidFill>
                  <a:srgbClr val="050404"/>
                </a:solidFill>
                <a:latin typeface="Times New Roman"/>
                <a:cs typeface="Times New Roman"/>
              </a:rPr>
              <a:t>egy</a:t>
            </a:r>
            <a:r>
              <a:rPr lang="hu-HU" b="1" dirty="0">
                <a:solidFill>
                  <a:srgbClr val="050404"/>
                </a:solidFill>
                <a:latin typeface="Times New Roman"/>
                <a:cs typeface="Times New Roman"/>
              </a:rPr>
              <a:t> </a:t>
            </a:r>
            <a:r>
              <a:rPr lang="hu-HU" b="1" spc="-15" dirty="0">
                <a:solidFill>
                  <a:srgbClr val="050404"/>
                </a:solidFill>
                <a:latin typeface="Times New Roman"/>
                <a:cs typeface="Times New Roman"/>
              </a:rPr>
              <a:t>kritikus</a:t>
            </a:r>
            <a:r>
              <a:rPr lang="hu-HU" b="1" spc="10" dirty="0">
                <a:solidFill>
                  <a:srgbClr val="050404"/>
                </a:solidFill>
                <a:latin typeface="Times New Roman"/>
                <a:cs typeface="Times New Roman"/>
              </a:rPr>
              <a:t> </a:t>
            </a:r>
            <a:r>
              <a:rPr lang="hu-HU" b="1" spc="-15" dirty="0">
                <a:solidFill>
                  <a:srgbClr val="050404"/>
                </a:solidFill>
                <a:latin typeface="Times New Roman"/>
                <a:cs typeface="Times New Roman"/>
              </a:rPr>
              <a:t>hatá</a:t>
            </a:r>
            <a:r>
              <a:rPr lang="hu-HU" b="1" spc="-75" dirty="0">
                <a:solidFill>
                  <a:srgbClr val="050404"/>
                </a:solidFill>
                <a:latin typeface="Times New Roman"/>
                <a:cs typeface="Times New Roman"/>
              </a:rPr>
              <a:t>r</a:t>
            </a:r>
            <a:r>
              <a:rPr lang="hu-HU" b="1" spc="-15" dirty="0">
                <a:solidFill>
                  <a:srgbClr val="050404"/>
                </a:solidFill>
                <a:latin typeface="Times New Roman"/>
                <a:cs typeface="Times New Roman"/>
              </a:rPr>
              <a:t>on</a:t>
            </a:r>
            <a:r>
              <a:rPr lang="hu-HU" b="1" spc="20" dirty="0">
                <a:solidFill>
                  <a:srgbClr val="050404"/>
                </a:solidFill>
                <a:latin typeface="Times New Roman"/>
                <a:cs typeface="Times New Roman"/>
              </a:rPr>
              <a:t> </a:t>
            </a:r>
            <a:r>
              <a:rPr lang="hu-HU" b="1" spc="-15" dirty="0">
                <a:solidFill>
                  <a:srgbClr val="050404"/>
                </a:solidFill>
                <a:latin typeface="Times New Roman"/>
                <a:cs typeface="Times New Roman"/>
              </a:rPr>
              <a:t>belül</a:t>
            </a:r>
            <a:r>
              <a:rPr lang="hu-HU" b="1" spc="-5" dirty="0">
                <a:solidFill>
                  <a:srgbClr val="050404"/>
                </a:solidFill>
                <a:latin typeface="Times New Roman"/>
                <a:cs typeface="Times New Roman"/>
              </a:rPr>
              <a:t> </a:t>
            </a:r>
            <a:r>
              <a:rPr lang="hu-HU" b="1" spc="-20" dirty="0">
                <a:solidFill>
                  <a:srgbClr val="050404"/>
                </a:solidFill>
                <a:latin typeface="Times New Roman"/>
                <a:cs typeface="Times New Roman"/>
              </a:rPr>
              <a:t>ma</a:t>
            </a:r>
            <a:r>
              <a:rPr lang="hu-HU" b="1" spc="-25" dirty="0">
                <a:solidFill>
                  <a:srgbClr val="050404"/>
                </a:solidFill>
                <a:latin typeface="Times New Roman"/>
                <a:cs typeface="Times New Roman"/>
              </a:rPr>
              <a:t>r</a:t>
            </a:r>
            <a:r>
              <a:rPr lang="hu-HU" b="1" spc="-15" dirty="0">
                <a:solidFill>
                  <a:srgbClr val="050404"/>
                </a:solidFill>
                <a:latin typeface="Times New Roman"/>
                <a:cs typeface="Times New Roman"/>
              </a:rPr>
              <a:t>adjon</a:t>
            </a:r>
            <a:endParaRPr lang="hu-HU" dirty="0">
              <a:latin typeface="Times New Roman"/>
              <a:cs typeface="Times New Roman"/>
            </a:endParaRPr>
          </a:p>
          <a:p>
            <a:pPr marL="1270" algn="ctr">
              <a:lnSpc>
                <a:spcPts val="2700"/>
              </a:lnSpc>
            </a:pPr>
            <a:r>
              <a:rPr lang="hu-HU" b="1" spc="-15" dirty="0">
                <a:solidFill>
                  <a:srgbClr val="050404"/>
                </a:solidFill>
                <a:latin typeface="Times New Roman"/>
                <a:cs typeface="Times New Roman"/>
              </a:rPr>
              <a:t>a</a:t>
            </a:r>
            <a:r>
              <a:rPr lang="hu-HU" b="1" spc="-5" dirty="0">
                <a:solidFill>
                  <a:srgbClr val="050404"/>
                </a:solidFill>
                <a:latin typeface="Times New Roman"/>
                <a:cs typeface="Times New Roman"/>
              </a:rPr>
              <a:t> </a:t>
            </a:r>
            <a:r>
              <a:rPr lang="hu-HU" b="1" spc="-15" dirty="0" err="1">
                <a:solidFill>
                  <a:srgbClr val="050404"/>
                </a:solidFill>
                <a:latin typeface="Times New Roman"/>
                <a:cs typeface="Times New Roman"/>
              </a:rPr>
              <a:t>glo</a:t>
            </a:r>
            <a:r>
              <a:rPr lang="hu-HU" b="1" spc="-10" dirty="0" err="1">
                <a:solidFill>
                  <a:srgbClr val="050404"/>
                </a:solidFill>
                <a:latin typeface="Times New Roman"/>
                <a:cs typeface="Times New Roman"/>
              </a:rPr>
              <a:t>b</a:t>
            </a:r>
            <a:r>
              <a:rPr lang="hu-HU" b="1" spc="-10" dirty="0">
                <a:solidFill>
                  <a:srgbClr val="050404"/>
                </a:solidFill>
                <a:latin typeface="Times New Roman"/>
                <a:cs typeface="Times New Roman"/>
              </a:rPr>
              <a:t>.</a:t>
            </a:r>
            <a:r>
              <a:rPr lang="hu-HU" b="1" spc="5" dirty="0">
                <a:solidFill>
                  <a:srgbClr val="050404"/>
                </a:solidFill>
                <a:latin typeface="Times New Roman"/>
                <a:cs typeface="Times New Roman"/>
              </a:rPr>
              <a:t> </a:t>
            </a:r>
            <a:r>
              <a:rPr lang="hu-HU" b="1" spc="-15" dirty="0">
                <a:solidFill>
                  <a:srgbClr val="050404"/>
                </a:solidFill>
                <a:latin typeface="Times New Roman"/>
                <a:cs typeface="Times New Roman"/>
              </a:rPr>
              <a:t>környe</a:t>
            </a:r>
            <a:r>
              <a:rPr lang="hu-HU" b="1" spc="-45" dirty="0">
                <a:solidFill>
                  <a:srgbClr val="050404"/>
                </a:solidFill>
                <a:latin typeface="Times New Roman"/>
                <a:cs typeface="Times New Roman"/>
              </a:rPr>
              <a:t>z</a:t>
            </a:r>
            <a:r>
              <a:rPr lang="hu-HU" b="1" spc="-10" dirty="0">
                <a:solidFill>
                  <a:srgbClr val="050404"/>
                </a:solidFill>
                <a:latin typeface="Times New Roman"/>
                <a:cs typeface="Times New Roman"/>
              </a:rPr>
              <a:t>eti</a:t>
            </a:r>
            <a:r>
              <a:rPr lang="hu-HU" b="1" spc="50" dirty="0">
                <a:solidFill>
                  <a:srgbClr val="050404"/>
                </a:solidFill>
                <a:latin typeface="Times New Roman"/>
                <a:cs typeface="Times New Roman"/>
              </a:rPr>
              <a:t> </a:t>
            </a:r>
            <a:r>
              <a:rPr lang="hu-HU" b="1" spc="-70" dirty="0">
                <a:solidFill>
                  <a:srgbClr val="050404"/>
                </a:solidFill>
                <a:latin typeface="Times New Roman"/>
                <a:cs typeface="Times New Roman"/>
              </a:rPr>
              <a:t>r</a:t>
            </a:r>
            <a:r>
              <a:rPr lang="hu-HU" b="1" spc="-15" dirty="0">
                <a:solidFill>
                  <a:srgbClr val="050404"/>
                </a:solidFill>
                <a:latin typeface="Times New Roman"/>
                <a:cs typeface="Times New Roman"/>
              </a:rPr>
              <a:t>ends</a:t>
            </a:r>
            <a:r>
              <a:rPr lang="hu-HU" b="1" spc="-40" dirty="0">
                <a:solidFill>
                  <a:srgbClr val="050404"/>
                </a:solidFill>
                <a:latin typeface="Times New Roman"/>
                <a:cs typeface="Times New Roman"/>
              </a:rPr>
              <a:t>z</a:t>
            </a:r>
            <a:r>
              <a:rPr lang="hu-HU" b="1" spc="-10" dirty="0">
                <a:solidFill>
                  <a:srgbClr val="050404"/>
                </a:solidFill>
                <a:latin typeface="Times New Roman"/>
                <a:cs typeface="Times New Roman"/>
              </a:rPr>
              <a:t>e</a:t>
            </a:r>
            <a:r>
              <a:rPr lang="hu-HU" b="1" spc="-15" dirty="0">
                <a:solidFill>
                  <a:srgbClr val="050404"/>
                </a:solidFill>
                <a:latin typeface="Times New Roman"/>
                <a:cs typeface="Times New Roman"/>
              </a:rPr>
              <a:t>r</a:t>
            </a:r>
            <a:r>
              <a:rPr lang="hu-HU" b="1" dirty="0">
                <a:solidFill>
                  <a:srgbClr val="050404"/>
                </a:solidFill>
                <a:latin typeface="Times New Roman"/>
                <a:cs typeface="Times New Roman"/>
              </a:rPr>
              <a:t> </a:t>
            </a:r>
            <a:r>
              <a:rPr lang="hu-HU" b="1" spc="-10" dirty="0">
                <a:solidFill>
                  <a:srgbClr val="050404"/>
                </a:solidFill>
                <a:latin typeface="Times New Roman"/>
                <a:cs typeface="Times New Roman"/>
              </a:rPr>
              <a:t>állap</a:t>
            </a:r>
            <a:r>
              <a:rPr lang="hu-HU" b="1" spc="-15" dirty="0">
                <a:solidFill>
                  <a:srgbClr val="050404"/>
                </a:solidFill>
                <a:latin typeface="Times New Roman"/>
                <a:cs typeface="Times New Roman"/>
              </a:rPr>
              <a:t>otvált</a:t>
            </a:r>
            <a:r>
              <a:rPr lang="hu-HU" b="1" spc="-10" dirty="0">
                <a:solidFill>
                  <a:srgbClr val="050404"/>
                </a:solidFill>
                <a:latin typeface="Times New Roman"/>
                <a:cs typeface="Times New Roman"/>
              </a:rPr>
              <a:t>o</a:t>
            </a:r>
            <a:r>
              <a:rPr lang="hu-HU" b="1" spc="-45" dirty="0">
                <a:solidFill>
                  <a:srgbClr val="050404"/>
                </a:solidFill>
                <a:latin typeface="Times New Roman"/>
                <a:cs typeface="Times New Roman"/>
              </a:rPr>
              <a:t>z</a:t>
            </a:r>
            <a:r>
              <a:rPr lang="hu-HU" b="1" spc="-15" dirty="0">
                <a:solidFill>
                  <a:srgbClr val="050404"/>
                </a:solidFill>
                <a:latin typeface="Times New Roman"/>
                <a:cs typeface="Times New Roman"/>
              </a:rPr>
              <a:t>ás</a:t>
            </a:r>
            <a:r>
              <a:rPr lang="hu-HU" b="1" spc="-5" dirty="0">
                <a:solidFill>
                  <a:srgbClr val="050404"/>
                </a:solidFill>
                <a:latin typeface="Times New Roman"/>
                <a:cs typeface="Times New Roman"/>
              </a:rPr>
              <a:t>a</a:t>
            </a:r>
            <a:r>
              <a:rPr lang="hu-HU" b="1" spc="-15" dirty="0">
                <a:solidFill>
                  <a:srgbClr val="050404"/>
                </a:solidFill>
                <a:latin typeface="Times New Roman"/>
                <a:cs typeface="Times New Roman"/>
              </a:rPr>
              <a:t>?</a:t>
            </a:r>
            <a:endParaRPr lang="hu-HU" dirty="0">
              <a:latin typeface="Times New Roman"/>
              <a:cs typeface="Times New Roman"/>
            </a:endParaRPr>
          </a:p>
          <a:p>
            <a:pPr marR="17780" algn="ctr">
              <a:lnSpc>
                <a:spcPct val="100000"/>
              </a:lnSpc>
              <a:spcBef>
                <a:spcPts val="1800"/>
              </a:spcBef>
            </a:pPr>
            <a:r>
              <a:rPr lang="hu-HU" b="1" spc="-20" dirty="0">
                <a:solidFill>
                  <a:srgbClr val="050404"/>
                </a:solidFill>
                <a:latin typeface="Times New Roman"/>
                <a:cs typeface="Times New Roman"/>
              </a:rPr>
              <a:t>A</a:t>
            </a:r>
            <a:r>
              <a:rPr lang="hu-HU" b="1" spc="-140" dirty="0">
                <a:solidFill>
                  <a:srgbClr val="050404"/>
                </a:solidFill>
                <a:latin typeface="Times New Roman"/>
                <a:cs typeface="Times New Roman"/>
              </a:rPr>
              <a:t> </a:t>
            </a:r>
            <a:r>
              <a:rPr lang="hu-HU" b="1" spc="-15" dirty="0">
                <a:solidFill>
                  <a:srgbClr val="050404"/>
                </a:solidFill>
                <a:latin typeface="Times New Roman"/>
                <a:cs typeface="Times New Roman"/>
              </a:rPr>
              <a:t>felkés</a:t>
            </a:r>
            <a:r>
              <a:rPr lang="hu-HU" b="1" spc="-50" dirty="0">
                <a:solidFill>
                  <a:srgbClr val="050404"/>
                </a:solidFill>
                <a:latin typeface="Times New Roman"/>
                <a:cs typeface="Times New Roman"/>
              </a:rPr>
              <a:t>z</a:t>
            </a:r>
            <a:r>
              <a:rPr lang="hu-HU" b="1" spc="-15" dirty="0">
                <a:solidFill>
                  <a:srgbClr val="050404"/>
                </a:solidFill>
                <a:latin typeface="Times New Roman"/>
                <a:cs typeface="Times New Roman"/>
              </a:rPr>
              <a:t>ül</a:t>
            </a:r>
            <a:r>
              <a:rPr lang="hu-HU" b="1" spc="-5" dirty="0">
                <a:solidFill>
                  <a:srgbClr val="050404"/>
                </a:solidFill>
                <a:latin typeface="Times New Roman"/>
                <a:cs typeface="Times New Roman"/>
              </a:rPr>
              <a:t>é</a:t>
            </a:r>
            <a:r>
              <a:rPr lang="hu-HU" b="1" spc="-10" dirty="0">
                <a:solidFill>
                  <a:srgbClr val="050404"/>
                </a:solidFill>
                <a:latin typeface="Times New Roman"/>
                <a:cs typeface="Times New Roman"/>
              </a:rPr>
              <a:t>s,</a:t>
            </a:r>
            <a:r>
              <a:rPr lang="hu-HU" b="1" spc="55" dirty="0">
                <a:solidFill>
                  <a:srgbClr val="050404"/>
                </a:solidFill>
                <a:latin typeface="Times New Roman"/>
                <a:cs typeface="Times New Roman"/>
              </a:rPr>
              <a:t> </a:t>
            </a:r>
            <a:r>
              <a:rPr lang="hu-HU" b="1" spc="-15" dirty="0">
                <a:solidFill>
                  <a:srgbClr val="050404"/>
                </a:solidFill>
                <a:latin typeface="Times New Roman"/>
                <a:cs typeface="Times New Roman"/>
              </a:rPr>
              <a:t>az</a:t>
            </a:r>
            <a:r>
              <a:rPr lang="hu-HU" b="1" spc="15" dirty="0">
                <a:solidFill>
                  <a:srgbClr val="050404"/>
                </a:solidFill>
                <a:latin typeface="Times New Roman"/>
                <a:cs typeface="Times New Roman"/>
              </a:rPr>
              <a:t> </a:t>
            </a:r>
            <a:r>
              <a:rPr lang="hu-HU" b="1" i="1" spc="-15" dirty="0">
                <a:solidFill>
                  <a:srgbClr val="FF3300"/>
                </a:solidFill>
                <a:latin typeface="Times New Roman"/>
                <a:cs typeface="Times New Roman"/>
              </a:rPr>
              <a:t>alkalmazkodás</a:t>
            </a:r>
            <a:r>
              <a:rPr lang="hu-HU" b="1" i="1" spc="45" dirty="0">
                <a:solidFill>
                  <a:srgbClr val="FF3300"/>
                </a:solidFill>
                <a:latin typeface="Times New Roman"/>
                <a:cs typeface="Times New Roman"/>
              </a:rPr>
              <a:t> </a:t>
            </a:r>
            <a:r>
              <a:rPr lang="hu-HU" b="1" spc="-10" dirty="0">
                <a:solidFill>
                  <a:srgbClr val="050404"/>
                </a:solidFill>
                <a:latin typeface="Times New Roman"/>
                <a:cs typeface="Times New Roman"/>
              </a:rPr>
              <a:t>jel</a:t>
            </a:r>
            <a:r>
              <a:rPr lang="hu-HU" b="1" spc="-25" dirty="0">
                <a:solidFill>
                  <a:srgbClr val="050404"/>
                </a:solidFill>
                <a:latin typeface="Times New Roman"/>
                <a:cs typeface="Times New Roman"/>
              </a:rPr>
              <a:t>e</a:t>
            </a:r>
            <a:r>
              <a:rPr lang="hu-HU" b="1" spc="-15" dirty="0">
                <a:solidFill>
                  <a:srgbClr val="050404"/>
                </a:solidFill>
                <a:latin typeface="Times New Roman"/>
                <a:cs typeface="Times New Roman"/>
              </a:rPr>
              <a:t>ntősége?</a:t>
            </a:r>
            <a:endParaRPr lang="hu-HU" dirty="0">
              <a:latin typeface="Times New Roman"/>
              <a:cs typeface="Times New Roman"/>
            </a:endParaRPr>
          </a:p>
          <a:p>
            <a:pPr marR="19050" algn="ctr">
              <a:lnSpc>
                <a:spcPct val="100000"/>
              </a:lnSpc>
              <a:spcBef>
                <a:spcPts val="1800"/>
              </a:spcBef>
            </a:pPr>
            <a:r>
              <a:rPr lang="hu-HU" b="1" spc="-20" dirty="0">
                <a:solidFill>
                  <a:srgbClr val="050404"/>
                </a:solidFill>
                <a:latin typeface="Times New Roman"/>
                <a:cs typeface="Times New Roman"/>
              </a:rPr>
              <a:t>A</a:t>
            </a:r>
            <a:r>
              <a:rPr lang="hu-HU" b="1" spc="-140" dirty="0">
                <a:solidFill>
                  <a:srgbClr val="050404"/>
                </a:solidFill>
                <a:latin typeface="Times New Roman"/>
                <a:cs typeface="Times New Roman"/>
              </a:rPr>
              <a:t> </a:t>
            </a:r>
            <a:r>
              <a:rPr lang="hu-HU" b="1" i="1" spc="-10" dirty="0">
                <a:solidFill>
                  <a:srgbClr val="FF3300"/>
                </a:solidFill>
                <a:latin typeface="Times New Roman"/>
                <a:cs typeface="Times New Roman"/>
              </a:rPr>
              <a:t>szélsős</a:t>
            </a:r>
            <a:r>
              <a:rPr lang="hu-HU" b="1" i="1" spc="-25" dirty="0">
                <a:solidFill>
                  <a:srgbClr val="FF3300"/>
                </a:solidFill>
                <a:latin typeface="Times New Roman"/>
                <a:cs typeface="Times New Roman"/>
              </a:rPr>
              <a:t>é</a:t>
            </a:r>
            <a:r>
              <a:rPr lang="hu-HU" b="1" i="1" spc="-15" dirty="0">
                <a:solidFill>
                  <a:srgbClr val="FF3300"/>
                </a:solidFill>
                <a:latin typeface="Times New Roman"/>
                <a:cs typeface="Times New Roman"/>
              </a:rPr>
              <a:t>ges</a:t>
            </a:r>
            <a:r>
              <a:rPr lang="hu-HU" b="1" i="1" spc="35" dirty="0">
                <a:solidFill>
                  <a:srgbClr val="FF3300"/>
                </a:solidFill>
                <a:latin typeface="Times New Roman"/>
                <a:cs typeface="Times New Roman"/>
              </a:rPr>
              <a:t> </a:t>
            </a:r>
            <a:r>
              <a:rPr lang="hu-HU" b="1" i="1" spc="-15" dirty="0">
                <a:solidFill>
                  <a:srgbClr val="FF3300"/>
                </a:solidFill>
                <a:latin typeface="Times New Roman"/>
                <a:cs typeface="Times New Roman"/>
              </a:rPr>
              <a:t>es</a:t>
            </a:r>
            <a:r>
              <a:rPr lang="hu-HU" b="1" i="1" spc="-25" dirty="0">
                <a:solidFill>
                  <a:srgbClr val="FF3300"/>
                </a:solidFill>
                <a:latin typeface="Times New Roman"/>
                <a:cs typeface="Times New Roman"/>
              </a:rPr>
              <a:t>e</a:t>
            </a:r>
            <a:r>
              <a:rPr lang="hu-HU" b="1" i="1" spc="-15" dirty="0">
                <a:solidFill>
                  <a:srgbClr val="FF3300"/>
                </a:solidFill>
                <a:latin typeface="Times New Roman"/>
                <a:cs typeface="Times New Roman"/>
              </a:rPr>
              <a:t>mény</a:t>
            </a:r>
            <a:r>
              <a:rPr lang="hu-HU" b="1" i="1" spc="-30" dirty="0">
                <a:solidFill>
                  <a:srgbClr val="FF3300"/>
                </a:solidFill>
                <a:latin typeface="Times New Roman"/>
                <a:cs typeface="Times New Roman"/>
              </a:rPr>
              <a:t>e</a:t>
            </a:r>
            <a:r>
              <a:rPr lang="hu-HU" b="1" i="1" spc="-15" dirty="0">
                <a:solidFill>
                  <a:srgbClr val="FF3300"/>
                </a:solidFill>
                <a:latin typeface="Times New Roman"/>
                <a:cs typeface="Times New Roman"/>
              </a:rPr>
              <a:t>k</a:t>
            </a:r>
            <a:r>
              <a:rPr lang="hu-HU" b="1" i="1" spc="40" dirty="0">
                <a:solidFill>
                  <a:srgbClr val="FF3300"/>
                </a:solidFill>
                <a:latin typeface="Times New Roman"/>
                <a:cs typeface="Times New Roman"/>
              </a:rPr>
              <a:t> </a:t>
            </a:r>
            <a:r>
              <a:rPr lang="hu-HU" b="1" i="1" spc="-10" dirty="0">
                <a:solidFill>
                  <a:srgbClr val="FF3300"/>
                </a:solidFill>
                <a:latin typeface="Times New Roman"/>
                <a:cs typeface="Times New Roman"/>
              </a:rPr>
              <a:t>miatti</a:t>
            </a:r>
            <a:r>
              <a:rPr lang="hu-HU" b="1" i="1" spc="20" dirty="0">
                <a:solidFill>
                  <a:srgbClr val="FF3300"/>
                </a:solidFill>
                <a:latin typeface="Times New Roman"/>
                <a:cs typeface="Times New Roman"/>
              </a:rPr>
              <a:t> </a:t>
            </a:r>
            <a:r>
              <a:rPr lang="hu-HU" b="1" i="1" spc="-15" dirty="0">
                <a:solidFill>
                  <a:srgbClr val="FF3300"/>
                </a:solidFill>
                <a:latin typeface="Times New Roman"/>
                <a:cs typeface="Times New Roman"/>
              </a:rPr>
              <a:t>káro</a:t>
            </a:r>
            <a:r>
              <a:rPr lang="hu-HU" b="1" i="1" spc="-5" dirty="0">
                <a:solidFill>
                  <a:srgbClr val="FF3300"/>
                </a:solidFill>
                <a:latin typeface="Times New Roman"/>
                <a:cs typeface="Times New Roman"/>
              </a:rPr>
              <a:t>k</a:t>
            </a:r>
            <a:r>
              <a:rPr lang="hu-HU" b="1" spc="-10" dirty="0">
                <a:solidFill>
                  <a:srgbClr val="050404"/>
                </a:solidFill>
                <a:latin typeface="Times New Roman"/>
                <a:cs typeface="Times New Roman"/>
              </a:rPr>
              <a:t>:</a:t>
            </a:r>
            <a:r>
              <a:rPr lang="hu-HU" b="1" spc="15" dirty="0">
                <a:solidFill>
                  <a:srgbClr val="050404"/>
                </a:solidFill>
                <a:latin typeface="Times New Roman"/>
                <a:cs typeface="Times New Roman"/>
              </a:rPr>
              <a:t> </a:t>
            </a:r>
            <a:r>
              <a:rPr lang="hu-HU" b="1" spc="-10" dirty="0">
                <a:solidFill>
                  <a:srgbClr val="050404"/>
                </a:solidFill>
                <a:latin typeface="Times New Roman"/>
                <a:cs typeface="Times New Roman"/>
              </a:rPr>
              <a:t>fel</a:t>
            </a:r>
            <a:r>
              <a:rPr lang="hu-HU" b="1" spc="-25" dirty="0">
                <a:solidFill>
                  <a:srgbClr val="050404"/>
                </a:solidFill>
                <a:latin typeface="Times New Roman"/>
                <a:cs typeface="Times New Roman"/>
              </a:rPr>
              <a:t>e</a:t>
            </a:r>
            <a:r>
              <a:rPr lang="hu-HU" b="1" spc="-15" dirty="0">
                <a:solidFill>
                  <a:srgbClr val="050404"/>
                </a:solidFill>
                <a:latin typeface="Times New Roman"/>
                <a:cs typeface="Times New Roman"/>
              </a:rPr>
              <a:t>lősség?</a:t>
            </a:r>
            <a:endParaRPr lang="hu-HU" dirty="0">
              <a:latin typeface="Times New Roman"/>
              <a:cs typeface="Times New Roman"/>
            </a:endParaRPr>
          </a:p>
        </p:txBody>
      </p:sp>
      <p:sp>
        <p:nvSpPr>
          <p:cNvPr id="7" name="object 5"/>
          <p:cNvSpPr/>
          <p:nvPr/>
        </p:nvSpPr>
        <p:spPr>
          <a:xfrm>
            <a:off x="3725744" y="3370217"/>
            <a:ext cx="4799947" cy="3116319"/>
          </a:xfrm>
          <a:prstGeom prst="rect">
            <a:avLst/>
          </a:prstGeom>
          <a:blipFill>
            <a:blip r:embed="rId2" cstate="print"/>
            <a:stretch>
              <a:fillRect/>
            </a:stretch>
          </a:blipFill>
        </p:spPr>
        <p:txBody>
          <a:bodyPr wrap="square" lIns="0" tIns="0" rIns="0" bIns="0" rtlCol="0"/>
          <a:lstStyle/>
          <a:p>
            <a:endParaRPr/>
          </a:p>
        </p:txBody>
      </p:sp>
      <p:sp>
        <p:nvSpPr>
          <p:cNvPr id="8" name="Téglalap 7"/>
          <p:cNvSpPr/>
          <p:nvPr/>
        </p:nvSpPr>
        <p:spPr>
          <a:xfrm>
            <a:off x="7097486" y="6131952"/>
            <a:ext cx="4110446" cy="354584"/>
          </a:xfrm>
          <a:prstGeom prst="rect">
            <a:avLst/>
          </a:prstGeom>
        </p:spPr>
        <p:txBody>
          <a:bodyPr wrap="square">
            <a:spAutoFit/>
          </a:bodyPr>
          <a:lstStyle/>
          <a:p>
            <a:pPr marL="1250950" marR="206375" indent="-1905" algn="ctr">
              <a:lnSpc>
                <a:spcPct val="71400"/>
              </a:lnSpc>
            </a:pPr>
            <a:r>
              <a:rPr lang="hu-HU" sz="1200" b="1" dirty="0">
                <a:latin typeface="Times New Roman"/>
                <a:cs typeface="Times New Roman"/>
              </a:rPr>
              <a:t>Orsz</a:t>
            </a:r>
            <a:r>
              <a:rPr lang="hu-HU" sz="1200" b="1" spc="5" dirty="0">
                <a:latin typeface="Times New Roman"/>
                <a:cs typeface="Times New Roman"/>
              </a:rPr>
              <a:t>á</a:t>
            </a:r>
            <a:r>
              <a:rPr lang="hu-HU" sz="1200" b="1" dirty="0">
                <a:latin typeface="Times New Roman"/>
                <a:cs typeface="Times New Roman"/>
              </a:rPr>
              <a:t>gok</a:t>
            </a:r>
            <a:r>
              <a:rPr lang="hu-HU" sz="1200" b="1" spc="-40" dirty="0">
                <a:latin typeface="Times New Roman"/>
                <a:cs typeface="Times New Roman"/>
              </a:rPr>
              <a:t> </a:t>
            </a:r>
            <a:r>
              <a:rPr lang="hu-HU" sz="1200" b="1" dirty="0">
                <a:latin typeface="Times New Roman"/>
                <a:cs typeface="Times New Roman"/>
              </a:rPr>
              <a:t>előzetes sz</a:t>
            </a:r>
            <a:r>
              <a:rPr lang="hu-HU" sz="1200" b="1" spc="5" dirty="0">
                <a:latin typeface="Times New Roman"/>
                <a:cs typeface="Times New Roman"/>
              </a:rPr>
              <a:t>á</a:t>
            </a:r>
            <a:r>
              <a:rPr lang="hu-HU" sz="1200" b="1" dirty="0">
                <a:latin typeface="Times New Roman"/>
                <a:cs typeface="Times New Roman"/>
              </a:rPr>
              <a:t>ndé</a:t>
            </a:r>
            <a:r>
              <a:rPr lang="hu-HU" sz="1200" b="1" spc="-30" dirty="0">
                <a:latin typeface="Times New Roman"/>
                <a:cs typeface="Times New Roman"/>
              </a:rPr>
              <a:t>k</a:t>
            </a:r>
            <a:r>
              <a:rPr lang="hu-HU" sz="1200" b="1" dirty="0">
                <a:latin typeface="Times New Roman"/>
                <a:cs typeface="Times New Roman"/>
              </a:rPr>
              <a:t>ainak</a:t>
            </a:r>
            <a:r>
              <a:rPr lang="hu-HU" sz="1200" b="1" spc="-40" dirty="0">
                <a:latin typeface="Times New Roman"/>
                <a:cs typeface="Times New Roman"/>
              </a:rPr>
              <a:t> </a:t>
            </a:r>
            <a:r>
              <a:rPr lang="hu-HU" sz="1200" b="1" dirty="0">
                <a:latin typeface="Times New Roman"/>
                <a:cs typeface="Times New Roman"/>
              </a:rPr>
              <a:t>össze</a:t>
            </a:r>
            <a:r>
              <a:rPr lang="hu-HU" sz="1200" b="1" spc="5" dirty="0">
                <a:latin typeface="Times New Roman"/>
                <a:cs typeface="Times New Roman"/>
              </a:rPr>
              <a:t>g</a:t>
            </a:r>
            <a:r>
              <a:rPr lang="hu-HU" sz="1200" b="1" dirty="0">
                <a:latin typeface="Times New Roman"/>
                <a:cs typeface="Times New Roman"/>
              </a:rPr>
              <a:t>ezé</a:t>
            </a:r>
            <a:r>
              <a:rPr lang="hu-HU" sz="1200" b="1" spc="5" dirty="0">
                <a:latin typeface="Times New Roman"/>
                <a:cs typeface="Times New Roman"/>
              </a:rPr>
              <a:t>s</a:t>
            </a:r>
            <a:r>
              <a:rPr lang="hu-HU" sz="1200" b="1" dirty="0">
                <a:latin typeface="Times New Roman"/>
                <a:cs typeface="Times New Roman"/>
              </a:rPr>
              <a:t>e 2015.</a:t>
            </a:r>
            <a:r>
              <a:rPr lang="hu-HU" sz="1200" b="1" spc="-30" dirty="0">
                <a:latin typeface="Times New Roman"/>
                <a:cs typeface="Times New Roman"/>
              </a:rPr>
              <a:t> </a:t>
            </a:r>
            <a:r>
              <a:rPr lang="hu-HU" sz="1200" b="1" dirty="0">
                <a:latin typeface="Times New Roman"/>
                <a:cs typeface="Times New Roman"/>
              </a:rPr>
              <a:t>o</a:t>
            </a:r>
            <a:r>
              <a:rPr lang="hu-HU" sz="1200" b="1" spc="-30" dirty="0">
                <a:latin typeface="Times New Roman"/>
                <a:cs typeface="Times New Roman"/>
              </a:rPr>
              <a:t>k</a:t>
            </a:r>
            <a:r>
              <a:rPr lang="hu-HU" sz="1200" b="1" dirty="0">
                <a:latin typeface="Times New Roman"/>
                <a:cs typeface="Times New Roman"/>
              </a:rPr>
              <a:t>t</a:t>
            </a:r>
            <a:r>
              <a:rPr lang="hu-HU" sz="1200" b="1" spc="5" dirty="0">
                <a:latin typeface="Times New Roman"/>
                <a:cs typeface="Times New Roman"/>
              </a:rPr>
              <a:t>ó</a:t>
            </a:r>
            <a:r>
              <a:rPr lang="hu-HU" sz="1200" b="1" dirty="0">
                <a:latin typeface="Times New Roman"/>
                <a:cs typeface="Times New Roman"/>
              </a:rPr>
              <a:t>ber</a:t>
            </a:r>
            <a:endParaRPr lang="hu-HU" sz="1200" dirty="0">
              <a:latin typeface="Times New Roman"/>
              <a:cs typeface="Times New Roman"/>
            </a:endParaRPr>
          </a:p>
        </p:txBody>
      </p:sp>
    </p:spTree>
    <p:extLst>
      <p:ext uri="{BB962C8B-B14F-4D97-AF65-F5344CB8AC3E}">
        <p14:creationId xmlns:p14="http://schemas.microsoft.com/office/powerpoint/2010/main" val="34517338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209006" y="1515812"/>
            <a:ext cx="11826240" cy="4462760"/>
          </a:xfrm>
          <a:prstGeom prst="rect">
            <a:avLst/>
          </a:prstGeom>
        </p:spPr>
        <p:txBody>
          <a:bodyPr wrap="square">
            <a:spAutoFit/>
          </a:bodyPr>
          <a:lstStyle/>
          <a:p>
            <a:pPr>
              <a:spcBef>
                <a:spcPts val="600"/>
              </a:spcBef>
              <a:spcAft>
                <a:spcPts val="600"/>
              </a:spcAft>
            </a:pPr>
            <a:r>
              <a:rPr lang="hu-HU" b="1" dirty="0">
                <a:latin typeface="Open Sans"/>
              </a:rPr>
              <a:t>A Párizsi Megállapodás fő elemei a következők:</a:t>
            </a:r>
          </a:p>
          <a:p>
            <a:pPr>
              <a:spcBef>
                <a:spcPts val="600"/>
              </a:spcBef>
              <a:spcAft>
                <a:spcPts val="600"/>
              </a:spcAft>
              <a:buFont typeface="Arial" panose="020B0604020202020204" pitchFamily="34" charset="0"/>
              <a:buChar char="•"/>
            </a:pPr>
            <a:r>
              <a:rPr lang="hu-HU" dirty="0">
                <a:latin typeface="Open Sans"/>
              </a:rPr>
              <a:t>hosszú távú terv: a kormányok abban állapodtak meg, hogy jóval 2°C alatt tartják a globális éves átlaghőmérséklet emelkedését az iparosodást megelőző szinthez képest, és erőfeszítéseket tesznek annak érdekében, hogy a hőmérséklet-emelkedés mindössze 1,5°C legyen</a:t>
            </a:r>
          </a:p>
          <a:p>
            <a:pPr>
              <a:spcBef>
                <a:spcPts val="600"/>
              </a:spcBef>
              <a:spcAft>
                <a:spcPts val="600"/>
              </a:spcAft>
              <a:buFont typeface="Arial" panose="020B0604020202020204" pitchFamily="34" charset="0"/>
              <a:buChar char="•"/>
            </a:pPr>
            <a:r>
              <a:rPr lang="hu-HU" dirty="0">
                <a:latin typeface="Open Sans"/>
              </a:rPr>
              <a:t>hozzájárulások: a párizsi konferencia előtt és alatt a részt vevő országok átfogó nemzeti </a:t>
            </a:r>
            <a:r>
              <a:rPr lang="hu-HU" dirty="0" err="1">
                <a:latin typeface="Open Sans"/>
              </a:rPr>
              <a:t>éghajlatpolitikai</a:t>
            </a:r>
            <a:r>
              <a:rPr lang="hu-HU" dirty="0">
                <a:latin typeface="Open Sans"/>
              </a:rPr>
              <a:t> cselekvési tervet terjesztettek elő kibocsátásuk csökkentése érdekében</a:t>
            </a:r>
          </a:p>
          <a:p>
            <a:pPr>
              <a:spcBef>
                <a:spcPts val="600"/>
              </a:spcBef>
              <a:spcAft>
                <a:spcPts val="600"/>
              </a:spcAft>
              <a:buFont typeface="Arial" panose="020B0604020202020204" pitchFamily="34" charset="0"/>
              <a:buChar char="•"/>
            </a:pPr>
            <a:r>
              <a:rPr lang="hu-HU" dirty="0">
                <a:latin typeface="Open Sans"/>
              </a:rPr>
              <a:t>ambíció: a vezetők vállalták, hogy az ambiciózusabb célok kitűzése érdekében a kormányok ötévenként közzéteszik vállalásaikat</a:t>
            </a:r>
          </a:p>
          <a:p>
            <a:pPr>
              <a:spcBef>
                <a:spcPts val="600"/>
              </a:spcBef>
              <a:spcAft>
                <a:spcPts val="600"/>
              </a:spcAft>
              <a:buFont typeface="Arial" panose="020B0604020202020204" pitchFamily="34" charset="0"/>
              <a:buChar char="•"/>
            </a:pPr>
            <a:r>
              <a:rPr lang="hu-HU" dirty="0">
                <a:latin typeface="Open Sans"/>
              </a:rPr>
              <a:t>átláthatóság: az átláthatóság és a felügyelet jegyében a vezetők azt is vállalták, hogy tájékoztatják egymást és a nyilvánosságot arról, hogy hogyan halad a kitűzött célok elérése</a:t>
            </a:r>
          </a:p>
          <a:p>
            <a:pPr>
              <a:spcBef>
                <a:spcPts val="600"/>
              </a:spcBef>
              <a:spcAft>
                <a:spcPts val="600"/>
              </a:spcAft>
              <a:buFont typeface="Arial" panose="020B0604020202020204" pitchFamily="34" charset="0"/>
              <a:buChar char="•"/>
            </a:pPr>
            <a:r>
              <a:rPr lang="hu-HU" dirty="0">
                <a:latin typeface="Open Sans"/>
              </a:rPr>
              <a:t>szolidaritás: az EU és más fejlett országok továbbra is hozzájárulnak a fejlődő országokban az éghajlatváltozás elleni küzdelem finanszírozásához, mind a kibocsátások csökkentése, mind pedig az éghajlatváltozás hatásaival szembeni ellenálló képesség fokozása érdekében</a:t>
            </a:r>
            <a:endParaRPr lang="hu-HU" b="0" i="0" dirty="0">
              <a:effectLst/>
              <a:latin typeface="Open Sans"/>
            </a:endParaRPr>
          </a:p>
        </p:txBody>
      </p:sp>
      <p:pic>
        <p:nvPicPr>
          <p:cNvPr id="3" name="Kép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9305" y="60960"/>
            <a:ext cx="2717074" cy="1507070"/>
          </a:xfrm>
          <a:prstGeom prst="rect">
            <a:avLst/>
          </a:prstGeom>
        </p:spPr>
      </p:pic>
      <p:sp>
        <p:nvSpPr>
          <p:cNvPr id="4" name="Téglalap 3"/>
          <p:cNvSpPr/>
          <p:nvPr/>
        </p:nvSpPr>
        <p:spPr>
          <a:xfrm>
            <a:off x="3230880" y="204767"/>
            <a:ext cx="8804366" cy="1200329"/>
          </a:xfrm>
          <a:prstGeom prst="rect">
            <a:avLst/>
          </a:prstGeom>
        </p:spPr>
        <p:txBody>
          <a:bodyPr wrap="square">
            <a:spAutoFit/>
          </a:bodyPr>
          <a:lstStyle/>
          <a:p>
            <a:r>
              <a:rPr lang="hu-HU" dirty="0">
                <a:latin typeface="Open Sans"/>
              </a:rPr>
              <a:t>A Párizsi Megállapodás globális éghajlatváltozási megállapodás, amely 2015. december 12-én jött létre Párizsban. A megállapodás a </a:t>
            </a:r>
            <a:r>
              <a:rPr lang="hu-HU" b="1" u="sng" dirty="0">
                <a:latin typeface="Open Sans"/>
              </a:rPr>
              <a:t>2020 utáni időszakra vonatkozik</a:t>
            </a:r>
            <a:r>
              <a:rPr lang="hu-HU" dirty="0">
                <a:latin typeface="Open Sans"/>
              </a:rPr>
              <a:t>, és részét képezi egy a globális felmelegedés mértékének „jóval 2°C alatt” tartását szolgáló cselekvési terv is.</a:t>
            </a:r>
            <a:endParaRPr lang="hu-HU" dirty="0"/>
          </a:p>
        </p:txBody>
      </p:sp>
      <p:sp>
        <p:nvSpPr>
          <p:cNvPr id="5" name="Téglalap 4"/>
          <p:cNvSpPr/>
          <p:nvPr/>
        </p:nvSpPr>
        <p:spPr>
          <a:xfrm>
            <a:off x="1301931" y="5978572"/>
            <a:ext cx="9427029" cy="784830"/>
          </a:xfrm>
          <a:prstGeom prst="rect">
            <a:avLst/>
          </a:prstGeom>
        </p:spPr>
        <p:txBody>
          <a:bodyPr wrap="square">
            <a:spAutoFit/>
          </a:bodyPr>
          <a:lstStyle/>
          <a:p>
            <a:pPr marR="24765" algn="ctr">
              <a:lnSpc>
                <a:spcPts val="2700"/>
              </a:lnSpc>
            </a:pPr>
            <a:r>
              <a:rPr lang="hu-HU" b="1" spc="-15" dirty="0">
                <a:solidFill>
                  <a:srgbClr val="050404"/>
                </a:solidFill>
                <a:latin typeface="Times New Roman"/>
                <a:cs typeface="Times New Roman"/>
              </a:rPr>
              <a:t>Az „</a:t>
            </a:r>
            <a:r>
              <a:rPr lang="hu-HU" b="1" i="1" spc="-15" dirty="0">
                <a:solidFill>
                  <a:srgbClr val="FF3300"/>
                </a:solidFill>
                <a:latin typeface="Times New Roman"/>
                <a:cs typeface="Times New Roman"/>
              </a:rPr>
              <a:t>eg</a:t>
            </a:r>
            <a:r>
              <a:rPr lang="hu-HU" b="1" i="1" spc="-25" dirty="0">
                <a:solidFill>
                  <a:srgbClr val="FF3300"/>
                </a:solidFill>
                <a:latin typeface="Times New Roman"/>
                <a:cs typeface="Times New Roman"/>
              </a:rPr>
              <a:t>y</a:t>
            </a:r>
            <a:r>
              <a:rPr lang="hu-HU" b="1" i="1" spc="-15" dirty="0">
                <a:solidFill>
                  <a:srgbClr val="FF3300"/>
                </a:solidFill>
                <a:latin typeface="Times New Roman"/>
                <a:cs typeface="Times New Roman"/>
              </a:rPr>
              <a:t>etem</a:t>
            </a:r>
            <a:r>
              <a:rPr lang="hu-HU" b="1" i="1" spc="-25" dirty="0">
                <a:solidFill>
                  <a:srgbClr val="FF3300"/>
                </a:solidFill>
                <a:latin typeface="Times New Roman"/>
                <a:cs typeface="Times New Roman"/>
              </a:rPr>
              <a:t>e</a:t>
            </a:r>
            <a:r>
              <a:rPr lang="hu-HU" b="1" i="1" spc="-10" dirty="0">
                <a:solidFill>
                  <a:srgbClr val="FF3300"/>
                </a:solidFill>
                <a:latin typeface="Times New Roman"/>
                <a:cs typeface="Times New Roman"/>
              </a:rPr>
              <a:t>s</a:t>
            </a:r>
            <a:r>
              <a:rPr lang="hu-HU" b="1" spc="-15" dirty="0">
                <a:solidFill>
                  <a:srgbClr val="050404"/>
                </a:solidFill>
                <a:latin typeface="Times New Roman"/>
                <a:cs typeface="Times New Roman"/>
              </a:rPr>
              <a:t>”</a:t>
            </a:r>
            <a:r>
              <a:rPr lang="hu-HU" b="1" spc="55" dirty="0">
                <a:solidFill>
                  <a:srgbClr val="050404"/>
                </a:solidFill>
                <a:latin typeface="Times New Roman"/>
                <a:cs typeface="Times New Roman"/>
              </a:rPr>
              <a:t> </a:t>
            </a:r>
            <a:r>
              <a:rPr lang="hu-HU" b="1" spc="-25" dirty="0" smtClean="0">
                <a:solidFill>
                  <a:srgbClr val="050404"/>
                </a:solidFill>
                <a:latin typeface="Times New Roman"/>
                <a:cs typeface="Times New Roman"/>
              </a:rPr>
              <a:t>Me</a:t>
            </a:r>
            <a:r>
              <a:rPr lang="hu-HU" b="1" spc="-15" dirty="0" smtClean="0">
                <a:solidFill>
                  <a:srgbClr val="050404"/>
                </a:solidFill>
                <a:latin typeface="Times New Roman"/>
                <a:cs typeface="Times New Roman"/>
              </a:rPr>
              <a:t>gálla</a:t>
            </a:r>
            <a:r>
              <a:rPr lang="hu-HU" b="1" spc="-10" dirty="0" smtClean="0">
                <a:solidFill>
                  <a:srgbClr val="050404"/>
                </a:solidFill>
                <a:latin typeface="Times New Roman"/>
                <a:cs typeface="Times New Roman"/>
              </a:rPr>
              <a:t>p</a:t>
            </a:r>
            <a:r>
              <a:rPr lang="hu-HU" b="1" spc="-15" dirty="0" smtClean="0">
                <a:solidFill>
                  <a:srgbClr val="050404"/>
                </a:solidFill>
                <a:latin typeface="Times New Roman"/>
                <a:cs typeface="Times New Roman"/>
              </a:rPr>
              <a:t>odás</a:t>
            </a:r>
            <a:r>
              <a:rPr lang="hu-HU" dirty="0" smtClean="0">
                <a:latin typeface="Times New Roman"/>
                <a:cs typeface="Times New Roman"/>
              </a:rPr>
              <a:t> </a:t>
            </a:r>
            <a:r>
              <a:rPr lang="hu-HU" b="1" spc="-10" dirty="0" smtClean="0">
                <a:solidFill>
                  <a:srgbClr val="050404"/>
                </a:solidFill>
                <a:latin typeface="Times New Roman"/>
                <a:cs typeface="Times New Roman"/>
              </a:rPr>
              <a:t>-</a:t>
            </a:r>
            <a:r>
              <a:rPr lang="hu-HU" b="1" spc="5" dirty="0" smtClean="0">
                <a:solidFill>
                  <a:srgbClr val="050404"/>
                </a:solidFill>
                <a:latin typeface="Times New Roman"/>
                <a:cs typeface="Times New Roman"/>
              </a:rPr>
              <a:t> </a:t>
            </a:r>
            <a:r>
              <a:rPr lang="hu-HU" b="1" spc="-15" dirty="0">
                <a:solidFill>
                  <a:srgbClr val="050404"/>
                </a:solidFill>
                <a:latin typeface="Times New Roman"/>
                <a:cs typeface="Times New Roman"/>
              </a:rPr>
              <a:t>az</a:t>
            </a:r>
            <a:r>
              <a:rPr lang="hu-HU" b="1" spc="5" dirty="0">
                <a:solidFill>
                  <a:srgbClr val="050404"/>
                </a:solidFill>
                <a:latin typeface="Times New Roman"/>
                <a:cs typeface="Times New Roman"/>
              </a:rPr>
              <a:t> </a:t>
            </a:r>
            <a:r>
              <a:rPr lang="hu-HU" b="1" spc="-15" dirty="0">
                <a:solidFill>
                  <a:srgbClr val="050404"/>
                </a:solidFill>
                <a:latin typeface="Times New Roman"/>
                <a:cs typeface="Times New Roman"/>
              </a:rPr>
              <a:t>érde</a:t>
            </a:r>
            <a:r>
              <a:rPr lang="hu-HU" b="1" spc="-10" dirty="0">
                <a:solidFill>
                  <a:srgbClr val="050404"/>
                </a:solidFill>
                <a:latin typeface="Times New Roman"/>
                <a:cs typeface="Times New Roman"/>
              </a:rPr>
              <a:t>k</a:t>
            </a:r>
            <a:r>
              <a:rPr lang="hu-HU" b="1" spc="-15" dirty="0">
                <a:solidFill>
                  <a:srgbClr val="050404"/>
                </a:solidFill>
                <a:latin typeface="Times New Roman"/>
                <a:cs typeface="Times New Roman"/>
              </a:rPr>
              <a:t>üt</a:t>
            </a:r>
            <a:r>
              <a:rPr lang="hu-HU" b="1" spc="-10" dirty="0">
                <a:solidFill>
                  <a:srgbClr val="050404"/>
                </a:solidFill>
                <a:latin typeface="Times New Roman"/>
                <a:cs typeface="Times New Roman"/>
              </a:rPr>
              <a:t>k</a:t>
            </a:r>
            <a:r>
              <a:rPr lang="hu-HU" b="1" spc="-15" dirty="0">
                <a:solidFill>
                  <a:srgbClr val="050404"/>
                </a:solidFill>
                <a:latin typeface="Times New Roman"/>
                <a:cs typeface="Times New Roman"/>
              </a:rPr>
              <a:t>ö</a:t>
            </a:r>
            <a:r>
              <a:rPr lang="hu-HU" b="1" spc="-40" dirty="0">
                <a:solidFill>
                  <a:srgbClr val="050404"/>
                </a:solidFill>
                <a:latin typeface="Times New Roman"/>
                <a:cs typeface="Times New Roman"/>
              </a:rPr>
              <a:t>z</a:t>
            </a:r>
            <a:r>
              <a:rPr lang="hu-HU" b="1" spc="-15" dirty="0">
                <a:solidFill>
                  <a:srgbClr val="050404"/>
                </a:solidFill>
                <a:latin typeface="Times New Roman"/>
                <a:cs typeface="Times New Roman"/>
              </a:rPr>
              <a:t>é</a:t>
            </a:r>
            <a:r>
              <a:rPr lang="hu-HU" b="1" spc="-5" dirty="0">
                <a:solidFill>
                  <a:srgbClr val="050404"/>
                </a:solidFill>
                <a:latin typeface="Times New Roman"/>
                <a:cs typeface="Times New Roman"/>
              </a:rPr>
              <a:t>s</a:t>
            </a:r>
            <a:r>
              <a:rPr lang="hu-HU" b="1" spc="-15" dirty="0">
                <a:solidFill>
                  <a:srgbClr val="050404"/>
                </a:solidFill>
                <a:latin typeface="Times New Roman"/>
                <a:cs typeface="Times New Roman"/>
              </a:rPr>
              <a:t>ek</a:t>
            </a:r>
            <a:r>
              <a:rPr lang="hu-HU" b="1" spc="60" dirty="0">
                <a:solidFill>
                  <a:srgbClr val="050404"/>
                </a:solidFill>
                <a:latin typeface="Times New Roman"/>
                <a:cs typeface="Times New Roman"/>
              </a:rPr>
              <a:t> </a:t>
            </a:r>
            <a:r>
              <a:rPr lang="hu-HU" b="1" spc="-15" dirty="0">
                <a:solidFill>
                  <a:srgbClr val="050404"/>
                </a:solidFill>
                <a:latin typeface="Times New Roman"/>
                <a:cs typeface="Times New Roman"/>
              </a:rPr>
              <a:t>miatti</a:t>
            </a:r>
            <a:r>
              <a:rPr lang="hu-HU" b="1" spc="30" dirty="0">
                <a:solidFill>
                  <a:srgbClr val="050404"/>
                </a:solidFill>
                <a:latin typeface="Times New Roman"/>
                <a:cs typeface="Times New Roman"/>
              </a:rPr>
              <a:t> </a:t>
            </a:r>
            <a:r>
              <a:rPr lang="hu-HU" b="1" spc="-15" dirty="0">
                <a:solidFill>
                  <a:srgbClr val="050404"/>
                </a:solidFill>
                <a:latin typeface="Times New Roman"/>
                <a:cs typeface="Times New Roman"/>
              </a:rPr>
              <a:t>k</a:t>
            </a:r>
            <a:r>
              <a:rPr lang="hu-HU" b="1" spc="-10" dirty="0">
                <a:solidFill>
                  <a:srgbClr val="050404"/>
                </a:solidFill>
                <a:latin typeface="Times New Roman"/>
                <a:cs typeface="Times New Roman"/>
              </a:rPr>
              <a:t>o</a:t>
            </a:r>
            <a:r>
              <a:rPr lang="hu-HU" b="1" spc="-20" dirty="0">
                <a:solidFill>
                  <a:srgbClr val="050404"/>
                </a:solidFill>
                <a:latin typeface="Times New Roman"/>
                <a:cs typeface="Times New Roman"/>
              </a:rPr>
              <a:t>mp</a:t>
            </a:r>
            <a:r>
              <a:rPr lang="hu-HU" b="1" spc="-60" dirty="0">
                <a:solidFill>
                  <a:srgbClr val="050404"/>
                </a:solidFill>
                <a:latin typeface="Times New Roman"/>
                <a:cs typeface="Times New Roman"/>
              </a:rPr>
              <a:t>r</a:t>
            </a:r>
            <a:r>
              <a:rPr lang="hu-HU" b="1" spc="-15" dirty="0">
                <a:solidFill>
                  <a:srgbClr val="050404"/>
                </a:solidFill>
                <a:latin typeface="Times New Roman"/>
                <a:cs typeface="Times New Roman"/>
              </a:rPr>
              <a:t>omis</a:t>
            </a:r>
            <a:r>
              <a:rPr lang="hu-HU" b="1" dirty="0">
                <a:solidFill>
                  <a:srgbClr val="050404"/>
                </a:solidFill>
                <a:latin typeface="Times New Roman"/>
                <a:cs typeface="Times New Roman"/>
              </a:rPr>
              <a:t>s</a:t>
            </a:r>
            <a:r>
              <a:rPr lang="hu-HU" b="1" spc="-40" dirty="0">
                <a:solidFill>
                  <a:srgbClr val="050404"/>
                </a:solidFill>
                <a:latin typeface="Times New Roman"/>
                <a:cs typeface="Times New Roman"/>
              </a:rPr>
              <a:t>z</a:t>
            </a:r>
            <a:r>
              <a:rPr lang="hu-HU" b="1" dirty="0">
                <a:solidFill>
                  <a:srgbClr val="050404"/>
                </a:solidFill>
                <a:latin typeface="Times New Roman"/>
                <a:cs typeface="Times New Roman"/>
              </a:rPr>
              <a:t>u</a:t>
            </a:r>
            <a:r>
              <a:rPr lang="hu-HU" b="1" spc="-20" dirty="0">
                <a:solidFill>
                  <a:srgbClr val="050404"/>
                </a:solidFill>
                <a:latin typeface="Times New Roman"/>
                <a:cs typeface="Times New Roman"/>
              </a:rPr>
              <a:t>mo</a:t>
            </a:r>
            <a:r>
              <a:rPr lang="hu-HU" b="1" spc="-10" dirty="0">
                <a:solidFill>
                  <a:srgbClr val="050404"/>
                </a:solidFill>
                <a:latin typeface="Times New Roman"/>
                <a:cs typeface="Times New Roman"/>
              </a:rPr>
              <a:t>k</a:t>
            </a:r>
            <a:r>
              <a:rPr lang="hu-HU" b="1" spc="-15" dirty="0">
                <a:solidFill>
                  <a:srgbClr val="050404"/>
                </a:solidFill>
                <a:latin typeface="Times New Roman"/>
                <a:cs typeface="Times New Roman"/>
              </a:rPr>
              <a:t>k</a:t>
            </a:r>
            <a:r>
              <a:rPr lang="hu-HU" b="1" spc="-10" dirty="0">
                <a:solidFill>
                  <a:srgbClr val="050404"/>
                </a:solidFill>
                <a:latin typeface="Times New Roman"/>
                <a:cs typeface="Times New Roman"/>
              </a:rPr>
              <a:t>al</a:t>
            </a:r>
            <a:r>
              <a:rPr lang="hu-HU" b="1" spc="25" dirty="0">
                <a:solidFill>
                  <a:srgbClr val="050404"/>
                </a:solidFill>
                <a:latin typeface="Times New Roman"/>
                <a:cs typeface="Times New Roman"/>
              </a:rPr>
              <a:t> </a:t>
            </a:r>
            <a:r>
              <a:rPr lang="hu-HU" b="1" spc="-10" dirty="0" smtClean="0">
                <a:solidFill>
                  <a:srgbClr val="050404"/>
                </a:solidFill>
                <a:latin typeface="Times New Roman"/>
                <a:cs typeface="Times New Roman"/>
              </a:rPr>
              <a:t>–</a:t>
            </a:r>
            <a:r>
              <a:rPr lang="hu-HU" dirty="0" smtClean="0">
                <a:latin typeface="Times New Roman"/>
                <a:cs typeface="Times New Roman"/>
              </a:rPr>
              <a:t> </a:t>
            </a:r>
            <a:r>
              <a:rPr lang="hu-HU" b="1" spc="-15" dirty="0" smtClean="0">
                <a:solidFill>
                  <a:srgbClr val="050404"/>
                </a:solidFill>
                <a:latin typeface="Times New Roman"/>
                <a:cs typeface="Times New Roman"/>
              </a:rPr>
              <a:t>csak</a:t>
            </a:r>
            <a:r>
              <a:rPr lang="hu-HU" dirty="0" smtClean="0">
                <a:latin typeface="Times New Roman"/>
                <a:cs typeface="Times New Roman"/>
              </a:rPr>
              <a:t> </a:t>
            </a:r>
            <a:r>
              <a:rPr lang="hu-HU" b="1" spc="-15" dirty="0" smtClean="0">
                <a:solidFill>
                  <a:srgbClr val="050404"/>
                </a:solidFill>
                <a:latin typeface="Times New Roman"/>
                <a:cs typeface="Times New Roman"/>
              </a:rPr>
              <a:t>a</a:t>
            </a:r>
            <a:r>
              <a:rPr lang="hu-HU" b="1" spc="-5" dirty="0" smtClean="0">
                <a:solidFill>
                  <a:srgbClr val="050404"/>
                </a:solidFill>
                <a:latin typeface="Times New Roman"/>
                <a:cs typeface="Times New Roman"/>
              </a:rPr>
              <a:t> </a:t>
            </a:r>
            <a:r>
              <a:rPr lang="hu-HU" b="1" spc="-15" dirty="0">
                <a:solidFill>
                  <a:srgbClr val="050404"/>
                </a:solidFill>
                <a:latin typeface="Times New Roman"/>
                <a:cs typeface="Times New Roman"/>
              </a:rPr>
              <a:t>további</a:t>
            </a:r>
            <a:r>
              <a:rPr lang="hu-HU" b="1" spc="15" dirty="0">
                <a:solidFill>
                  <a:srgbClr val="050404"/>
                </a:solidFill>
                <a:latin typeface="Times New Roman"/>
                <a:cs typeface="Times New Roman"/>
              </a:rPr>
              <a:t> </a:t>
            </a:r>
            <a:r>
              <a:rPr lang="hu-HU" b="1" spc="-15" dirty="0">
                <a:solidFill>
                  <a:srgbClr val="050404"/>
                </a:solidFill>
                <a:latin typeface="Times New Roman"/>
                <a:cs typeface="Times New Roman"/>
              </a:rPr>
              <a:t>együtt</a:t>
            </a:r>
            <a:r>
              <a:rPr lang="hu-HU" b="1" spc="-35" dirty="0">
                <a:solidFill>
                  <a:srgbClr val="050404"/>
                </a:solidFill>
                <a:latin typeface="Times New Roman"/>
                <a:cs typeface="Times New Roman"/>
              </a:rPr>
              <a:t>m</a:t>
            </a:r>
            <a:r>
              <a:rPr lang="hu-HU" b="1" spc="-15" dirty="0">
                <a:solidFill>
                  <a:srgbClr val="050404"/>
                </a:solidFill>
                <a:latin typeface="Times New Roman"/>
                <a:cs typeface="Times New Roman"/>
              </a:rPr>
              <a:t>ű</a:t>
            </a:r>
            <a:r>
              <a:rPr lang="hu-HU" b="1" spc="-10" dirty="0">
                <a:solidFill>
                  <a:srgbClr val="050404"/>
                </a:solidFill>
                <a:latin typeface="Times New Roman"/>
                <a:cs typeface="Times New Roman"/>
              </a:rPr>
              <a:t>k</a:t>
            </a:r>
            <a:r>
              <a:rPr lang="hu-HU" b="1" spc="-15" dirty="0">
                <a:solidFill>
                  <a:srgbClr val="050404"/>
                </a:solidFill>
                <a:latin typeface="Times New Roman"/>
                <a:cs typeface="Times New Roman"/>
              </a:rPr>
              <a:t>ödés</a:t>
            </a:r>
            <a:r>
              <a:rPr lang="hu-HU" b="1" spc="45" dirty="0">
                <a:solidFill>
                  <a:srgbClr val="050404"/>
                </a:solidFill>
                <a:latin typeface="Times New Roman"/>
                <a:cs typeface="Times New Roman"/>
              </a:rPr>
              <a:t> </a:t>
            </a:r>
            <a:r>
              <a:rPr lang="hu-HU" b="1" spc="-15" dirty="0">
                <a:solidFill>
                  <a:srgbClr val="050404"/>
                </a:solidFill>
                <a:latin typeface="Times New Roman"/>
                <a:cs typeface="Times New Roman"/>
              </a:rPr>
              <a:t>és</a:t>
            </a:r>
            <a:r>
              <a:rPr lang="hu-HU" b="1" spc="5" dirty="0">
                <a:solidFill>
                  <a:srgbClr val="050404"/>
                </a:solidFill>
                <a:latin typeface="Times New Roman"/>
                <a:cs typeface="Times New Roman"/>
              </a:rPr>
              <a:t> </a:t>
            </a:r>
            <a:r>
              <a:rPr lang="hu-HU" b="1" spc="-10" dirty="0" smtClean="0">
                <a:solidFill>
                  <a:srgbClr val="050404"/>
                </a:solidFill>
                <a:latin typeface="Times New Roman"/>
                <a:cs typeface="Times New Roman"/>
              </a:rPr>
              <a:t>te</a:t>
            </a:r>
            <a:r>
              <a:rPr lang="hu-HU" b="1" spc="-30" dirty="0" smtClean="0">
                <a:solidFill>
                  <a:srgbClr val="050404"/>
                </a:solidFill>
                <a:latin typeface="Times New Roman"/>
                <a:cs typeface="Times New Roman"/>
              </a:rPr>
              <a:t>e</a:t>
            </a:r>
            <a:r>
              <a:rPr lang="hu-HU" b="1" spc="-15" dirty="0" smtClean="0">
                <a:solidFill>
                  <a:srgbClr val="050404"/>
                </a:solidFill>
                <a:latin typeface="Times New Roman"/>
                <a:cs typeface="Times New Roman"/>
              </a:rPr>
              <a:t>n</a:t>
            </a:r>
            <a:r>
              <a:rPr lang="hu-HU" b="1" spc="-10" dirty="0" smtClean="0">
                <a:solidFill>
                  <a:srgbClr val="050404"/>
                </a:solidFill>
                <a:latin typeface="Times New Roman"/>
                <a:cs typeface="Times New Roman"/>
              </a:rPr>
              <a:t>d</a:t>
            </a:r>
            <a:r>
              <a:rPr lang="hu-HU" b="1" spc="-15" dirty="0" smtClean="0">
                <a:solidFill>
                  <a:srgbClr val="050404"/>
                </a:solidFill>
                <a:latin typeface="Times New Roman"/>
                <a:cs typeface="Times New Roman"/>
              </a:rPr>
              <a:t>ők</a:t>
            </a:r>
            <a:r>
              <a:rPr lang="hu-HU" dirty="0" smtClean="0">
                <a:latin typeface="Times New Roman"/>
                <a:cs typeface="Times New Roman"/>
              </a:rPr>
              <a:t> </a:t>
            </a:r>
            <a:r>
              <a:rPr lang="hu-HU" b="1" i="1" spc="-15" dirty="0" smtClean="0">
                <a:solidFill>
                  <a:srgbClr val="FF3300"/>
                </a:solidFill>
                <a:latin typeface="Times New Roman"/>
                <a:cs typeface="Times New Roman"/>
              </a:rPr>
              <a:t>keret</a:t>
            </a:r>
            <a:r>
              <a:rPr lang="hu-HU" b="1" i="1" spc="-25" dirty="0" smtClean="0">
                <a:solidFill>
                  <a:srgbClr val="FF3300"/>
                </a:solidFill>
                <a:latin typeface="Times New Roman"/>
                <a:cs typeface="Times New Roman"/>
              </a:rPr>
              <a:t>e</a:t>
            </a:r>
            <a:r>
              <a:rPr lang="hu-HU" b="1" i="1" spc="-10" dirty="0" smtClean="0">
                <a:solidFill>
                  <a:srgbClr val="FF3300"/>
                </a:solidFill>
                <a:latin typeface="Times New Roman"/>
                <a:cs typeface="Times New Roman"/>
              </a:rPr>
              <a:t>it</a:t>
            </a:r>
            <a:r>
              <a:rPr lang="hu-HU" b="1" i="1" spc="50" dirty="0" smtClean="0">
                <a:solidFill>
                  <a:srgbClr val="FF3300"/>
                </a:solidFill>
                <a:latin typeface="Times New Roman"/>
                <a:cs typeface="Times New Roman"/>
              </a:rPr>
              <a:t> </a:t>
            </a:r>
            <a:r>
              <a:rPr lang="hu-HU" b="1" spc="-15" dirty="0">
                <a:solidFill>
                  <a:srgbClr val="050404"/>
                </a:solidFill>
                <a:latin typeface="Times New Roman"/>
                <a:cs typeface="Times New Roman"/>
              </a:rPr>
              <a:t>hatá</a:t>
            </a:r>
            <a:r>
              <a:rPr lang="hu-HU" b="1" spc="-65" dirty="0">
                <a:solidFill>
                  <a:srgbClr val="050404"/>
                </a:solidFill>
                <a:latin typeface="Times New Roman"/>
                <a:cs typeface="Times New Roman"/>
              </a:rPr>
              <a:t>r</a:t>
            </a:r>
            <a:r>
              <a:rPr lang="hu-HU" b="1" spc="-15" dirty="0">
                <a:solidFill>
                  <a:srgbClr val="050404"/>
                </a:solidFill>
                <a:latin typeface="Times New Roman"/>
                <a:cs typeface="Times New Roman"/>
              </a:rPr>
              <a:t>o</a:t>
            </a:r>
            <a:r>
              <a:rPr lang="hu-HU" b="1" spc="-35" dirty="0">
                <a:solidFill>
                  <a:srgbClr val="050404"/>
                </a:solidFill>
                <a:latin typeface="Times New Roman"/>
                <a:cs typeface="Times New Roman"/>
              </a:rPr>
              <a:t>z</a:t>
            </a:r>
            <a:r>
              <a:rPr lang="hu-HU" b="1" spc="-30" dirty="0">
                <a:solidFill>
                  <a:srgbClr val="050404"/>
                </a:solidFill>
                <a:latin typeface="Times New Roman"/>
                <a:cs typeface="Times New Roman"/>
              </a:rPr>
              <a:t>z</a:t>
            </a:r>
            <a:r>
              <a:rPr lang="hu-HU" b="1" spc="-15" dirty="0">
                <a:solidFill>
                  <a:srgbClr val="050404"/>
                </a:solidFill>
                <a:latin typeface="Times New Roman"/>
                <a:cs typeface="Times New Roman"/>
              </a:rPr>
              <a:t>a</a:t>
            </a:r>
            <a:r>
              <a:rPr lang="hu-HU" b="1" spc="55" dirty="0">
                <a:solidFill>
                  <a:srgbClr val="050404"/>
                </a:solidFill>
                <a:latin typeface="Times New Roman"/>
                <a:cs typeface="Times New Roman"/>
              </a:rPr>
              <a:t> </a:t>
            </a:r>
            <a:r>
              <a:rPr lang="hu-HU" b="1" spc="-15" dirty="0">
                <a:solidFill>
                  <a:srgbClr val="050404"/>
                </a:solidFill>
                <a:latin typeface="Times New Roman"/>
                <a:cs typeface="Times New Roman"/>
              </a:rPr>
              <a:t>meg.</a:t>
            </a:r>
            <a:endParaRPr lang="hu-HU" dirty="0">
              <a:latin typeface="Times New Roman"/>
              <a:cs typeface="Times New Roman"/>
            </a:endParaRPr>
          </a:p>
        </p:txBody>
      </p:sp>
    </p:spTree>
    <p:extLst>
      <p:ext uri="{BB962C8B-B14F-4D97-AF65-F5344CB8AC3E}">
        <p14:creationId xmlns:p14="http://schemas.microsoft.com/office/powerpoint/2010/main" val="39386360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Képtalálat a következőre: „bonn cop23”"/>
          <p:cNvPicPr>
            <a:picLocks noChangeAspect="1" noChangeArrowheads="1"/>
          </p:cNvPicPr>
          <p:nvPr/>
        </p:nvPicPr>
        <p:blipFill rotWithShape="1">
          <a:blip r:embed="rId2">
            <a:extLst>
              <a:ext uri="{28A0092B-C50C-407E-A947-70E740481C1C}">
                <a14:useLocalDpi xmlns:a14="http://schemas.microsoft.com/office/drawing/2010/main" val="0"/>
              </a:ext>
            </a:extLst>
          </a:blip>
          <a:srcRect l="17496" t="8455" r="17815" b="7231"/>
          <a:stretch/>
        </p:blipFill>
        <p:spPr bwMode="auto">
          <a:xfrm>
            <a:off x="783771" y="237420"/>
            <a:ext cx="2612572" cy="3405052"/>
          </a:xfrm>
          <a:prstGeom prst="rect">
            <a:avLst/>
          </a:prstGeom>
          <a:noFill/>
          <a:extLst>
            <a:ext uri="{909E8E84-426E-40DD-AFC4-6F175D3DCCD1}">
              <a14:hiddenFill xmlns:a14="http://schemas.microsoft.com/office/drawing/2010/main">
                <a:solidFill>
                  <a:srgbClr val="FFFFFF"/>
                </a:solidFill>
              </a14:hiddenFill>
            </a:ext>
          </a:extLst>
        </p:spPr>
      </p:pic>
      <p:sp>
        <p:nvSpPr>
          <p:cNvPr id="4" name="Téglalap 3"/>
          <p:cNvSpPr/>
          <p:nvPr/>
        </p:nvSpPr>
        <p:spPr>
          <a:xfrm>
            <a:off x="3988524" y="462618"/>
            <a:ext cx="7837715" cy="1477328"/>
          </a:xfrm>
          <a:prstGeom prst="rect">
            <a:avLst/>
          </a:prstGeom>
        </p:spPr>
        <p:txBody>
          <a:bodyPr wrap="square">
            <a:spAutoFit/>
          </a:bodyPr>
          <a:lstStyle/>
          <a:p>
            <a:r>
              <a:rPr lang="hu-HU" dirty="0" smtClean="0">
                <a:solidFill>
                  <a:srgbClr val="3F4A52"/>
                </a:solidFill>
                <a:latin typeface="Open Sans"/>
              </a:rPr>
              <a:t>2017. </a:t>
            </a:r>
            <a:r>
              <a:rPr lang="hu-HU" dirty="0">
                <a:solidFill>
                  <a:srgbClr val="3F4A52"/>
                </a:solidFill>
                <a:latin typeface="Open Sans"/>
              </a:rPr>
              <a:t>n</a:t>
            </a:r>
            <a:r>
              <a:rPr lang="hu-HU" dirty="0" smtClean="0">
                <a:solidFill>
                  <a:srgbClr val="3F4A52"/>
                </a:solidFill>
                <a:latin typeface="Open Sans"/>
              </a:rPr>
              <a:t>ovember </a:t>
            </a:r>
            <a:r>
              <a:rPr lang="hu-HU" dirty="0">
                <a:solidFill>
                  <a:srgbClr val="3F4A52"/>
                </a:solidFill>
                <a:latin typeface="Open Sans"/>
              </a:rPr>
              <a:t>6. és 17</a:t>
            </a:r>
            <a:r>
              <a:rPr lang="hu-HU" dirty="0" smtClean="0">
                <a:solidFill>
                  <a:srgbClr val="3F4A52"/>
                </a:solidFill>
                <a:latin typeface="Open Sans"/>
              </a:rPr>
              <a:t>.</a:t>
            </a:r>
          </a:p>
          <a:p>
            <a:r>
              <a:rPr lang="hu-HU" dirty="0" smtClean="0">
                <a:solidFill>
                  <a:srgbClr val="3F4A52"/>
                </a:solidFill>
                <a:latin typeface="Open Sans"/>
              </a:rPr>
              <a:t> </a:t>
            </a:r>
          </a:p>
          <a:p>
            <a:r>
              <a:rPr lang="hu-HU" dirty="0" smtClean="0">
                <a:solidFill>
                  <a:srgbClr val="3F4A52"/>
                </a:solidFill>
                <a:latin typeface="Open Sans"/>
              </a:rPr>
              <a:t>A </a:t>
            </a:r>
            <a:r>
              <a:rPr lang="hu-HU" dirty="0">
                <a:solidFill>
                  <a:srgbClr val="3F4A52"/>
                </a:solidFill>
                <a:latin typeface="Open Sans"/>
              </a:rPr>
              <a:t>konferencia azzal zárult, hogy konkrét előrelépés történt a párizsi munkaprogram és a Párizsi Megállapodás végrehajtására vonatkozó iránymutatások tekintetében.</a:t>
            </a:r>
            <a:endParaRPr lang="hu-HU" dirty="0"/>
          </a:p>
        </p:txBody>
      </p:sp>
      <p:sp>
        <p:nvSpPr>
          <p:cNvPr id="5" name="Téglalap 4"/>
          <p:cNvSpPr/>
          <p:nvPr/>
        </p:nvSpPr>
        <p:spPr>
          <a:xfrm>
            <a:off x="3988523" y="2081574"/>
            <a:ext cx="7306493" cy="1477328"/>
          </a:xfrm>
          <a:prstGeom prst="rect">
            <a:avLst/>
          </a:prstGeom>
        </p:spPr>
        <p:txBody>
          <a:bodyPr wrap="square">
            <a:spAutoFit/>
          </a:bodyPr>
          <a:lstStyle/>
          <a:p>
            <a:r>
              <a:rPr lang="hu-HU" dirty="0">
                <a:solidFill>
                  <a:srgbClr val="3F4A52"/>
                </a:solidFill>
                <a:latin typeface="Open Sans"/>
              </a:rPr>
              <a:t>Az EU és a tagállamok bejelentették azon szándékukat, hogy legkésőbb 2017 végéig letétbe helyezik a Kiotói Jegyzőkönyv dohai módosító jegyzőkönyvének megerősítő okiratát. Ez a döntés egyértelműen jelzi, hogy az EU elkötelezett az éghajlatváltozással szembeni globális fellépés mellett.</a:t>
            </a:r>
            <a:endParaRPr lang="hu-HU" dirty="0"/>
          </a:p>
        </p:txBody>
      </p:sp>
      <p:sp>
        <p:nvSpPr>
          <p:cNvPr id="7" name="object 5"/>
          <p:cNvSpPr txBox="1"/>
          <p:nvPr/>
        </p:nvSpPr>
        <p:spPr>
          <a:xfrm>
            <a:off x="1149530" y="4370216"/>
            <a:ext cx="10676709" cy="2000548"/>
          </a:xfrm>
          <a:prstGeom prst="rect">
            <a:avLst/>
          </a:prstGeom>
        </p:spPr>
        <p:txBody>
          <a:bodyPr vert="horz" wrap="square" lIns="0" tIns="0" rIns="0" bIns="0" rtlCol="0">
            <a:spAutoFit/>
          </a:bodyPr>
          <a:lstStyle/>
          <a:p>
            <a:pPr marL="32384">
              <a:lnSpc>
                <a:spcPts val="2100"/>
              </a:lnSpc>
            </a:pPr>
            <a:r>
              <a:rPr sz="2000" b="1" dirty="0">
                <a:solidFill>
                  <a:srgbClr val="FF3300"/>
                </a:solidFill>
                <a:latin typeface="Times New Roman"/>
                <a:cs typeface="Times New Roman"/>
              </a:rPr>
              <a:t>új</a:t>
            </a:r>
            <a:r>
              <a:rPr sz="2000" b="1" spc="-5" dirty="0">
                <a:solidFill>
                  <a:srgbClr val="FF3300"/>
                </a:solidFill>
                <a:latin typeface="Times New Roman"/>
                <a:cs typeface="Times New Roman"/>
              </a:rPr>
              <a:t> </a:t>
            </a:r>
            <a:r>
              <a:rPr sz="2000" b="1" dirty="0">
                <a:solidFill>
                  <a:srgbClr val="FF3300"/>
                </a:solidFill>
                <a:latin typeface="Times New Roman"/>
                <a:cs typeface="Times New Roman"/>
              </a:rPr>
              <a:t>á</a:t>
            </a:r>
            <a:r>
              <a:rPr sz="2000" b="1" spc="5" dirty="0">
                <a:solidFill>
                  <a:srgbClr val="FF3300"/>
                </a:solidFill>
                <a:latin typeface="Times New Roman"/>
                <a:cs typeface="Times New Roman"/>
              </a:rPr>
              <a:t>t</a:t>
            </a:r>
            <a:r>
              <a:rPr sz="2000" b="1" dirty="0">
                <a:solidFill>
                  <a:srgbClr val="FF3300"/>
                </a:solidFill>
                <a:latin typeface="Times New Roman"/>
                <a:cs typeface="Times New Roman"/>
              </a:rPr>
              <a:t>f</a:t>
            </a:r>
            <a:r>
              <a:rPr sz="2000" b="1" spc="5" dirty="0">
                <a:solidFill>
                  <a:srgbClr val="FF3300"/>
                </a:solidFill>
                <a:latin typeface="Times New Roman"/>
                <a:cs typeface="Times New Roman"/>
              </a:rPr>
              <a:t>o</a:t>
            </a:r>
            <a:r>
              <a:rPr sz="2000" b="1" dirty="0">
                <a:solidFill>
                  <a:srgbClr val="FF3300"/>
                </a:solidFill>
                <a:latin typeface="Times New Roman"/>
                <a:cs typeface="Times New Roman"/>
              </a:rPr>
              <a:t>gó</a:t>
            </a:r>
            <a:r>
              <a:rPr sz="2000" b="1" spc="-45" dirty="0">
                <a:solidFill>
                  <a:srgbClr val="FF3300"/>
                </a:solidFill>
                <a:latin typeface="Times New Roman"/>
                <a:cs typeface="Times New Roman"/>
              </a:rPr>
              <a:t> </a:t>
            </a:r>
            <a:r>
              <a:rPr sz="2000" b="1" dirty="0">
                <a:solidFill>
                  <a:srgbClr val="FF3300"/>
                </a:solidFill>
                <a:latin typeface="Times New Roman"/>
                <a:cs typeface="Times New Roman"/>
              </a:rPr>
              <a:t>ke</a:t>
            </a:r>
            <a:r>
              <a:rPr sz="2000" b="1" spc="-40" dirty="0">
                <a:solidFill>
                  <a:srgbClr val="FF3300"/>
                </a:solidFill>
                <a:latin typeface="Times New Roman"/>
                <a:cs typeface="Times New Roman"/>
              </a:rPr>
              <a:t>r</a:t>
            </a:r>
            <a:r>
              <a:rPr sz="2000" b="1" dirty="0">
                <a:solidFill>
                  <a:srgbClr val="FF3300"/>
                </a:solidFill>
                <a:latin typeface="Times New Roman"/>
                <a:cs typeface="Times New Roman"/>
              </a:rPr>
              <a:t>et</a:t>
            </a:r>
            <a:endParaRPr sz="2000" dirty="0">
              <a:latin typeface="Times New Roman"/>
              <a:cs typeface="Times New Roman"/>
            </a:endParaRPr>
          </a:p>
          <a:p>
            <a:pPr marL="222885" marR="1433830">
              <a:lnSpc>
                <a:spcPct val="75000"/>
              </a:lnSpc>
              <a:spcBef>
                <a:spcPts val="300"/>
              </a:spcBef>
            </a:pPr>
            <a:r>
              <a:rPr sz="2000" b="1" dirty="0">
                <a:solidFill>
                  <a:srgbClr val="FF3300"/>
                </a:solidFill>
                <a:latin typeface="Times New Roman"/>
                <a:cs typeface="Times New Roman"/>
              </a:rPr>
              <a:t>a t</a:t>
            </a:r>
            <a:r>
              <a:rPr sz="2000" b="1" spc="5" dirty="0">
                <a:solidFill>
                  <a:srgbClr val="FF3300"/>
                </a:solidFill>
                <a:latin typeface="Times New Roman"/>
                <a:cs typeface="Times New Roman"/>
              </a:rPr>
              <a:t>o</a:t>
            </a:r>
            <a:r>
              <a:rPr sz="2000" b="1" dirty="0">
                <a:solidFill>
                  <a:srgbClr val="FF3300"/>
                </a:solidFill>
                <a:latin typeface="Times New Roman"/>
                <a:cs typeface="Times New Roman"/>
              </a:rPr>
              <a:t>v</a:t>
            </a:r>
            <a:r>
              <a:rPr sz="2000" b="1" spc="10" dirty="0">
                <a:solidFill>
                  <a:srgbClr val="FF3300"/>
                </a:solidFill>
                <a:latin typeface="Times New Roman"/>
                <a:cs typeface="Times New Roman"/>
              </a:rPr>
              <a:t>á</a:t>
            </a:r>
            <a:r>
              <a:rPr sz="2000" b="1" dirty="0">
                <a:solidFill>
                  <a:srgbClr val="FF3300"/>
                </a:solidFill>
                <a:latin typeface="Times New Roman"/>
                <a:cs typeface="Times New Roman"/>
              </a:rPr>
              <a:t>bbi</a:t>
            </a:r>
            <a:r>
              <a:rPr sz="2000" b="1" spc="-45" dirty="0">
                <a:solidFill>
                  <a:srgbClr val="FF3300"/>
                </a:solidFill>
                <a:latin typeface="Times New Roman"/>
                <a:cs typeface="Times New Roman"/>
              </a:rPr>
              <a:t> </a:t>
            </a:r>
            <a:r>
              <a:rPr sz="2000" b="1" dirty="0">
                <a:solidFill>
                  <a:srgbClr val="FF3300"/>
                </a:solidFill>
                <a:latin typeface="Times New Roman"/>
                <a:cs typeface="Times New Roman"/>
              </a:rPr>
              <a:t>eg</a:t>
            </a:r>
            <a:r>
              <a:rPr sz="2000" b="1" spc="5" dirty="0">
                <a:solidFill>
                  <a:srgbClr val="FF3300"/>
                </a:solidFill>
                <a:latin typeface="Times New Roman"/>
                <a:cs typeface="Times New Roman"/>
              </a:rPr>
              <a:t>y</a:t>
            </a:r>
            <a:r>
              <a:rPr sz="2000" b="1" dirty="0">
                <a:solidFill>
                  <a:srgbClr val="FF3300"/>
                </a:solidFill>
                <a:latin typeface="Times New Roman"/>
                <a:cs typeface="Times New Roman"/>
              </a:rPr>
              <a:t>etemes</a:t>
            </a:r>
            <a:r>
              <a:rPr sz="2000" b="1" spc="-35" dirty="0">
                <a:solidFill>
                  <a:srgbClr val="FF3300"/>
                </a:solidFill>
                <a:latin typeface="Times New Roman"/>
                <a:cs typeface="Times New Roman"/>
              </a:rPr>
              <a:t> </a:t>
            </a:r>
            <a:r>
              <a:rPr sz="2000" b="1" dirty="0">
                <a:solidFill>
                  <a:srgbClr val="FF3300"/>
                </a:solidFill>
                <a:latin typeface="Times New Roman"/>
                <a:cs typeface="Times New Roman"/>
              </a:rPr>
              <a:t>kl</a:t>
            </a:r>
            <a:r>
              <a:rPr sz="2000" b="1" spc="-10" dirty="0">
                <a:solidFill>
                  <a:srgbClr val="FF3300"/>
                </a:solidFill>
                <a:latin typeface="Times New Roman"/>
                <a:cs typeface="Times New Roman"/>
              </a:rPr>
              <a:t>í</a:t>
            </a:r>
            <a:r>
              <a:rPr sz="2000" b="1" dirty="0">
                <a:solidFill>
                  <a:srgbClr val="FF3300"/>
                </a:solidFill>
                <a:latin typeface="Times New Roman"/>
                <a:cs typeface="Times New Roman"/>
              </a:rPr>
              <a:t>mapoli</a:t>
            </a:r>
            <a:r>
              <a:rPr sz="2000" b="1" spc="-15" dirty="0">
                <a:solidFill>
                  <a:srgbClr val="FF3300"/>
                </a:solidFill>
                <a:latin typeface="Times New Roman"/>
                <a:cs typeface="Times New Roman"/>
              </a:rPr>
              <a:t>t</a:t>
            </a:r>
            <a:r>
              <a:rPr sz="2000" b="1" dirty="0">
                <a:solidFill>
                  <a:srgbClr val="FF3300"/>
                </a:solidFill>
                <a:latin typeface="Times New Roman"/>
                <a:cs typeface="Times New Roman"/>
              </a:rPr>
              <a:t>i</a:t>
            </a:r>
            <a:r>
              <a:rPr sz="2000" b="1" spc="-20" dirty="0">
                <a:solidFill>
                  <a:srgbClr val="FF3300"/>
                </a:solidFill>
                <a:latin typeface="Times New Roman"/>
                <a:cs typeface="Times New Roman"/>
              </a:rPr>
              <a:t>k</a:t>
            </a:r>
            <a:r>
              <a:rPr sz="2000" b="1" dirty="0">
                <a:solidFill>
                  <a:srgbClr val="FF3300"/>
                </a:solidFill>
                <a:latin typeface="Times New Roman"/>
                <a:cs typeface="Times New Roman"/>
              </a:rPr>
              <a:t>ai</a:t>
            </a:r>
            <a:r>
              <a:rPr sz="2000" b="1" spc="-45" dirty="0">
                <a:solidFill>
                  <a:srgbClr val="FF3300"/>
                </a:solidFill>
                <a:latin typeface="Times New Roman"/>
                <a:cs typeface="Times New Roman"/>
              </a:rPr>
              <a:t> </a:t>
            </a:r>
            <a:r>
              <a:rPr sz="2000" b="1" dirty="0">
                <a:solidFill>
                  <a:srgbClr val="FF3300"/>
                </a:solidFill>
                <a:latin typeface="Times New Roman"/>
                <a:cs typeface="Times New Roman"/>
              </a:rPr>
              <a:t>eg</a:t>
            </a:r>
            <a:r>
              <a:rPr sz="2000" b="1" spc="5" dirty="0">
                <a:solidFill>
                  <a:srgbClr val="FF3300"/>
                </a:solidFill>
                <a:latin typeface="Times New Roman"/>
                <a:cs typeface="Times New Roman"/>
              </a:rPr>
              <a:t>y</a:t>
            </a:r>
            <a:r>
              <a:rPr sz="2000" b="1" dirty="0">
                <a:solidFill>
                  <a:srgbClr val="FF3300"/>
                </a:solidFill>
                <a:latin typeface="Times New Roman"/>
                <a:cs typeface="Times New Roman"/>
              </a:rPr>
              <a:t>ütt</a:t>
            </a:r>
            <a:r>
              <a:rPr sz="2000" b="1" spc="-10" dirty="0">
                <a:solidFill>
                  <a:srgbClr val="FF3300"/>
                </a:solidFill>
                <a:latin typeface="Times New Roman"/>
                <a:cs typeface="Times New Roman"/>
              </a:rPr>
              <a:t>m</a:t>
            </a:r>
            <a:r>
              <a:rPr sz="2000" b="1" dirty="0">
                <a:solidFill>
                  <a:srgbClr val="FF3300"/>
                </a:solidFill>
                <a:latin typeface="Times New Roman"/>
                <a:cs typeface="Times New Roman"/>
              </a:rPr>
              <a:t>űködé</a:t>
            </a:r>
            <a:r>
              <a:rPr sz="2000" b="1" spc="-15" dirty="0">
                <a:solidFill>
                  <a:srgbClr val="FF3300"/>
                </a:solidFill>
                <a:latin typeface="Times New Roman"/>
                <a:cs typeface="Times New Roman"/>
              </a:rPr>
              <a:t>s</a:t>
            </a:r>
            <a:r>
              <a:rPr sz="2000" b="1" dirty="0">
                <a:solidFill>
                  <a:srgbClr val="FF3300"/>
                </a:solidFill>
                <a:latin typeface="Times New Roman"/>
                <a:cs typeface="Times New Roman"/>
              </a:rPr>
              <a:t>he</a:t>
            </a:r>
            <a:r>
              <a:rPr sz="2000" b="1" spc="5" dirty="0">
                <a:solidFill>
                  <a:srgbClr val="FF3300"/>
                </a:solidFill>
                <a:latin typeface="Times New Roman"/>
                <a:cs typeface="Times New Roman"/>
              </a:rPr>
              <a:t>z</a:t>
            </a:r>
            <a:r>
              <a:rPr sz="2000" b="1" dirty="0">
                <a:solidFill>
                  <a:srgbClr val="FF3300"/>
                </a:solidFill>
                <a:latin typeface="Times New Roman"/>
                <a:cs typeface="Times New Roman"/>
              </a:rPr>
              <a:t>, nem</a:t>
            </a:r>
            <a:r>
              <a:rPr sz="2000" b="1" spc="-20" dirty="0">
                <a:solidFill>
                  <a:srgbClr val="FF3300"/>
                </a:solidFill>
                <a:latin typeface="Times New Roman"/>
                <a:cs typeface="Times New Roman"/>
              </a:rPr>
              <a:t>z</a:t>
            </a:r>
            <a:r>
              <a:rPr sz="2000" b="1" dirty="0">
                <a:solidFill>
                  <a:srgbClr val="FF3300"/>
                </a:solidFill>
                <a:latin typeface="Times New Roman"/>
                <a:cs typeface="Times New Roman"/>
              </a:rPr>
              <a:t>etk</a:t>
            </a:r>
            <a:r>
              <a:rPr sz="2000" b="1" spc="5" dirty="0">
                <a:solidFill>
                  <a:srgbClr val="FF3300"/>
                </a:solidFill>
                <a:latin typeface="Times New Roman"/>
                <a:cs typeface="Times New Roman"/>
              </a:rPr>
              <a:t>ö</a:t>
            </a:r>
            <a:r>
              <a:rPr sz="2000" b="1" spc="-15" dirty="0">
                <a:solidFill>
                  <a:srgbClr val="FF3300"/>
                </a:solidFill>
                <a:latin typeface="Times New Roman"/>
                <a:cs typeface="Times New Roman"/>
              </a:rPr>
              <a:t>z</a:t>
            </a:r>
            <a:r>
              <a:rPr sz="2000" b="1" dirty="0">
                <a:solidFill>
                  <a:srgbClr val="FF3300"/>
                </a:solidFill>
                <a:latin typeface="Times New Roman"/>
                <a:cs typeface="Times New Roman"/>
              </a:rPr>
              <a:t>i</a:t>
            </a:r>
            <a:r>
              <a:rPr sz="2000" b="1" spc="-15" dirty="0">
                <a:solidFill>
                  <a:srgbClr val="FF3300"/>
                </a:solidFill>
                <a:latin typeface="Times New Roman"/>
                <a:cs typeface="Times New Roman"/>
              </a:rPr>
              <a:t> </a:t>
            </a:r>
            <a:r>
              <a:rPr sz="2000" b="1" dirty="0">
                <a:solidFill>
                  <a:srgbClr val="FF3300"/>
                </a:solidFill>
                <a:latin typeface="Times New Roman"/>
                <a:cs typeface="Times New Roman"/>
              </a:rPr>
              <a:t>p</a:t>
            </a:r>
            <a:r>
              <a:rPr sz="2000" b="1" spc="5" dirty="0">
                <a:solidFill>
                  <a:srgbClr val="FF3300"/>
                </a:solidFill>
                <a:latin typeface="Times New Roman"/>
                <a:cs typeface="Times New Roman"/>
              </a:rPr>
              <a:t>o</a:t>
            </a:r>
            <a:r>
              <a:rPr sz="2000" b="1" dirty="0">
                <a:solidFill>
                  <a:srgbClr val="FF3300"/>
                </a:solidFill>
                <a:latin typeface="Times New Roman"/>
                <a:cs typeface="Times New Roman"/>
              </a:rPr>
              <a:t>l</a:t>
            </a:r>
            <a:r>
              <a:rPr sz="2000" b="1" spc="-10" dirty="0">
                <a:solidFill>
                  <a:srgbClr val="FF3300"/>
                </a:solidFill>
                <a:latin typeface="Times New Roman"/>
                <a:cs typeface="Times New Roman"/>
              </a:rPr>
              <a:t>i</a:t>
            </a:r>
            <a:r>
              <a:rPr sz="2000" b="1" dirty="0">
                <a:solidFill>
                  <a:srgbClr val="FF3300"/>
                </a:solidFill>
                <a:latin typeface="Times New Roman"/>
                <a:cs typeface="Times New Roman"/>
              </a:rPr>
              <a:t>tik</a:t>
            </a:r>
            <a:r>
              <a:rPr sz="2000" b="1" spc="5" dirty="0">
                <a:solidFill>
                  <a:srgbClr val="FF3300"/>
                </a:solidFill>
                <a:latin typeface="Times New Roman"/>
                <a:cs typeface="Times New Roman"/>
              </a:rPr>
              <a:t>a</a:t>
            </a:r>
            <a:r>
              <a:rPr sz="2000" b="1" dirty="0">
                <a:solidFill>
                  <a:srgbClr val="FF3300"/>
                </a:solidFill>
                <a:latin typeface="Times New Roman"/>
                <a:cs typeface="Times New Roman"/>
              </a:rPr>
              <a:t>i</a:t>
            </a:r>
            <a:r>
              <a:rPr sz="2000" b="1" spc="-50" dirty="0">
                <a:solidFill>
                  <a:srgbClr val="FF3300"/>
                </a:solidFill>
                <a:latin typeface="Times New Roman"/>
                <a:cs typeface="Times New Roman"/>
              </a:rPr>
              <a:t> </a:t>
            </a:r>
            <a:r>
              <a:rPr sz="2000" b="1" dirty="0">
                <a:solidFill>
                  <a:srgbClr val="FF3300"/>
                </a:solidFill>
                <a:latin typeface="Times New Roman"/>
                <a:cs typeface="Times New Roman"/>
              </a:rPr>
              <a:t>és</a:t>
            </a:r>
            <a:r>
              <a:rPr sz="2000" b="1" spc="-10" dirty="0">
                <a:solidFill>
                  <a:srgbClr val="FF3300"/>
                </a:solidFill>
                <a:latin typeface="Times New Roman"/>
                <a:cs typeface="Times New Roman"/>
              </a:rPr>
              <a:t> </a:t>
            </a:r>
            <a:r>
              <a:rPr sz="2000" b="1" dirty="0">
                <a:solidFill>
                  <a:srgbClr val="FF3300"/>
                </a:solidFill>
                <a:latin typeface="Times New Roman"/>
                <a:cs typeface="Times New Roman"/>
              </a:rPr>
              <a:t>dip</a:t>
            </a:r>
            <a:r>
              <a:rPr sz="2000" b="1" spc="-10" dirty="0">
                <a:solidFill>
                  <a:srgbClr val="FF3300"/>
                </a:solidFill>
                <a:latin typeface="Times New Roman"/>
                <a:cs typeface="Times New Roman"/>
              </a:rPr>
              <a:t>l</a:t>
            </a:r>
            <a:r>
              <a:rPr sz="2000" b="1" dirty="0">
                <a:solidFill>
                  <a:srgbClr val="FF3300"/>
                </a:solidFill>
                <a:latin typeface="Times New Roman"/>
                <a:cs typeface="Times New Roman"/>
              </a:rPr>
              <a:t>om</a:t>
            </a:r>
            <a:r>
              <a:rPr sz="2000" b="1" spc="5" dirty="0">
                <a:solidFill>
                  <a:srgbClr val="FF3300"/>
                </a:solidFill>
                <a:latin typeface="Times New Roman"/>
                <a:cs typeface="Times New Roman"/>
              </a:rPr>
              <a:t>á</a:t>
            </a:r>
            <a:r>
              <a:rPr sz="2000" b="1" dirty="0">
                <a:solidFill>
                  <a:srgbClr val="FF3300"/>
                </a:solidFill>
                <a:latin typeface="Times New Roman"/>
                <a:cs typeface="Times New Roman"/>
              </a:rPr>
              <a:t>c</a:t>
            </a:r>
            <a:r>
              <a:rPr sz="2000" b="1" spc="-10" dirty="0">
                <a:solidFill>
                  <a:srgbClr val="FF3300"/>
                </a:solidFill>
                <a:latin typeface="Times New Roman"/>
                <a:cs typeface="Times New Roman"/>
              </a:rPr>
              <a:t>i</a:t>
            </a:r>
            <a:r>
              <a:rPr sz="2000" b="1" dirty="0">
                <a:solidFill>
                  <a:srgbClr val="FF3300"/>
                </a:solidFill>
                <a:latin typeface="Times New Roman"/>
                <a:cs typeface="Times New Roman"/>
              </a:rPr>
              <a:t>ai</a:t>
            </a:r>
            <a:r>
              <a:rPr sz="2000" b="1" spc="-45" dirty="0">
                <a:solidFill>
                  <a:srgbClr val="FF3300"/>
                </a:solidFill>
                <a:latin typeface="Times New Roman"/>
                <a:cs typeface="Times New Roman"/>
              </a:rPr>
              <a:t> </a:t>
            </a:r>
            <a:r>
              <a:rPr sz="2000" b="1" dirty="0">
                <a:solidFill>
                  <a:srgbClr val="FF3300"/>
                </a:solidFill>
                <a:latin typeface="Times New Roman"/>
                <a:cs typeface="Times New Roman"/>
              </a:rPr>
              <a:t>sike</a:t>
            </a:r>
            <a:r>
              <a:rPr sz="2000" b="1" spc="-10" dirty="0">
                <a:solidFill>
                  <a:srgbClr val="FF3300"/>
                </a:solidFill>
                <a:latin typeface="Times New Roman"/>
                <a:cs typeface="Times New Roman"/>
              </a:rPr>
              <a:t>r</a:t>
            </a:r>
            <a:r>
              <a:rPr sz="2000" b="1" dirty="0">
                <a:solidFill>
                  <a:srgbClr val="FF3300"/>
                </a:solidFill>
                <a:latin typeface="Times New Roman"/>
                <a:cs typeface="Times New Roman"/>
              </a:rPr>
              <a:t>nek</a:t>
            </a:r>
            <a:r>
              <a:rPr sz="2000" b="1" spc="-20" dirty="0">
                <a:solidFill>
                  <a:srgbClr val="FF3300"/>
                </a:solidFill>
                <a:latin typeface="Times New Roman"/>
                <a:cs typeface="Times New Roman"/>
              </a:rPr>
              <a:t> </a:t>
            </a:r>
            <a:r>
              <a:rPr sz="2000" b="1" dirty="0">
                <a:solidFill>
                  <a:srgbClr val="FF3300"/>
                </a:solidFill>
                <a:latin typeface="Times New Roman"/>
                <a:cs typeface="Times New Roman"/>
              </a:rPr>
              <a:t>tekint</a:t>
            </a:r>
            <a:r>
              <a:rPr sz="2000" b="1" spc="5" dirty="0">
                <a:solidFill>
                  <a:srgbClr val="FF3300"/>
                </a:solidFill>
                <a:latin typeface="Times New Roman"/>
                <a:cs typeface="Times New Roman"/>
              </a:rPr>
              <a:t>h</a:t>
            </a:r>
            <a:r>
              <a:rPr sz="2000" b="1" dirty="0">
                <a:solidFill>
                  <a:srgbClr val="FF3300"/>
                </a:solidFill>
                <a:latin typeface="Times New Roman"/>
                <a:cs typeface="Times New Roman"/>
              </a:rPr>
              <a:t>ető,</a:t>
            </a:r>
            <a:endParaRPr sz="2000" dirty="0">
              <a:latin typeface="Times New Roman"/>
              <a:cs typeface="Times New Roman"/>
            </a:endParaRPr>
          </a:p>
          <a:p>
            <a:pPr marL="32384">
              <a:lnSpc>
                <a:spcPts val="1500"/>
              </a:lnSpc>
            </a:pPr>
            <a:r>
              <a:rPr sz="2000" b="1" dirty="0">
                <a:solidFill>
                  <a:srgbClr val="FF3300"/>
                </a:solidFill>
                <a:latin typeface="Times New Roman"/>
                <a:cs typeface="Times New Roman"/>
              </a:rPr>
              <a:t>de</a:t>
            </a:r>
            <a:endParaRPr sz="2000" dirty="0">
              <a:latin typeface="Times New Roman"/>
              <a:cs typeface="Times New Roman"/>
            </a:endParaRPr>
          </a:p>
          <a:p>
            <a:pPr marL="222885" marR="876300">
              <a:lnSpc>
                <a:spcPct val="75000"/>
              </a:lnSpc>
              <a:spcBef>
                <a:spcPts val="300"/>
              </a:spcBef>
            </a:pPr>
            <a:r>
              <a:rPr sz="2000" b="1" dirty="0">
                <a:solidFill>
                  <a:srgbClr val="FF3300"/>
                </a:solidFill>
                <a:latin typeface="Times New Roman"/>
                <a:cs typeface="Times New Roman"/>
              </a:rPr>
              <a:t>eg</a:t>
            </a:r>
            <a:r>
              <a:rPr sz="2000" b="1" spc="5" dirty="0">
                <a:solidFill>
                  <a:srgbClr val="FF3300"/>
                </a:solidFill>
                <a:latin typeface="Times New Roman"/>
                <a:cs typeface="Times New Roman"/>
              </a:rPr>
              <a:t>y</a:t>
            </a:r>
            <a:r>
              <a:rPr sz="2000" b="1" dirty="0">
                <a:solidFill>
                  <a:srgbClr val="FF3300"/>
                </a:solidFill>
                <a:latin typeface="Times New Roman"/>
                <a:cs typeface="Times New Roman"/>
              </a:rPr>
              <a:t>e</a:t>
            </a:r>
            <a:r>
              <a:rPr sz="2000" b="1" spc="-10" dirty="0">
                <a:solidFill>
                  <a:srgbClr val="FF3300"/>
                </a:solidFill>
                <a:latin typeface="Times New Roman"/>
                <a:cs typeface="Times New Roman"/>
              </a:rPr>
              <a:t>l</a:t>
            </a:r>
            <a:r>
              <a:rPr sz="2000" b="1" dirty="0">
                <a:solidFill>
                  <a:srgbClr val="FF3300"/>
                </a:solidFill>
                <a:latin typeface="Times New Roman"/>
                <a:cs typeface="Times New Roman"/>
              </a:rPr>
              <a:t>ő</a:t>
            </a:r>
            <a:r>
              <a:rPr sz="2000" b="1" spc="-35" dirty="0">
                <a:solidFill>
                  <a:srgbClr val="FF3300"/>
                </a:solidFill>
                <a:latin typeface="Times New Roman"/>
                <a:cs typeface="Times New Roman"/>
              </a:rPr>
              <a:t>r</a:t>
            </a:r>
            <a:r>
              <a:rPr sz="2000" b="1" dirty="0">
                <a:solidFill>
                  <a:srgbClr val="FF3300"/>
                </a:solidFill>
                <a:latin typeface="Times New Roman"/>
                <a:cs typeface="Times New Roman"/>
              </a:rPr>
              <a:t>e</a:t>
            </a:r>
            <a:r>
              <a:rPr sz="2000" b="1" spc="-35" dirty="0">
                <a:solidFill>
                  <a:srgbClr val="FF3300"/>
                </a:solidFill>
                <a:latin typeface="Times New Roman"/>
                <a:cs typeface="Times New Roman"/>
              </a:rPr>
              <a:t> </a:t>
            </a:r>
            <a:r>
              <a:rPr sz="2000" b="1" dirty="0">
                <a:solidFill>
                  <a:srgbClr val="FF3300"/>
                </a:solidFill>
                <a:latin typeface="Times New Roman"/>
                <a:cs typeface="Times New Roman"/>
              </a:rPr>
              <a:t>e m</a:t>
            </a:r>
            <a:r>
              <a:rPr sz="2000" b="1" spc="-10" dirty="0">
                <a:solidFill>
                  <a:srgbClr val="FF3300"/>
                </a:solidFill>
                <a:latin typeface="Times New Roman"/>
                <a:cs typeface="Times New Roman"/>
              </a:rPr>
              <a:t>i</a:t>
            </a:r>
            <a:r>
              <a:rPr sz="2000" b="1" dirty="0">
                <a:solidFill>
                  <a:srgbClr val="FF3300"/>
                </a:solidFill>
                <a:latin typeface="Times New Roman"/>
                <a:cs typeface="Times New Roman"/>
              </a:rPr>
              <a:t>nd</a:t>
            </a:r>
            <a:r>
              <a:rPr sz="2000" b="1" spc="-20" dirty="0">
                <a:solidFill>
                  <a:srgbClr val="FF3300"/>
                </a:solidFill>
                <a:latin typeface="Times New Roman"/>
                <a:cs typeface="Times New Roman"/>
              </a:rPr>
              <a:t> </a:t>
            </a:r>
            <a:r>
              <a:rPr sz="2000" b="1" dirty="0">
                <a:solidFill>
                  <a:srgbClr val="FF3300"/>
                </a:solidFill>
                <a:latin typeface="Times New Roman"/>
                <a:cs typeface="Times New Roman"/>
              </a:rPr>
              <a:t>k</a:t>
            </a:r>
            <a:r>
              <a:rPr sz="2000" b="1" spc="5" dirty="0">
                <a:solidFill>
                  <a:srgbClr val="FF3300"/>
                </a:solidFill>
                <a:latin typeface="Times New Roman"/>
                <a:cs typeface="Times New Roman"/>
              </a:rPr>
              <a:t>o</a:t>
            </a:r>
            <a:r>
              <a:rPr sz="2000" b="1" dirty="0">
                <a:solidFill>
                  <a:srgbClr val="FF3300"/>
                </a:solidFill>
                <a:latin typeface="Times New Roman"/>
                <a:cs typeface="Times New Roman"/>
              </a:rPr>
              <a:t>cká</a:t>
            </a:r>
            <a:r>
              <a:rPr sz="2000" b="1" spc="-10" dirty="0">
                <a:solidFill>
                  <a:srgbClr val="FF3300"/>
                </a:solidFill>
                <a:latin typeface="Times New Roman"/>
                <a:cs typeface="Times New Roman"/>
              </a:rPr>
              <a:t>z</a:t>
            </a:r>
            <a:r>
              <a:rPr sz="2000" b="1" dirty="0">
                <a:solidFill>
                  <a:srgbClr val="FF3300"/>
                </a:solidFill>
                <a:latin typeface="Times New Roman"/>
                <a:cs typeface="Times New Roman"/>
              </a:rPr>
              <a:t>a</a:t>
            </a:r>
            <a:r>
              <a:rPr sz="2000" b="1" spc="5" dirty="0">
                <a:solidFill>
                  <a:srgbClr val="FF3300"/>
                </a:solidFill>
                <a:latin typeface="Times New Roman"/>
                <a:cs typeface="Times New Roman"/>
              </a:rPr>
              <a:t>t</a:t>
            </a:r>
            <a:r>
              <a:rPr sz="2000" b="1" dirty="0">
                <a:solidFill>
                  <a:srgbClr val="FF3300"/>
                </a:solidFill>
                <a:latin typeface="Times New Roman"/>
                <a:cs typeface="Times New Roman"/>
              </a:rPr>
              <a:t>osabb</a:t>
            </a:r>
            <a:r>
              <a:rPr sz="2000" b="1" spc="-40" dirty="0">
                <a:solidFill>
                  <a:srgbClr val="FF3300"/>
                </a:solidFill>
                <a:latin typeface="Times New Roman"/>
                <a:cs typeface="Times New Roman"/>
              </a:rPr>
              <a:t> </a:t>
            </a:r>
            <a:r>
              <a:rPr sz="2000" b="1" dirty="0">
                <a:solidFill>
                  <a:srgbClr val="FF3300"/>
                </a:solidFill>
                <a:latin typeface="Times New Roman"/>
                <a:cs typeface="Times New Roman"/>
              </a:rPr>
              <a:t>glob</a:t>
            </a:r>
            <a:r>
              <a:rPr sz="2000" b="1" spc="5" dirty="0">
                <a:solidFill>
                  <a:srgbClr val="FF3300"/>
                </a:solidFill>
                <a:latin typeface="Times New Roman"/>
                <a:cs typeface="Times New Roman"/>
              </a:rPr>
              <a:t>á</a:t>
            </a:r>
            <a:r>
              <a:rPr sz="2000" b="1" dirty="0">
                <a:solidFill>
                  <a:srgbClr val="FF3300"/>
                </a:solidFill>
                <a:latin typeface="Times New Roman"/>
                <a:cs typeface="Times New Roman"/>
              </a:rPr>
              <a:t>l</a:t>
            </a:r>
            <a:r>
              <a:rPr sz="2000" b="1" spc="-10" dirty="0">
                <a:solidFill>
                  <a:srgbClr val="FF3300"/>
                </a:solidFill>
                <a:latin typeface="Times New Roman"/>
                <a:cs typeface="Times New Roman"/>
              </a:rPr>
              <a:t>i</a:t>
            </a:r>
            <a:r>
              <a:rPr sz="2000" b="1" dirty="0">
                <a:solidFill>
                  <a:srgbClr val="FF3300"/>
                </a:solidFill>
                <a:latin typeface="Times New Roman"/>
                <a:cs typeface="Times New Roman"/>
              </a:rPr>
              <a:t>s</a:t>
            </a:r>
            <a:r>
              <a:rPr sz="2000" b="1" spc="-35" dirty="0">
                <a:solidFill>
                  <a:srgbClr val="FF3300"/>
                </a:solidFill>
                <a:latin typeface="Times New Roman"/>
                <a:cs typeface="Times New Roman"/>
              </a:rPr>
              <a:t> </a:t>
            </a:r>
            <a:r>
              <a:rPr sz="2000" b="1" dirty="0">
                <a:solidFill>
                  <a:srgbClr val="FF3300"/>
                </a:solidFill>
                <a:latin typeface="Times New Roman"/>
                <a:cs typeface="Times New Roman"/>
              </a:rPr>
              <a:t>k</a:t>
            </a:r>
            <a:r>
              <a:rPr sz="2000" b="1" spc="5" dirty="0">
                <a:solidFill>
                  <a:srgbClr val="FF3300"/>
                </a:solidFill>
                <a:latin typeface="Times New Roman"/>
                <a:cs typeface="Times New Roman"/>
              </a:rPr>
              <a:t>ö</a:t>
            </a:r>
            <a:r>
              <a:rPr sz="2000" b="1" dirty="0">
                <a:solidFill>
                  <a:srgbClr val="FF3300"/>
                </a:solidFill>
                <a:latin typeface="Times New Roman"/>
                <a:cs typeface="Times New Roman"/>
              </a:rPr>
              <a:t>rnye</a:t>
            </a:r>
            <a:r>
              <a:rPr sz="2000" b="1" spc="-10" dirty="0">
                <a:solidFill>
                  <a:srgbClr val="FF3300"/>
                </a:solidFill>
                <a:latin typeface="Times New Roman"/>
                <a:cs typeface="Times New Roman"/>
              </a:rPr>
              <a:t>z</a:t>
            </a:r>
            <a:r>
              <a:rPr sz="2000" b="1" dirty="0">
                <a:solidFill>
                  <a:srgbClr val="FF3300"/>
                </a:solidFill>
                <a:latin typeface="Times New Roman"/>
                <a:cs typeface="Times New Roman"/>
              </a:rPr>
              <a:t>eti</a:t>
            </a:r>
            <a:r>
              <a:rPr sz="2000" b="1" spc="-35" dirty="0">
                <a:solidFill>
                  <a:srgbClr val="FF3300"/>
                </a:solidFill>
                <a:latin typeface="Times New Roman"/>
                <a:cs typeface="Times New Roman"/>
              </a:rPr>
              <a:t> </a:t>
            </a:r>
            <a:r>
              <a:rPr sz="2000" b="1" dirty="0">
                <a:solidFill>
                  <a:srgbClr val="FF3300"/>
                </a:solidFill>
                <a:latin typeface="Times New Roman"/>
                <a:cs typeface="Times New Roman"/>
              </a:rPr>
              <a:t>p</a:t>
            </a:r>
            <a:r>
              <a:rPr sz="2000" b="1" spc="-40" dirty="0">
                <a:solidFill>
                  <a:srgbClr val="FF3300"/>
                </a:solidFill>
                <a:latin typeface="Times New Roman"/>
                <a:cs typeface="Times New Roman"/>
              </a:rPr>
              <a:t>r</a:t>
            </a:r>
            <a:r>
              <a:rPr sz="2000" b="1" dirty="0">
                <a:solidFill>
                  <a:srgbClr val="FF3300"/>
                </a:solidFill>
                <a:latin typeface="Times New Roman"/>
                <a:cs typeface="Times New Roman"/>
              </a:rPr>
              <a:t>o</a:t>
            </a:r>
            <a:r>
              <a:rPr sz="2000" b="1" spc="5" dirty="0">
                <a:solidFill>
                  <a:srgbClr val="FF3300"/>
                </a:solidFill>
                <a:latin typeface="Times New Roman"/>
                <a:cs typeface="Times New Roman"/>
              </a:rPr>
              <a:t>b</a:t>
            </a:r>
            <a:r>
              <a:rPr sz="2000" b="1" dirty="0">
                <a:solidFill>
                  <a:srgbClr val="FF3300"/>
                </a:solidFill>
                <a:latin typeface="Times New Roman"/>
                <a:cs typeface="Times New Roman"/>
              </a:rPr>
              <a:t>l</a:t>
            </a:r>
            <a:r>
              <a:rPr sz="2000" b="1" spc="-10" dirty="0">
                <a:solidFill>
                  <a:srgbClr val="FF3300"/>
                </a:solidFill>
                <a:latin typeface="Times New Roman"/>
                <a:cs typeface="Times New Roman"/>
              </a:rPr>
              <a:t>é</a:t>
            </a:r>
            <a:r>
              <a:rPr sz="2000" b="1" dirty="0">
                <a:solidFill>
                  <a:srgbClr val="FF3300"/>
                </a:solidFill>
                <a:latin typeface="Times New Roman"/>
                <a:cs typeface="Times New Roman"/>
              </a:rPr>
              <a:t>ma meg</a:t>
            </a:r>
            <a:r>
              <a:rPr sz="2000" b="1" spc="5" dirty="0">
                <a:solidFill>
                  <a:srgbClr val="FF3300"/>
                </a:solidFill>
                <a:latin typeface="Times New Roman"/>
                <a:cs typeface="Times New Roman"/>
              </a:rPr>
              <a:t>o</a:t>
            </a:r>
            <a:r>
              <a:rPr sz="2000" b="1" dirty="0">
                <a:solidFill>
                  <a:srgbClr val="FF3300"/>
                </a:solidFill>
                <a:latin typeface="Times New Roman"/>
                <a:cs typeface="Times New Roman"/>
              </a:rPr>
              <a:t>ldásán</a:t>
            </a:r>
            <a:r>
              <a:rPr sz="2000" b="1" spc="-10" dirty="0">
                <a:solidFill>
                  <a:srgbClr val="FF3300"/>
                </a:solidFill>
                <a:latin typeface="Times New Roman"/>
                <a:cs typeface="Times New Roman"/>
              </a:rPr>
              <a:t>a</a:t>
            </a:r>
            <a:r>
              <a:rPr sz="2000" b="1" dirty="0">
                <a:solidFill>
                  <a:srgbClr val="FF3300"/>
                </a:solidFill>
                <a:latin typeface="Times New Roman"/>
                <a:cs typeface="Times New Roman"/>
              </a:rPr>
              <a:t>k</a:t>
            </a:r>
            <a:r>
              <a:rPr sz="2000" b="1" spc="-45" dirty="0">
                <a:solidFill>
                  <a:srgbClr val="FF3300"/>
                </a:solidFill>
                <a:latin typeface="Times New Roman"/>
                <a:cs typeface="Times New Roman"/>
              </a:rPr>
              <a:t> </a:t>
            </a:r>
            <a:r>
              <a:rPr sz="2000" b="1" dirty="0">
                <a:solidFill>
                  <a:srgbClr val="FF3300"/>
                </a:solidFill>
                <a:latin typeface="Times New Roman"/>
                <a:cs typeface="Times New Roman"/>
              </a:rPr>
              <a:t>e</a:t>
            </a:r>
            <a:r>
              <a:rPr sz="2000" b="1" spc="-10" dirty="0">
                <a:solidFill>
                  <a:srgbClr val="FF3300"/>
                </a:solidFill>
                <a:latin typeface="Times New Roman"/>
                <a:cs typeface="Times New Roman"/>
              </a:rPr>
              <a:t>l</a:t>
            </a:r>
            <a:r>
              <a:rPr sz="2000" b="1" dirty="0">
                <a:solidFill>
                  <a:srgbClr val="FF3300"/>
                </a:solidFill>
                <a:latin typeface="Times New Roman"/>
                <a:cs typeface="Times New Roman"/>
              </a:rPr>
              <a:t>o</a:t>
            </a:r>
            <a:r>
              <a:rPr sz="2000" b="1" spc="5" dirty="0">
                <a:solidFill>
                  <a:srgbClr val="FF3300"/>
                </a:solidFill>
                <a:latin typeface="Times New Roman"/>
                <a:cs typeface="Times New Roman"/>
              </a:rPr>
              <a:t>d</a:t>
            </a:r>
            <a:r>
              <a:rPr sz="2000" b="1" dirty="0">
                <a:solidFill>
                  <a:srgbClr val="FF3300"/>
                </a:solidFill>
                <a:latin typeface="Times New Roman"/>
                <a:cs typeface="Times New Roman"/>
              </a:rPr>
              <a:t>á</a:t>
            </a:r>
            <a:r>
              <a:rPr sz="2000" b="1" spc="-10" dirty="0">
                <a:solidFill>
                  <a:srgbClr val="FF3300"/>
                </a:solidFill>
                <a:latin typeface="Times New Roman"/>
                <a:cs typeface="Times New Roman"/>
              </a:rPr>
              <a:t>z</a:t>
            </a:r>
            <a:r>
              <a:rPr sz="2000" b="1" dirty="0">
                <a:solidFill>
                  <a:srgbClr val="FF3300"/>
                </a:solidFill>
                <a:latin typeface="Times New Roman"/>
                <a:cs typeface="Times New Roman"/>
              </a:rPr>
              <a:t>ása:</a:t>
            </a:r>
            <a:endParaRPr sz="2000" dirty="0">
              <a:latin typeface="Times New Roman"/>
              <a:cs typeface="Times New Roman"/>
            </a:endParaRPr>
          </a:p>
          <a:p>
            <a:pPr marL="203200" indent="-190500">
              <a:lnSpc>
                <a:spcPts val="2100"/>
              </a:lnSpc>
              <a:buClr>
                <a:srgbClr val="1F4081"/>
              </a:buClr>
              <a:buFont typeface="Times New Roman"/>
              <a:buChar char="*"/>
              <a:tabLst>
                <a:tab pos="203835" algn="l"/>
              </a:tabLst>
            </a:pPr>
            <a:r>
              <a:rPr sz="2000" b="1" dirty="0">
                <a:solidFill>
                  <a:srgbClr val="1F4081"/>
                </a:solidFill>
                <a:latin typeface="Times New Roman"/>
                <a:cs typeface="Times New Roman"/>
              </a:rPr>
              <a:t>a s</a:t>
            </a:r>
            <a:r>
              <a:rPr sz="2000" b="1" spc="-20" dirty="0">
                <a:solidFill>
                  <a:srgbClr val="1F4081"/>
                </a:solidFill>
                <a:latin typeface="Times New Roman"/>
                <a:cs typeface="Times New Roman"/>
              </a:rPr>
              <a:t>z</a:t>
            </a:r>
            <a:r>
              <a:rPr sz="2000" b="1" dirty="0">
                <a:solidFill>
                  <a:srgbClr val="1F4081"/>
                </a:solidFill>
                <a:latin typeface="Times New Roman"/>
                <a:cs typeface="Times New Roman"/>
              </a:rPr>
              <a:t>üksé</a:t>
            </a:r>
            <a:r>
              <a:rPr sz="2000" b="1" spc="5" dirty="0">
                <a:solidFill>
                  <a:srgbClr val="1F4081"/>
                </a:solidFill>
                <a:latin typeface="Times New Roman"/>
                <a:cs typeface="Times New Roman"/>
              </a:rPr>
              <a:t>g</a:t>
            </a:r>
            <a:r>
              <a:rPr sz="2000" b="1" dirty="0">
                <a:solidFill>
                  <a:srgbClr val="1F4081"/>
                </a:solidFill>
                <a:latin typeface="Times New Roman"/>
                <a:cs typeface="Times New Roman"/>
              </a:rPr>
              <a:t>es</a:t>
            </a:r>
            <a:r>
              <a:rPr sz="2000" b="1" spc="-20" dirty="0">
                <a:solidFill>
                  <a:srgbClr val="1F4081"/>
                </a:solidFill>
                <a:latin typeface="Times New Roman"/>
                <a:cs typeface="Times New Roman"/>
              </a:rPr>
              <a:t> </a:t>
            </a:r>
            <a:r>
              <a:rPr sz="2000" b="1" dirty="0">
                <a:solidFill>
                  <a:srgbClr val="1F4081"/>
                </a:solidFill>
                <a:latin typeface="Times New Roman"/>
                <a:cs typeface="Times New Roman"/>
              </a:rPr>
              <a:t>cé</a:t>
            </a:r>
            <a:r>
              <a:rPr sz="2000" b="1" spc="-10" dirty="0">
                <a:solidFill>
                  <a:srgbClr val="1F4081"/>
                </a:solidFill>
                <a:latin typeface="Times New Roman"/>
                <a:cs typeface="Times New Roman"/>
              </a:rPr>
              <a:t>l</a:t>
            </a:r>
            <a:r>
              <a:rPr sz="2000" b="1" dirty="0">
                <a:solidFill>
                  <a:srgbClr val="1F4081"/>
                </a:solidFill>
                <a:latin typeface="Times New Roman"/>
                <a:cs typeface="Times New Roman"/>
              </a:rPr>
              <a:t>ok</a:t>
            </a:r>
            <a:r>
              <a:rPr sz="2000" b="1" spc="-15" dirty="0">
                <a:solidFill>
                  <a:srgbClr val="1F4081"/>
                </a:solidFill>
                <a:latin typeface="Times New Roman"/>
                <a:cs typeface="Times New Roman"/>
              </a:rPr>
              <a:t> </a:t>
            </a:r>
            <a:r>
              <a:rPr sz="2000" b="1" dirty="0">
                <a:solidFill>
                  <a:srgbClr val="1F4081"/>
                </a:solidFill>
                <a:latin typeface="Times New Roman"/>
                <a:cs typeface="Times New Roman"/>
              </a:rPr>
              <a:t>és</a:t>
            </a:r>
            <a:r>
              <a:rPr sz="2000" b="1" spc="-10" dirty="0">
                <a:solidFill>
                  <a:srgbClr val="1F4081"/>
                </a:solidFill>
                <a:latin typeface="Times New Roman"/>
                <a:cs typeface="Times New Roman"/>
              </a:rPr>
              <a:t> </a:t>
            </a:r>
            <a:r>
              <a:rPr sz="2000" b="1" dirty="0">
                <a:solidFill>
                  <a:srgbClr val="1F4081"/>
                </a:solidFill>
                <a:latin typeface="Times New Roman"/>
                <a:cs typeface="Times New Roman"/>
              </a:rPr>
              <a:t>a</a:t>
            </a:r>
            <a:r>
              <a:rPr sz="2000" b="1" spc="-5" dirty="0">
                <a:solidFill>
                  <a:srgbClr val="1F4081"/>
                </a:solidFill>
                <a:latin typeface="Times New Roman"/>
                <a:cs typeface="Times New Roman"/>
              </a:rPr>
              <a:t> </a:t>
            </a:r>
            <a:r>
              <a:rPr sz="2000" b="1" dirty="0">
                <a:solidFill>
                  <a:srgbClr val="1F4081"/>
                </a:solidFill>
                <a:latin typeface="Times New Roman"/>
                <a:cs typeface="Times New Roman"/>
              </a:rPr>
              <a:t>k</a:t>
            </a:r>
            <a:r>
              <a:rPr sz="2000" b="1" spc="5" dirty="0">
                <a:solidFill>
                  <a:srgbClr val="1F4081"/>
                </a:solidFill>
                <a:latin typeface="Times New Roman"/>
                <a:cs typeface="Times New Roman"/>
              </a:rPr>
              <a:t>o</a:t>
            </a:r>
            <a:r>
              <a:rPr sz="2000" b="1" dirty="0">
                <a:solidFill>
                  <a:srgbClr val="1F4081"/>
                </a:solidFill>
                <a:latin typeface="Times New Roman"/>
                <a:cs typeface="Times New Roman"/>
              </a:rPr>
              <a:t>mp</a:t>
            </a:r>
            <a:r>
              <a:rPr sz="2000" b="1" spc="-40" dirty="0">
                <a:solidFill>
                  <a:srgbClr val="1F4081"/>
                </a:solidFill>
                <a:latin typeface="Times New Roman"/>
                <a:cs typeface="Times New Roman"/>
              </a:rPr>
              <a:t>r</a:t>
            </a:r>
            <a:r>
              <a:rPr sz="2000" b="1" dirty="0">
                <a:solidFill>
                  <a:srgbClr val="1F4081"/>
                </a:solidFill>
                <a:latin typeface="Times New Roman"/>
                <a:cs typeface="Times New Roman"/>
              </a:rPr>
              <a:t>omiss</a:t>
            </a:r>
            <a:r>
              <a:rPr sz="2000" b="1" spc="-15" dirty="0">
                <a:solidFill>
                  <a:srgbClr val="1F4081"/>
                </a:solidFill>
                <a:latin typeface="Times New Roman"/>
                <a:cs typeface="Times New Roman"/>
              </a:rPr>
              <a:t>z</a:t>
            </a:r>
            <a:r>
              <a:rPr sz="2000" b="1" dirty="0">
                <a:solidFill>
                  <a:srgbClr val="1F4081"/>
                </a:solidFill>
                <a:latin typeface="Times New Roman"/>
                <a:cs typeface="Times New Roman"/>
              </a:rPr>
              <a:t>umok</a:t>
            </a:r>
            <a:r>
              <a:rPr sz="2000" b="1" spc="-50" dirty="0">
                <a:solidFill>
                  <a:srgbClr val="1F4081"/>
                </a:solidFill>
                <a:latin typeface="Times New Roman"/>
                <a:cs typeface="Times New Roman"/>
              </a:rPr>
              <a:t> </a:t>
            </a:r>
            <a:r>
              <a:rPr sz="2000" b="1" dirty="0">
                <a:solidFill>
                  <a:srgbClr val="1F4081"/>
                </a:solidFill>
                <a:latin typeface="Times New Roman"/>
                <a:cs typeface="Times New Roman"/>
              </a:rPr>
              <a:t>k</a:t>
            </a:r>
            <a:r>
              <a:rPr sz="2000" b="1" spc="5" dirty="0">
                <a:solidFill>
                  <a:srgbClr val="1F4081"/>
                </a:solidFill>
                <a:latin typeface="Times New Roman"/>
                <a:cs typeface="Times New Roman"/>
              </a:rPr>
              <a:t>ö</a:t>
            </a:r>
            <a:r>
              <a:rPr sz="2000" b="1" spc="-15" dirty="0">
                <a:solidFill>
                  <a:srgbClr val="1F4081"/>
                </a:solidFill>
                <a:latin typeface="Times New Roman"/>
                <a:cs typeface="Times New Roman"/>
              </a:rPr>
              <a:t>z</a:t>
            </a:r>
            <a:r>
              <a:rPr sz="2000" b="1" dirty="0">
                <a:solidFill>
                  <a:srgbClr val="1F4081"/>
                </a:solidFill>
                <a:latin typeface="Times New Roman"/>
                <a:cs typeface="Times New Roman"/>
              </a:rPr>
              <a:t>ö</a:t>
            </a:r>
            <a:r>
              <a:rPr sz="2000" b="1" spc="5" dirty="0">
                <a:solidFill>
                  <a:srgbClr val="1F4081"/>
                </a:solidFill>
                <a:latin typeface="Times New Roman"/>
                <a:cs typeface="Times New Roman"/>
              </a:rPr>
              <a:t>t</a:t>
            </a:r>
            <a:r>
              <a:rPr sz="2000" b="1" dirty="0">
                <a:solidFill>
                  <a:srgbClr val="1F4081"/>
                </a:solidFill>
                <a:latin typeface="Times New Roman"/>
                <a:cs typeface="Times New Roman"/>
              </a:rPr>
              <a:t>t</a:t>
            </a:r>
            <a:r>
              <a:rPr sz="2000" b="1" spc="-10" dirty="0">
                <a:solidFill>
                  <a:srgbClr val="1F4081"/>
                </a:solidFill>
                <a:latin typeface="Times New Roman"/>
                <a:cs typeface="Times New Roman"/>
              </a:rPr>
              <a:t> </a:t>
            </a:r>
            <a:r>
              <a:rPr sz="2000" b="1" dirty="0">
                <a:solidFill>
                  <a:srgbClr val="1F4081"/>
                </a:solidFill>
                <a:latin typeface="Times New Roman"/>
                <a:cs typeface="Times New Roman"/>
              </a:rPr>
              <a:t>n</a:t>
            </a:r>
            <a:r>
              <a:rPr sz="2000" b="1" spc="5" dirty="0">
                <a:solidFill>
                  <a:srgbClr val="1F4081"/>
                </a:solidFill>
                <a:latin typeface="Times New Roman"/>
                <a:cs typeface="Times New Roman"/>
              </a:rPr>
              <a:t>a</a:t>
            </a:r>
            <a:r>
              <a:rPr sz="2000" b="1" dirty="0">
                <a:solidFill>
                  <a:srgbClr val="1F4081"/>
                </a:solidFill>
                <a:latin typeface="Times New Roman"/>
                <a:cs typeface="Times New Roman"/>
              </a:rPr>
              <a:t>gy</a:t>
            </a:r>
            <a:r>
              <a:rPr sz="2000" b="1" spc="-25" dirty="0">
                <a:solidFill>
                  <a:srgbClr val="1F4081"/>
                </a:solidFill>
                <a:latin typeface="Times New Roman"/>
                <a:cs typeface="Times New Roman"/>
              </a:rPr>
              <a:t> </a:t>
            </a:r>
            <a:r>
              <a:rPr sz="2000" b="1" dirty="0">
                <a:solidFill>
                  <a:srgbClr val="1F4081"/>
                </a:solidFill>
                <a:latin typeface="Times New Roman"/>
                <a:cs typeface="Times New Roman"/>
              </a:rPr>
              <a:t>különbsé</a:t>
            </a:r>
            <a:r>
              <a:rPr sz="2000" b="1" spc="10" dirty="0">
                <a:solidFill>
                  <a:srgbClr val="1F4081"/>
                </a:solidFill>
                <a:latin typeface="Times New Roman"/>
                <a:cs typeface="Times New Roman"/>
              </a:rPr>
              <a:t>g</a:t>
            </a:r>
            <a:r>
              <a:rPr sz="2000" b="1" dirty="0">
                <a:solidFill>
                  <a:srgbClr val="1F4081"/>
                </a:solidFill>
                <a:latin typeface="Times New Roman"/>
                <a:cs typeface="Times New Roman"/>
              </a:rPr>
              <a:t>,</a:t>
            </a:r>
            <a:endParaRPr sz="2000" dirty="0">
              <a:latin typeface="Times New Roman"/>
              <a:cs typeface="Times New Roman"/>
            </a:endParaRPr>
          </a:p>
          <a:p>
            <a:pPr marL="203200" indent="-190500">
              <a:lnSpc>
                <a:spcPts val="1800"/>
              </a:lnSpc>
              <a:buClr>
                <a:srgbClr val="1F4081"/>
              </a:buClr>
              <a:buFont typeface="Times New Roman"/>
              <a:buChar char="*"/>
              <a:tabLst>
                <a:tab pos="203835" algn="l"/>
              </a:tabLst>
            </a:pPr>
            <a:r>
              <a:rPr sz="2000" b="1" dirty="0">
                <a:solidFill>
                  <a:srgbClr val="1F4081"/>
                </a:solidFill>
                <a:latin typeface="Times New Roman"/>
                <a:cs typeface="Times New Roman"/>
              </a:rPr>
              <a:t>e</a:t>
            </a:r>
            <a:r>
              <a:rPr sz="2000" b="1" spc="-10" dirty="0">
                <a:solidFill>
                  <a:srgbClr val="1F4081"/>
                </a:solidFill>
                <a:latin typeface="Times New Roman"/>
                <a:cs typeface="Times New Roman"/>
              </a:rPr>
              <a:t>l</a:t>
            </a:r>
            <a:r>
              <a:rPr sz="2000" b="1" dirty="0">
                <a:solidFill>
                  <a:srgbClr val="1F4081"/>
                </a:solidFill>
                <a:latin typeface="Times New Roman"/>
                <a:cs typeface="Times New Roman"/>
              </a:rPr>
              <a:t>ves</a:t>
            </a:r>
            <a:r>
              <a:rPr sz="2000" b="1" spc="-10" dirty="0">
                <a:solidFill>
                  <a:srgbClr val="1F4081"/>
                </a:solidFill>
                <a:latin typeface="Times New Roman"/>
                <a:cs typeface="Times New Roman"/>
              </a:rPr>
              <a:t>z</a:t>
            </a:r>
            <a:r>
              <a:rPr sz="2000" b="1" dirty="0">
                <a:solidFill>
                  <a:srgbClr val="1F4081"/>
                </a:solidFill>
                <a:latin typeface="Times New Roman"/>
                <a:cs typeface="Times New Roman"/>
              </a:rPr>
              <a:t>ett</a:t>
            </a:r>
            <a:r>
              <a:rPr sz="2000" b="1" spc="-25" dirty="0">
                <a:solidFill>
                  <a:srgbClr val="1F4081"/>
                </a:solidFill>
                <a:latin typeface="Times New Roman"/>
                <a:cs typeface="Times New Roman"/>
              </a:rPr>
              <a:t> </a:t>
            </a:r>
            <a:r>
              <a:rPr sz="2000" b="1" dirty="0">
                <a:solidFill>
                  <a:srgbClr val="1F4081"/>
                </a:solidFill>
                <a:latin typeface="Times New Roman"/>
                <a:cs typeface="Times New Roman"/>
              </a:rPr>
              <a:t>m</a:t>
            </a:r>
            <a:r>
              <a:rPr sz="2000" b="1" spc="-10" dirty="0">
                <a:solidFill>
                  <a:srgbClr val="1F4081"/>
                </a:solidFill>
                <a:latin typeface="Times New Roman"/>
                <a:cs typeface="Times New Roman"/>
              </a:rPr>
              <a:t>i</a:t>
            </a:r>
            <a:r>
              <a:rPr sz="2000" b="1" dirty="0">
                <a:solidFill>
                  <a:srgbClr val="1F4081"/>
                </a:solidFill>
                <a:latin typeface="Times New Roman"/>
                <a:cs typeface="Times New Roman"/>
              </a:rPr>
              <a:t>nden</a:t>
            </a:r>
            <a:r>
              <a:rPr sz="2000" b="1" spc="-20" dirty="0">
                <a:solidFill>
                  <a:srgbClr val="1F4081"/>
                </a:solidFill>
                <a:latin typeface="Times New Roman"/>
                <a:cs typeface="Times New Roman"/>
              </a:rPr>
              <a:t> </a:t>
            </a:r>
            <a:r>
              <a:rPr sz="2000" b="1" dirty="0">
                <a:solidFill>
                  <a:srgbClr val="1F4081"/>
                </a:solidFill>
                <a:latin typeface="Times New Roman"/>
                <a:cs typeface="Times New Roman"/>
              </a:rPr>
              <a:t>eg</a:t>
            </a:r>
            <a:r>
              <a:rPr sz="2000" b="1" spc="5" dirty="0">
                <a:solidFill>
                  <a:srgbClr val="1F4081"/>
                </a:solidFill>
                <a:latin typeface="Times New Roman"/>
                <a:cs typeface="Times New Roman"/>
              </a:rPr>
              <a:t>y</a:t>
            </a:r>
            <a:r>
              <a:rPr sz="2000" b="1" dirty="0">
                <a:solidFill>
                  <a:srgbClr val="1F4081"/>
                </a:solidFill>
                <a:latin typeface="Times New Roman"/>
                <a:cs typeface="Times New Roman"/>
              </a:rPr>
              <a:t>értel</a:t>
            </a:r>
            <a:r>
              <a:rPr sz="2000" b="1" spc="-10" dirty="0">
                <a:solidFill>
                  <a:srgbClr val="1F4081"/>
                </a:solidFill>
                <a:latin typeface="Times New Roman"/>
                <a:cs typeface="Times New Roman"/>
              </a:rPr>
              <a:t>m</a:t>
            </a:r>
            <a:r>
              <a:rPr sz="2000" b="1" dirty="0">
                <a:solidFill>
                  <a:srgbClr val="1F4081"/>
                </a:solidFill>
                <a:latin typeface="Times New Roman"/>
                <a:cs typeface="Times New Roman"/>
              </a:rPr>
              <a:t>ű,</a:t>
            </a:r>
            <a:r>
              <a:rPr sz="2000" b="1" spc="-30" dirty="0">
                <a:solidFill>
                  <a:srgbClr val="1F4081"/>
                </a:solidFill>
                <a:latin typeface="Times New Roman"/>
                <a:cs typeface="Times New Roman"/>
              </a:rPr>
              <a:t> </a:t>
            </a:r>
            <a:r>
              <a:rPr sz="2000" b="1" dirty="0">
                <a:solidFill>
                  <a:srgbClr val="1F4081"/>
                </a:solidFill>
                <a:latin typeface="Times New Roman"/>
                <a:cs typeface="Times New Roman"/>
              </a:rPr>
              <a:t>a</a:t>
            </a:r>
            <a:r>
              <a:rPr sz="2000" b="1" spc="-10" dirty="0">
                <a:solidFill>
                  <a:srgbClr val="1F4081"/>
                </a:solidFill>
                <a:latin typeface="Times New Roman"/>
                <a:cs typeface="Times New Roman"/>
              </a:rPr>
              <a:t>z</a:t>
            </a:r>
            <a:r>
              <a:rPr sz="2000" b="1" dirty="0">
                <a:solidFill>
                  <a:srgbClr val="1F4081"/>
                </a:solidFill>
                <a:latin typeface="Times New Roman"/>
                <a:cs typeface="Times New Roman"/>
              </a:rPr>
              <a:t>o</a:t>
            </a:r>
            <a:r>
              <a:rPr sz="2000" b="1" spc="5" dirty="0">
                <a:solidFill>
                  <a:srgbClr val="1F4081"/>
                </a:solidFill>
                <a:latin typeface="Times New Roman"/>
                <a:cs typeface="Times New Roman"/>
              </a:rPr>
              <a:t>n</a:t>
            </a:r>
            <a:r>
              <a:rPr sz="2000" b="1" dirty="0">
                <a:solidFill>
                  <a:srgbClr val="1F4081"/>
                </a:solidFill>
                <a:latin typeface="Times New Roman"/>
                <a:cs typeface="Times New Roman"/>
              </a:rPr>
              <a:t>n</a:t>
            </a:r>
            <a:r>
              <a:rPr sz="2000" b="1" spc="5" dirty="0">
                <a:solidFill>
                  <a:srgbClr val="1F4081"/>
                </a:solidFill>
                <a:latin typeface="Times New Roman"/>
                <a:cs typeface="Times New Roman"/>
              </a:rPr>
              <a:t>a</a:t>
            </a:r>
            <a:r>
              <a:rPr sz="2000" b="1" dirty="0">
                <a:solidFill>
                  <a:srgbClr val="1F4081"/>
                </a:solidFill>
                <a:latin typeface="Times New Roman"/>
                <a:cs typeface="Times New Roman"/>
              </a:rPr>
              <a:t>li</a:t>
            </a:r>
            <a:r>
              <a:rPr sz="2000" b="1" spc="-30" dirty="0">
                <a:solidFill>
                  <a:srgbClr val="1F4081"/>
                </a:solidFill>
                <a:latin typeface="Times New Roman"/>
                <a:cs typeface="Times New Roman"/>
              </a:rPr>
              <a:t> </a:t>
            </a:r>
            <a:r>
              <a:rPr sz="2000" b="1" dirty="0">
                <a:solidFill>
                  <a:srgbClr val="1F4081"/>
                </a:solidFill>
                <a:latin typeface="Times New Roman"/>
                <a:cs typeface="Times New Roman"/>
              </a:rPr>
              <a:t>bea</a:t>
            </a:r>
            <a:r>
              <a:rPr sz="2000" b="1" spc="10" dirty="0">
                <a:solidFill>
                  <a:srgbClr val="1F4081"/>
                </a:solidFill>
                <a:latin typeface="Times New Roman"/>
                <a:cs typeface="Times New Roman"/>
              </a:rPr>
              <a:t>v</a:t>
            </a:r>
            <a:r>
              <a:rPr sz="2000" b="1" dirty="0">
                <a:solidFill>
                  <a:srgbClr val="1F4081"/>
                </a:solidFill>
                <a:latin typeface="Times New Roman"/>
                <a:cs typeface="Times New Roman"/>
              </a:rPr>
              <a:t>a</a:t>
            </a:r>
            <a:r>
              <a:rPr sz="2000" b="1" spc="5" dirty="0">
                <a:solidFill>
                  <a:srgbClr val="1F4081"/>
                </a:solidFill>
                <a:latin typeface="Times New Roman"/>
                <a:cs typeface="Times New Roman"/>
              </a:rPr>
              <a:t>t</a:t>
            </a:r>
            <a:r>
              <a:rPr sz="2000" b="1" dirty="0">
                <a:solidFill>
                  <a:srgbClr val="1F4081"/>
                </a:solidFill>
                <a:latin typeface="Times New Roman"/>
                <a:cs typeface="Times New Roman"/>
              </a:rPr>
              <a:t>ko</a:t>
            </a:r>
            <a:r>
              <a:rPr sz="2000" b="1" spc="-20" dirty="0">
                <a:solidFill>
                  <a:srgbClr val="1F4081"/>
                </a:solidFill>
                <a:latin typeface="Times New Roman"/>
                <a:cs typeface="Times New Roman"/>
              </a:rPr>
              <a:t>z</a:t>
            </a:r>
            <a:r>
              <a:rPr sz="2000" b="1" dirty="0">
                <a:solidFill>
                  <a:srgbClr val="1F4081"/>
                </a:solidFill>
                <a:latin typeface="Times New Roman"/>
                <a:cs typeface="Times New Roman"/>
              </a:rPr>
              <a:t>ásra</a:t>
            </a:r>
            <a:r>
              <a:rPr sz="2000" b="1" spc="-40" dirty="0">
                <a:solidFill>
                  <a:srgbClr val="1F4081"/>
                </a:solidFill>
                <a:latin typeface="Times New Roman"/>
                <a:cs typeface="Times New Roman"/>
              </a:rPr>
              <a:t> </a:t>
            </a:r>
            <a:r>
              <a:rPr sz="2000" b="1" dirty="0">
                <a:solidFill>
                  <a:srgbClr val="1F4081"/>
                </a:solidFill>
                <a:latin typeface="Times New Roman"/>
                <a:cs typeface="Times New Roman"/>
              </a:rPr>
              <a:t>v</a:t>
            </a:r>
            <a:r>
              <a:rPr sz="2000" b="1" spc="10" dirty="0">
                <a:solidFill>
                  <a:srgbClr val="1F4081"/>
                </a:solidFill>
                <a:latin typeface="Times New Roman"/>
                <a:cs typeface="Times New Roman"/>
              </a:rPr>
              <a:t>a</a:t>
            </a:r>
            <a:r>
              <a:rPr sz="2000" b="1" dirty="0">
                <a:solidFill>
                  <a:srgbClr val="1F4081"/>
                </a:solidFill>
                <a:latin typeface="Times New Roman"/>
                <a:cs typeface="Times New Roman"/>
              </a:rPr>
              <a:t>ló</a:t>
            </a:r>
            <a:r>
              <a:rPr sz="2000" b="1" spc="-10" dirty="0">
                <a:solidFill>
                  <a:srgbClr val="1F4081"/>
                </a:solidFill>
                <a:latin typeface="Times New Roman"/>
                <a:cs typeface="Times New Roman"/>
              </a:rPr>
              <a:t> </a:t>
            </a:r>
            <a:r>
              <a:rPr sz="2000" b="1" dirty="0">
                <a:solidFill>
                  <a:srgbClr val="1F4081"/>
                </a:solidFill>
                <a:latin typeface="Times New Roman"/>
                <a:cs typeface="Times New Roman"/>
              </a:rPr>
              <a:t>utalás,</a:t>
            </a:r>
            <a:endParaRPr sz="2000" dirty="0">
              <a:latin typeface="Times New Roman"/>
              <a:cs typeface="Times New Roman"/>
            </a:endParaRPr>
          </a:p>
          <a:p>
            <a:pPr marL="203200" indent="-190500">
              <a:lnSpc>
                <a:spcPts val="2090"/>
              </a:lnSpc>
              <a:buClr>
                <a:srgbClr val="1F4081"/>
              </a:buClr>
              <a:buFont typeface="Times New Roman"/>
              <a:buChar char="*"/>
              <a:tabLst>
                <a:tab pos="203835" algn="l"/>
              </a:tabLst>
            </a:pPr>
            <a:r>
              <a:rPr sz="2000" b="1" dirty="0">
                <a:solidFill>
                  <a:srgbClr val="1F4081"/>
                </a:solidFill>
                <a:latin typeface="Times New Roman"/>
                <a:cs typeface="Times New Roman"/>
              </a:rPr>
              <a:t>kérdés</a:t>
            </a:r>
            <a:r>
              <a:rPr sz="2000" b="1" spc="-10" dirty="0">
                <a:solidFill>
                  <a:srgbClr val="1F4081"/>
                </a:solidFill>
                <a:latin typeface="Times New Roman"/>
                <a:cs typeface="Times New Roman"/>
              </a:rPr>
              <a:t>e</a:t>
            </a:r>
            <a:r>
              <a:rPr sz="2000" b="1" dirty="0">
                <a:solidFill>
                  <a:srgbClr val="1F4081"/>
                </a:solidFill>
                <a:latin typeface="Times New Roman"/>
                <a:cs typeface="Times New Roman"/>
              </a:rPr>
              <a:t>s</a:t>
            </a:r>
            <a:r>
              <a:rPr sz="2000" b="1" spc="-20" dirty="0">
                <a:solidFill>
                  <a:srgbClr val="1F4081"/>
                </a:solidFill>
                <a:latin typeface="Times New Roman"/>
                <a:cs typeface="Times New Roman"/>
              </a:rPr>
              <a:t> </a:t>
            </a:r>
            <a:r>
              <a:rPr sz="2000" b="1" dirty="0">
                <a:solidFill>
                  <a:srgbClr val="1F4081"/>
                </a:solidFill>
                <a:latin typeface="Times New Roman"/>
                <a:cs typeface="Times New Roman"/>
              </a:rPr>
              <a:t>vé</a:t>
            </a:r>
            <a:r>
              <a:rPr sz="2000" b="1" spc="5" dirty="0">
                <a:solidFill>
                  <a:srgbClr val="1F4081"/>
                </a:solidFill>
                <a:latin typeface="Times New Roman"/>
                <a:cs typeface="Times New Roman"/>
              </a:rPr>
              <a:t>g</a:t>
            </a:r>
            <a:r>
              <a:rPr sz="2000" b="1" spc="-40" dirty="0">
                <a:solidFill>
                  <a:srgbClr val="1F4081"/>
                </a:solidFill>
                <a:latin typeface="Times New Roman"/>
                <a:cs typeface="Times New Roman"/>
              </a:rPr>
              <a:t>r</a:t>
            </a:r>
            <a:r>
              <a:rPr sz="2000" b="1" dirty="0">
                <a:solidFill>
                  <a:srgbClr val="1F4081"/>
                </a:solidFill>
                <a:latin typeface="Times New Roman"/>
                <a:cs typeface="Times New Roman"/>
              </a:rPr>
              <a:t>eha</a:t>
            </a:r>
            <a:r>
              <a:rPr sz="2000" b="1" spc="5" dirty="0">
                <a:solidFill>
                  <a:srgbClr val="1F4081"/>
                </a:solidFill>
                <a:latin typeface="Times New Roman"/>
                <a:cs typeface="Times New Roman"/>
              </a:rPr>
              <a:t>j</a:t>
            </a:r>
            <a:r>
              <a:rPr sz="2000" b="1" spc="-10" dirty="0">
                <a:solidFill>
                  <a:srgbClr val="1F4081"/>
                </a:solidFill>
                <a:latin typeface="Times New Roman"/>
                <a:cs typeface="Times New Roman"/>
              </a:rPr>
              <a:t>th</a:t>
            </a:r>
            <a:r>
              <a:rPr sz="2000" b="1" dirty="0">
                <a:solidFill>
                  <a:srgbClr val="1F4081"/>
                </a:solidFill>
                <a:latin typeface="Times New Roman"/>
                <a:cs typeface="Times New Roman"/>
              </a:rPr>
              <a:t>at</a:t>
            </a:r>
            <a:r>
              <a:rPr sz="2000" b="1" spc="-10" dirty="0">
                <a:solidFill>
                  <a:srgbClr val="1F4081"/>
                </a:solidFill>
                <a:latin typeface="Times New Roman"/>
                <a:cs typeface="Times New Roman"/>
              </a:rPr>
              <a:t>ó</a:t>
            </a:r>
            <a:r>
              <a:rPr sz="2000" b="1" dirty="0">
                <a:solidFill>
                  <a:srgbClr val="1F4081"/>
                </a:solidFill>
                <a:latin typeface="Times New Roman"/>
                <a:cs typeface="Times New Roman"/>
              </a:rPr>
              <a:t>ság,</a:t>
            </a:r>
            <a:r>
              <a:rPr sz="2000" b="1" spc="-40" dirty="0">
                <a:solidFill>
                  <a:srgbClr val="1F4081"/>
                </a:solidFill>
                <a:latin typeface="Times New Roman"/>
                <a:cs typeface="Times New Roman"/>
              </a:rPr>
              <a:t> </a:t>
            </a:r>
            <a:r>
              <a:rPr sz="2000" b="1" dirty="0">
                <a:solidFill>
                  <a:srgbClr val="1F4081"/>
                </a:solidFill>
                <a:latin typeface="Times New Roman"/>
                <a:cs typeface="Times New Roman"/>
              </a:rPr>
              <a:t>h</a:t>
            </a:r>
            <a:r>
              <a:rPr sz="2000" b="1" spc="5" dirty="0">
                <a:solidFill>
                  <a:srgbClr val="1F4081"/>
                </a:solidFill>
                <a:latin typeface="Times New Roman"/>
                <a:cs typeface="Times New Roman"/>
              </a:rPr>
              <a:t>a</a:t>
            </a:r>
            <a:r>
              <a:rPr sz="2000" b="1" dirty="0">
                <a:solidFill>
                  <a:srgbClr val="1F4081"/>
                </a:solidFill>
                <a:latin typeface="Times New Roman"/>
                <a:cs typeface="Times New Roman"/>
              </a:rPr>
              <a:t>t</a:t>
            </a:r>
            <a:r>
              <a:rPr sz="2000" b="1" spc="5" dirty="0">
                <a:solidFill>
                  <a:srgbClr val="1F4081"/>
                </a:solidFill>
                <a:latin typeface="Times New Roman"/>
                <a:cs typeface="Times New Roman"/>
              </a:rPr>
              <a:t>á</a:t>
            </a:r>
            <a:r>
              <a:rPr sz="2000" b="1" dirty="0">
                <a:solidFill>
                  <a:srgbClr val="1F4081"/>
                </a:solidFill>
                <a:latin typeface="Times New Roman"/>
                <a:cs typeface="Times New Roman"/>
              </a:rPr>
              <a:t>soss</a:t>
            </a:r>
            <a:r>
              <a:rPr sz="2000" b="1" spc="-10" dirty="0">
                <a:solidFill>
                  <a:srgbClr val="1F4081"/>
                </a:solidFill>
                <a:latin typeface="Times New Roman"/>
                <a:cs typeface="Times New Roman"/>
              </a:rPr>
              <a:t>á</a:t>
            </a:r>
            <a:r>
              <a:rPr sz="2000" b="1" dirty="0">
                <a:solidFill>
                  <a:srgbClr val="1F4081"/>
                </a:solidFill>
                <a:latin typeface="Times New Roman"/>
                <a:cs typeface="Times New Roman"/>
              </a:rPr>
              <a:t>g</a:t>
            </a:r>
            <a:r>
              <a:rPr sz="2000" b="1" spc="-40" dirty="0">
                <a:solidFill>
                  <a:srgbClr val="1F4081"/>
                </a:solidFill>
                <a:latin typeface="Times New Roman"/>
                <a:cs typeface="Times New Roman"/>
              </a:rPr>
              <a:t> </a:t>
            </a:r>
            <a:r>
              <a:rPr sz="2000" b="1" dirty="0">
                <a:solidFill>
                  <a:srgbClr val="1F4081"/>
                </a:solidFill>
                <a:latin typeface="Times New Roman"/>
                <a:cs typeface="Times New Roman"/>
              </a:rPr>
              <a:t>a</a:t>
            </a:r>
            <a:r>
              <a:rPr sz="2000" b="1" spc="10" dirty="0">
                <a:solidFill>
                  <a:srgbClr val="1F4081"/>
                </a:solidFill>
                <a:latin typeface="Times New Roman"/>
                <a:cs typeface="Times New Roman"/>
              </a:rPr>
              <a:t> </a:t>
            </a:r>
            <a:r>
              <a:rPr sz="2000" b="1" dirty="0">
                <a:solidFill>
                  <a:srgbClr val="1F4081"/>
                </a:solidFill>
                <a:latin typeface="Times New Roman"/>
                <a:cs typeface="Times New Roman"/>
              </a:rPr>
              <a:t>glob.</a:t>
            </a:r>
            <a:r>
              <a:rPr sz="2000" b="1" spc="-30" dirty="0">
                <a:solidFill>
                  <a:srgbClr val="1F4081"/>
                </a:solidFill>
                <a:latin typeface="Times New Roman"/>
                <a:cs typeface="Times New Roman"/>
              </a:rPr>
              <a:t> </a:t>
            </a:r>
            <a:r>
              <a:rPr sz="2000" b="1" dirty="0">
                <a:solidFill>
                  <a:srgbClr val="1F4081"/>
                </a:solidFill>
                <a:latin typeface="Times New Roman"/>
                <a:cs typeface="Times New Roman"/>
              </a:rPr>
              <a:t>p</a:t>
            </a:r>
            <a:r>
              <a:rPr sz="2000" b="1" spc="-40" dirty="0">
                <a:solidFill>
                  <a:srgbClr val="1F4081"/>
                </a:solidFill>
                <a:latin typeface="Times New Roman"/>
                <a:cs typeface="Times New Roman"/>
              </a:rPr>
              <a:t>r</a:t>
            </a:r>
            <a:r>
              <a:rPr sz="2000" b="1" dirty="0">
                <a:solidFill>
                  <a:srgbClr val="1F4081"/>
                </a:solidFill>
                <a:latin typeface="Times New Roman"/>
                <a:cs typeface="Times New Roman"/>
              </a:rPr>
              <a:t>o</a:t>
            </a:r>
            <a:r>
              <a:rPr sz="2000" b="1" spc="5" dirty="0">
                <a:solidFill>
                  <a:srgbClr val="1F4081"/>
                </a:solidFill>
                <a:latin typeface="Times New Roman"/>
                <a:cs typeface="Times New Roman"/>
              </a:rPr>
              <a:t>b</a:t>
            </a:r>
            <a:r>
              <a:rPr sz="2000" b="1" dirty="0">
                <a:solidFill>
                  <a:srgbClr val="1F4081"/>
                </a:solidFill>
                <a:latin typeface="Times New Roman"/>
                <a:cs typeface="Times New Roman"/>
              </a:rPr>
              <a:t>l</a:t>
            </a:r>
            <a:r>
              <a:rPr sz="2000" b="1" spc="-10" dirty="0">
                <a:solidFill>
                  <a:srgbClr val="1F4081"/>
                </a:solidFill>
                <a:latin typeface="Times New Roman"/>
                <a:cs typeface="Times New Roman"/>
              </a:rPr>
              <a:t>é</a:t>
            </a:r>
            <a:r>
              <a:rPr sz="2000" b="1" dirty="0">
                <a:solidFill>
                  <a:srgbClr val="1F4081"/>
                </a:solidFill>
                <a:latin typeface="Times New Roman"/>
                <a:cs typeface="Times New Roman"/>
              </a:rPr>
              <a:t>ma</a:t>
            </a:r>
            <a:r>
              <a:rPr sz="2000" b="1" spc="-15" dirty="0">
                <a:solidFill>
                  <a:srgbClr val="1F4081"/>
                </a:solidFill>
                <a:latin typeface="Times New Roman"/>
                <a:cs typeface="Times New Roman"/>
              </a:rPr>
              <a:t> </a:t>
            </a:r>
            <a:r>
              <a:rPr sz="2000" b="1" dirty="0">
                <a:solidFill>
                  <a:srgbClr val="1F4081"/>
                </a:solidFill>
                <a:latin typeface="Times New Roman"/>
                <a:cs typeface="Times New Roman"/>
              </a:rPr>
              <a:t>meg</a:t>
            </a:r>
            <a:r>
              <a:rPr sz="2000" b="1" spc="5" dirty="0">
                <a:solidFill>
                  <a:srgbClr val="1F4081"/>
                </a:solidFill>
                <a:latin typeface="Times New Roman"/>
                <a:cs typeface="Times New Roman"/>
              </a:rPr>
              <a:t>o</a:t>
            </a:r>
            <a:r>
              <a:rPr sz="2000" b="1" dirty="0">
                <a:solidFill>
                  <a:srgbClr val="1F4081"/>
                </a:solidFill>
                <a:latin typeface="Times New Roman"/>
                <a:cs typeface="Times New Roman"/>
              </a:rPr>
              <a:t>ldá</a:t>
            </a:r>
            <a:r>
              <a:rPr sz="2000" b="1" spc="-10" dirty="0">
                <a:solidFill>
                  <a:srgbClr val="1F4081"/>
                </a:solidFill>
                <a:latin typeface="Times New Roman"/>
                <a:cs typeface="Times New Roman"/>
              </a:rPr>
              <a:t>s</a:t>
            </a:r>
            <a:r>
              <a:rPr sz="2000" b="1" dirty="0">
                <a:solidFill>
                  <a:srgbClr val="1F4081"/>
                </a:solidFill>
                <a:latin typeface="Times New Roman"/>
                <a:cs typeface="Times New Roman"/>
              </a:rPr>
              <a:t>á</a:t>
            </a:r>
            <a:r>
              <a:rPr sz="2000" b="1" spc="-10" dirty="0">
                <a:solidFill>
                  <a:srgbClr val="1F4081"/>
                </a:solidFill>
                <a:latin typeface="Times New Roman"/>
                <a:cs typeface="Times New Roman"/>
              </a:rPr>
              <a:t>r</a:t>
            </a:r>
            <a:r>
              <a:rPr sz="2000" b="1" dirty="0">
                <a:solidFill>
                  <a:srgbClr val="1F4081"/>
                </a:solidFill>
                <a:latin typeface="Times New Roman"/>
                <a:cs typeface="Times New Roman"/>
              </a:rPr>
              <a:t>a</a:t>
            </a:r>
            <a:endParaRPr sz="2000" dirty="0">
              <a:latin typeface="Times New Roman"/>
              <a:cs typeface="Times New Roman"/>
            </a:endParaRPr>
          </a:p>
        </p:txBody>
      </p:sp>
    </p:spTree>
    <p:extLst>
      <p:ext uri="{BB962C8B-B14F-4D97-AF65-F5344CB8AC3E}">
        <p14:creationId xmlns:p14="http://schemas.microsoft.com/office/powerpoint/2010/main" val="26245490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4351836" y="639425"/>
            <a:ext cx="6096000" cy="923330"/>
          </a:xfrm>
          <a:prstGeom prst="rect">
            <a:avLst/>
          </a:prstGeom>
        </p:spPr>
        <p:txBody>
          <a:bodyPr>
            <a:spAutoFit/>
          </a:bodyPr>
          <a:lstStyle/>
          <a:p>
            <a:r>
              <a:rPr lang="hu-HU" b="1" dirty="0" smtClean="0">
                <a:solidFill>
                  <a:srgbClr val="2E2F26"/>
                </a:solidFill>
                <a:latin typeface="Arial" panose="020B0604020202020204" pitchFamily="34" charset="0"/>
              </a:rPr>
              <a:t>Csak </a:t>
            </a:r>
            <a:r>
              <a:rPr lang="hu-HU" b="1" dirty="0">
                <a:solidFill>
                  <a:srgbClr val="2E2F26"/>
                </a:solidFill>
                <a:latin typeface="Arial" panose="020B0604020202020204" pitchFamily="34" charset="0"/>
              </a:rPr>
              <a:t>eljárási kérdésekben történt részleges előrehaladás, de a globális éghajlatvédelmi cselekvés felgyorsításáról nem született döntés</a:t>
            </a:r>
            <a:endParaRPr lang="hu-HU" dirty="0"/>
          </a:p>
        </p:txBody>
      </p:sp>
      <p:pic>
        <p:nvPicPr>
          <p:cNvPr id="3" name="Kép 2"/>
          <p:cNvPicPr>
            <a:picLocks noChangeAspect="1"/>
          </p:cNvPicPr>
          <p:nvPr/>
        </p:nvPicPr>
        <p:blipFill>
          <a:blip r:embed="rId2"/>
          <a:stretch>
            <a:fillRect/>
          </a:stretch>
        </p:blipFill>
        <p:spPr>
          <a:xfrm>
            <a:off x="194202" y="280242"/>
            <a:ext cx="3249601" cy="1841500"/>
          </a:xfrm>
          <a:prstGeom prst="rect">
            <a:avLst/>
          </a:prstGeom>
        </p:spPr>
      </p:pic>
      <p:sp>
        <p:nvSpPr>
          <p:cNvPr id="6" name="Téglalap 5"/>
          <p:cNvSpPr/>
          <p:nvPr/>
        </p:nvSpPr>
        <p:spPr>
          <a:xfrm>
            <a:off x="1559105" y="3295187"/>
            <a:ext cx="8753475" cy="1754326"/>
          </a:xfrm>
          <a:prstGeom prst="rect">
            <a:avLst/>
          </a:prstGeom>
        </p:spPr>
        <p:txBody>
          <a:bodyPr wrap="square">
            <a:spAutoFit/>
          </a:bodyPr>
          <a:lstStyle/>
          <a:p>
            <a:pPr algn="ctr"/>
            <a:r>
              <a:rPr lang="hu-HU" dirty="0">
                <a:solidFill>
                  <a:prstClr val="black"/>
                </a:solidFill>
                <a:latin typeface="Trebuchet MS" panose="020B0603020202020204"/>
              </a:rPr>
              <a:t>Nem ölték meg a párizsi klímaegyezményt, és ez is nagy siker</a:t>
            </a:r>
          </a:p>
          <a:p>
            <a:pPr algn="ctr"/>
            <a:endParaRPr lang="hu-HU" dirty="0">
              <a:solidFill>
                <a:prstClr val="black"/>
              </a:solidFill>
              <a:latin typeface="Trebuchet MS" panose="020B0603020202020204"/>
            </a:endParaRPr>
          </a:p>
          <a:p>
            <a:pPr algn="ctr"/>
            <a:r>
              <a:rPr lang="hu-HU" dirty="0">
                <a:solidFill>
                  <a:prstClr val="black"/>
                </a:solidFill>
                <a:latin typeface="Trebuchet MS" panose="020B0603020202020204"/>
              </a:rPr>
              <a:t>Több éjszakán át tartó tárgyalások után szombat éjjel végül mégiscsak sikerült megállapodnia kétszáz ország diplomatáinak a 2015-ös párizsi klímaegyezmény gyakorlatba ültetéséről szóló szabálykönyvről. Ugyanakkor továbbra is messze vannak attól az áttöréstől, amire szükség lenne.</a:t>
            </a:r>
          </a:p>
        </p:txBody>
      </p:sp>
    </p:spTree>
    <p:extLst>
      <p:ext uri="{BB962C8B-B14F-4D97-AF65-F5344CB8AC3E}">
        <p14:creationId xmlns:p14="http://schemas.microsoft.com/office/powerpoint/2010/main" val="136176749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Módosítás háttere 3.</a:t>
            </a:r>
            <a:endParaRPr lang="hu-HU" dirty="0"/>
          </a:p>
        </p:txBody>
      </p:sp>
      <p:sp>
        <p:nvSpPr>
          <p:cNvPr id="3" name="Tartalom helye 2"/>
          <p:cNvSpPr>
            <a:spLocks noGrp="1"/>
          </p:cNvSpPr>
          <p:nvPr>
            <p:ph idx="1"/>
          </p:nvPr>
        </p:nvSpPr>
        <p:spPr>
          <a:xfrm>
            <a:off x="1162595" y="2548438"/>
            <a:ext cx="9866810" cy="1779722"/>
          </a:xfrm>
        </p:spPr>
        <p:txBody>
          <a:bodyPr>
            <a:noAutofit/>
          </a:bodyPr>
          <a:lstStyle/>
          <a:p>
            <a:pPr marL="0" indent="0" algn="ctr">
              <a:buNone/>
            </a:pPr>
            <a:r>
              <a:rPr lang="hu-HU" sz="6600" dirty="0" smtClean="0"/>
              <a:t>Hogyan kerül a klímaváltozás a </a:t>
            </a:r>
            <a:r>
              <a:rPr lang="hu-HU" sz="6600" dirty="0" err="1" smtClean="0"/>
              <a:t>KHV-okba</a:t>
            </a:r>
            <a:r>
              <a:rPr lang="hu-HU" sz="6600" dirty="0" smtClean="0"/>
              <a:t>?</a:t>
            </a:r>
            <a:endParaRPr lang="hu-HU" sz="6600" dirty="0"/>
          </a:p>
        </p:txBody>
      </p:sp>
    </p:spTree>
    <p:extLst>
      <p:ext uri="{BB962C8B-B14F-4D97-AF65-F5344CB8AC3E}">
        <p14:creationId xmlns:p14="http://schemas.microsoft.com/office/powerpoint/2010/main" val="6352521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églalap 3"/>
          <p:cNvSpPr/>
          <p:nvPr/>
        </p:nvSpPr>
        <p:spPr>
          <a:xfrm>
            <a:off x="928254" y="1916995"/>
            <a:ext cx="10363200" cy="954107"/>
          </a:xfrm>
          <a:prstGeom prst="rect">
            <a:avLst/>
          </a:prstGeom>
        </p:spPr>
        <p:txBody>
          <a:bodyPr wrap="square">
            <a:spAutoFit/>
          </a:bodyPr>
          <a:lstStyle/>
          <a:p>
            <a:r>
              <a:rPr lang="en-US" sz="2800" dirty="0" smtClean="0"/>
              <a:t>The Commission’s White Paper − Adapting to climate change: Towards a European framework for action (2009)</a:t>
            </a:r>
            <a:endParaRPr lang="hu-HU" sz="2800" dirty="0"/>
          </a:p>
        </p:txBody>
      </p:sp>
      <p:sp>
        <p:nvSpPr>
          <p:cNvPr id="5" name="Téglalap 4"/>
          <p:cNvSpPr/>
          <p:nvPr/>
        </p:nvSpPr>
        <p:spPr>
          <a:xfrm>
            <a:off x="997527" y="3396780"/>
            <a:ext cx="10363200" cy="954107"/>
          </a:xfrm>
          <a:prstGeom prst="rect">
            <a:avLst/>
          </a:prstGeom>
        </p:spPr>
        <p:txBody>
          <a:bodyPr wrap="square">
            <a:spAutoFit/>
          </a:bodyPr>
          <a:lstStyle/>
          <a:p>
            <a:r>
              <a:rPr lang="en-US" sz="2800" dirty="0" smtClean="0"/>
              <a:t>The Commission’s EU Strategy on</a:t>
            </a:r>
            <a:r>
              <a:rPr lang="hu-HU" sz="2800" dirty="0" smtClean="0"/>
              <a:t> </a:t>
            </a:r>
            <a:r>
              <a:rPr lang="en-US" sz="2800" dirty="0" smtClean="0"/>
              <a:t>Adaptation to Climate Change</a:t>
            </a:r>
            <a:r>
              <a:rPr lang="hu-HU" sz="2800" dirty="0" smtClean="0"/>
              <a:t> (2013)</a:t>
            </a:r>
            <a:endParaRPr lang="hu-HU" sz="2800" dirty="0"/>
          </a:p>
        </p:txBody>
      </p:sp>
      <p:sp>
        <p:nvSpPr>
          <p:cNvPr id="6" name="Dia számának helye 5"/>
          <p:cNvSpPr>
            <a:spLocks noGrp="1"/>
          </p:cNvSpPr>
          <p:nvPr>
            <p:ph type="sldNum" sz="quarter" idx="12"/>
          </p:nvPr>
        </p:nvSpPr>
        <p:spPr/>
        <p:txBody>
          <a:bodyPr/>
          <a:lstStyle/>
          <a:p>
            <a:fld id="{018A8B0E-16D9-4266-A342-E080DD5BF7D2}" type="slidenum">
              <a:rPr lang="hu-HU" smtClean="0"/>
              <a:t>39</a:t>
            </a:fld>
            <a:endParaRPr lang="hu-HU"/>
          </a:p>
        </p:txBody>
      </p:sp>
      <p:sp>
        <p:nvSpPr>
          <p:cNvPr id="7" name="Téglalap 6"/>
          <p:cNvSpPr/>
          <p:nvPr/>
        </p:nvSpPr>
        <p:spPr>
          <a:xfrm>
            <a:off x="997527" y="868097"/>
            <a:ext cx="9310256" cy="523220"/>
          </a:xfrm>
          <a:prstGeom prst="rect">
            <a:avLst/>
          </a:prstGeom>
        </p:spPr>
        <p:txBody>
          <a:bodyPr wrap="square">
            <a:spAutoFit/>
          </a:bodyPr>
          <a:lstStyle/>
          <a:p>
            <a:r>
              <a:rPr lang="en-US" sz="2800" dirty="0" smtClean="0"/>
              <a:t>Stern  Review  on  the  Economics  of  Climate  Change</a:t>
            </a:r>
            <a:r>
              <a:rPr lang="hu-HU" sz="2800" dirty="0" smtClean="0"/>
              <a:t> </a:t>
            </a:r>
            <a:r>
              <a:rPr lang="en-US" sz="2800" dirty="0" smtClean="0"/>
              <a:t>(2006)</a:t>
            </a:r>
            <a:endParaRPr lang="hu-HU" sz="2800" dirty="0"/>
          </a:p>
        </p:txBody>
      </p:sp>
    </p:spTree>
    <p:extLst>
      <p:ext uri="{BB962C8B-B14F-4D97-AF65-F5344CB8AC3E}">
        <p14:creationId xmlns:p14="http://schemas.microsoft.com/office/powerpoint/2010/main" val="14477532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Módosítás háttere 1.</a:t>
            </a:r>
            <a:endParaRPr lang="hu-HU" dirty="0"/>
          </a:p>
        </p:txBody>
      </p:sp>
      <p:sp>
        <p:nvSpPr>
          <p:cNvPr id="3" name="Tartalom helye 2"/>
          <p:cNvSpPr>
            <a:spLocks noGrp="1"/>
          </p:cNvSpPr>
          <p:nvPr>
            <p:ph idx="1"/>
          </p:nvPr>
        </p:nvSpPr>
        <p:spPr>
          <a:xfrm>
            <a:off x="1715590" y="2783569"/>
            <a:ext cx="8586650" cy="1779722"/>
          </a:xfrm>
        </p:spPr>
        <p:txBody>
          <a:bodyPr>
            <a:noAutofit/>
          </a:bodyPr>
          <a:lstStyle/>
          <a:p>
            <a:pPr marL="0" indent="0">
              <a:buNone/>
            </a:pPr>
            <a:r>
              <a:rPr lang="hu-HU" sz="6600" dirty="0" smtClean="0"/>
              <a:t>1. Globális klímaváltozás</a:t>
            </a:r>
            <a:endParaRPr lang="hu-HU" sz="6600" dirty="0"/>
          </a:p>
        </p:txBody>
      </p:sp>
    </p:spTree>
    <p:extLst>
      <p:ext uri="{BB962C8B-B14F-4D97-AF65-F5344CB8AC3E}">
        <p14:creationId xmlns:p14="http://schemas.microsoft.com/office/powerpoint/2010/main" val="41032668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églalap 3"/>
          <p:cNvSpPr/>
          <p:nvPr/>
        </p:nvSpPr>
        <p:spPr>
          <a:xfrm>
            <a:off x="330925" y="423768"/>
            <a:ext cx="11338560" cy="3693319"/>
          </a:xfrm>
          <a:prstGeom prst="rect">
            <a:avLst/>
          </a:prstGeom>
        </p:spPr>
        <p:txBody>
          <a:bodyPr wrap="square">
            <a:spAutoFit/>
          </a:bodyPr>
          <a:lstStyle/>
          <a:p>
            <a:pPr algn="just"/>
            <a:r>
              <a:rPr lang="hu-HU" b="0" i="0" u="none" strike="noStrike" baseline="0" dirty="0" smtClean="0">
                <a:solidFill>
                  <a:srgbClr val="000000"/>
                </a:solidFill>
                <a:latin typeface="Times New Roman" panose="02020603050405020304" pitchFamily="18" charset="0"/>
              </a:rPr>
              <a:t>A 2014-2020 időszakra szóló Európa 2020 stratégia az Európai Unió legfőbb stratégiai célkitűzéseit meghatározó dokumentum, amelyben a klímaváltozás kockázatának csökkentése az öt fő stratégiai célkitűzés egyike. A célok elérése érdekében (1303/2013 EU rendelet) a tagállamok és a Bizottság biztosítják a partnerségi megállapodások és a programok elkészítése és végrehajtása során az éghajlatváltozás mérséklését és az ahhoz történő alkalmazkodást, a biológiai sokféleséget, valamint a katasztrófákkal szembeni ellenálló képességet és a kockázatok mérséklését és kezelését. </a:t>
            </a:r>
          </a:p>
          <a:p>
            <a:pPr algn="just"/>
            <a:endParaRPr lang="hu-HU" b="0" i="0" u="none" strike="noStrike" baseline="0" dirty="0" smtClean="0">
              <a:solidFill>
                <a:srgbClr val="000000"/>
              </a:solidFill>
              <a:latin typeface="Times New Roman" panose="02020603050405020304" pitchFamily="18" charset="0"/>
            </a:endParaRPr>
          </a:p>
          <a:p>
            <a:pPr algn="just"/>
            <a:r>
              <a:rPr lang="hu-HU" b="0" i="0" u="none" strike="noStrike" baseline="0" dirty="0" smtClean="0">
                <a:solidFill>
                  <a:srgbClr val="000000"/>
                </a:solidFill>
                <a:latin typeface="Times New Roman" panose="02020603050405020304" pitchFamily="18" charset="0"/>
              </a:rPr>
              <a:t>Az Európai Bizottság ezért rögzítette (1303/2013 EU rendelet), hogy a nagyprojektekről olyan környezeti hatásvizsgálat készüljön, amely figyelembe veszi az éghajlatváltozás mérséklése és az ahhoz történő alkalmazkodás szükségleteit, valamint a katasztrófákkal szembeni ellenálló képességet. Továbbá figyelembe veszik az Európai Strukturális és Beruházási Alapok támogatásával végzett beruházásoknak az éghajlatváltozás mérséklésére és az ahhoz való alkalmazkodásra vonatkozó potenciálját, valamint segítsék, hogy azok ellenállóbbak legyenek az éghajlatváltozással és a természeti katasztrófákkal (így az áradások, aszályok, hőséghullámok, erdőtüzek és szélsőséges időjárási események növekvő kockázatával) szemben. </a:t>
            </a:r>
            <a:endParaRPr lang="hu-HU" dirty="0"/>
          </a:p>
        </p:txBody>
      </p:sp>
    </p:spTree>
    <p:extLst>
      <p:ext uri="{BB962C8B-B14F-4D97-AF65-F5344CB8AC3E}">
        <p14:creationId xmlns:p14="http://schemas.microsoft.com/office/powerpoint/2010/main" val="22709762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 számának helye 3"/>
          <p:cNvSpPr>
            <a:spLocks noGrp="1"/>
          </p:cNvSpPr>
          <p:nvPr>
            <p:ph type="sldNum" sz="quarter" idx="12"/>
          </p:nvPr>
        </p:nvSpPr>
        <p:spPr/>
        <p:txBody>
          <a:bodyPr/>
          <a:lstStyle/>
          <a:p>
            <a:fld id="{018A8B0E-16D9-4266-A342-E080DD5BF7D2}" type="slidenum">
              <a:rPr lang="hu-HU" smtClean="0"/>
              <a:t>41</a:t>
            </a:fld>
            <a:endParaRPr lang="hu-HU"/>
          </a:p>
        </p:txBody>
      </p:sp>
      <p:pic>
        <p:nvPicPr>
          <p:cNvPr id="5" name="Kép 4"/>
          <p:cNvPicPr>
            <a:picLocks noChangeAspect="1"/>
          </p:cNvPicPr>
          <p:nvPr/>
        </p:nvPicPr>
        <p:blipFill rotWithShape="1">
          <a:blip r:embed="rId3"/>
          <a:srcRect l="26016" t="27728" r="20661" b="49425"/>
          <a:stretch/>
        </p:blipFill>
        <p:spPr>
          <a:xfrm>
            <a:off x="1027121" y="216808"/>
            <a:ext cx="9815051" cy="2364468"/>
          </a:xfrm>
          <a:prstGeom prst="rect">
            <a:avLst/>
          </a:prstGeom>
        </p:spPr>
      </p:pic>
      <p:pic>
        <p:nvPicPr>
          <p:cNvPr id="3" name="Kép 2"/>
          <p:cNvPicPr>
            <a:picLocks noChangeAspect="1"/>
          </p:cNvPicPr>
          <p:nvPr/>
        </p:nvPicPr>
        <p:blipFill>
          <a:blip r:embed="rId4"/>
          <a:stretch>
            <a:fillRect/>
          </a:stretch>
        </p:blipFill>
        <p:spPr>
          <a:xfrm>
            <a:off x="2078465" y="2981325"/>
            <a:ext cx="8187470" cy="2286000"/>
          </a:xfrm>
          <a:prstGeom prst="rect">
            <a:avLst/>
          </a:prstGeom>
        </p:spPr>
      </p:pic>
    </p:spTree>
    <p:extLst>
      <p:ext uri="{BB962C8B-B14F-4D97-AF65-F5344CB8AC3E}">
        <p14:creationId xmlns:p14="http://schemas.microsoft.com/office/powerpoint/2010/main" val="87932372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2016. március</a:t>
            </a:r>
            <a:endParaRPr lang="hu-HU" dirty="0"/>
          </a:p>
        </p:txBody>
      </p:sp>
      <p:sp>
        <p:nvSpPr>
          <p:cNvPr id="4" name="Dia számának helye 3"/>
          <p:cNvSpPr>
            <a:spLocks noGrp="1"/>
          </p:cNvSpPr>
          <p:nvPr>
            <p:ph type="sldNum" sz="quarter" idx="12"/>
          </p:nvPr>
        </p:nvSpPr>
        <p:spPr/>
        <p:txBody>
          <a:bodyPr/>
          <a:lstStyle/>
          <a:p>
            <a:fld id="{018A8B0E-16D9-4266-A342-E080DD5BF7D2}" type="slidenum">
              <a:rPr lang="hu-HU" smtClean="0"/>
              <a:t>42</a:t>
            </a:fld>
            <a:endParaRPr lang="hu-HU"/>
          </a:p>
        </p:txBody>
      </p:sp>
      <p:sp>
        <p:nvSpPr>
          <p:cNvPr id="5" name="Szövegdoboz 4"/>
          <p:cNvSpPr txBox="1"/>
          <p:nvPr/>
        </p:nvSpPr>
        <p:spPr>
          <a:xfrm>
            <a:off x="838200" y="2206172"/>
            <a:ext cx="10802257" cy="1384995"/>
          </a:xfrm>
          <a:prstGeom prst="rect">
            <a:avLst/>
          </a:prstGeom>
          <a:noFill/>
        </p:spPr>
        <p:txBody>
          <a:bodyPr wrap="square" rtlCol="0">
            <a:spAutoFit/>
          </a:bodyPr>
          <a:lstStyle/>
          <a:p>
            <a:r>
              <a:rPr lang="hu-HU" sz="2800" dirty="0" smtClean="0"/>
              <a:t>Az iránymutatás elsődleges célja, hogy a fizikai beruházások során a fejlesztőket segítse a projekt éghajlatváltozással szembeni rugalmasságának az erősítésére.</a:t>
            </a:r>
            <a:endParaRPr lang="hu-HU" sz="2800" dirty="0"/>
          </a:p>
        </p:txBody>
      </p:sp>
      <p:sp>
        <p:nvSpPr>
          <p:cNvPr id="6" name="Szövegdoboz 5"/>
          <p:cNvSpPr txBox="1"/>
          <p:nvPr/>
        </p:nvSpPr>
        <p:spPr>
          <a:xfrm>
            <a:off x="7463972" y="4833258"/>
            <a:ext cx="3889828" cy="584775"/>
          </a:xfrm>
          <a:prstGeom prst="rect">
            <a:avLst/>
          </a:prstGeom>
          <a:noFill/>
        </p:spPr>
        <p:txBody>
          <a:bodyPr wrap="square" rtlCol="0">
            <a:spAutoFit/>
          </a:bodyPr>
          <a:lstStyle/>
          <a:p>
            <a:r>
              <a:rPr lang="hu-HU" sz="3200" dirty="0" smtClean="0"/>
              <a:t>Lépésről-lépésre</a:t>
            </a:r>
            <a:endParaRPr lang="hu-HU" sz="3200" dirty="0"/>
          </a:p>
        </p:txBody>
      </p:sp>
    </p:spTree>
    <p:extLst>
      <p:ext uri="{BB962C8B-B14F-4D97-AF65-F5344CB8AC3E}">
        <p14:creationId xmlns:p14="http://schemas.microsoft.com/office/powerpoint/2010/main" val="25063016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ép 3"/>
          <p:cNvPicPr>
            <a:picLocks noChangeAspect="1"/>
          </p:cNvPicPr>
          <p:nvPr/>
        </p:nvPicPr>
        <p:blipFill>
          <a:blip r:embed="rId2"/>
          <a:stretch>
            <a:fillRect/>
          </a:stretch>
        </p:blipFill>
        <p:spPr>
          <a:xfrm>
            <a:off x="7377681" y="1757576"/>
            <a:ext cx="3366518" cy="4727529"/>
          </a:xfrm>
          <a:prstGeom prst="rect">
            <a:avLst/>
          </a:prstGeom>
          <a:ln>
            <a:solidFill>
              <a:schemeClr val="accent1"/>
            </a:solidFill>
          </a:ln>
        </p:spPr>
      </p:pic>
      <p:pic>
        <p:nvPicPr>
          <p:cNvPr id="5" name="Kép 4"/>
          <p:cNvPicPr>
            <a:picLocks noChangeAspect="1"/>
          </p:cNvPicPr>
          <p:nvPr/>
        </p:nvPicPr>
        <p:blipFill>
          <a:blip r:embed="rId3"/>
          <a:stretch>
            <a:fillRect/>
          </a:stretch>
        </p:blipFill>
        <p:spPr>
          <a:xfrm>
            <a:off x="1096772" y="1762125"/>
            <a:ext cx="3447930" cy="4722980"/>
          </a:xfrm>
          <a:prstGeom prst="rect">
            <a:avLst/>
          </a:prstGeom>
          <a:ln>
            <a:solidFill>
              <a:schemeClr val="accent1"/>
            </a:solidFill>
          </a:ln>
        </p:spPr>
      </p:pic>
      <p:sp>
        <p:nvSpPr>
          <p:cNvPr id="6" name="Téglalap 5"/>
          <p:cNvSpPr/>
          <p:nvPr/>
        </p:nvSpPr>
        <p:spPr>
          <a:xfrm>
            <a:off x="552450" y="361950"/>
            <a:ext cx="11639550" cy="1200329"/>
          </a:xfrm>
          <a:prstGeom prst="rect">
            <a:avLst/>
          </a:prstGeom>
        </p:spPr>
        <p:txBody>
          <a:bodyPr wrap="square">
            <a:spAutoFit/>
          </a:bodyPr>
          <a:lstStyle/>
          <a:p>
            <a:r>
              <a:rPr lang="hu-HU" dirty="0" smtClean="0"/>
              <a:t>Mivel a rendelet mind az öt európai strukturális és beruházási alap finanszírozásával támogatott magyarországi beruházásait is érinti, így a fenti útmutató fordításával és Magyarországra történő adaptálásával a Miniszterelnökség megbízta a </a:t>
            </a:r>
            <a:r>
              <a:rPr lang="hu-HU" dirty="0" err="1" smtClean="0"/>
              <a:t>Klimapolitika</a:t>
            </a:r>
            <a:r>
              <a:rPr lang="hu-HU" dirty="0" smtClean="0"/>
              <a:t> Kft-t. Az így elkészült „Útmutató projektek klímakockázatának becsléséhez és csökkentéséhez” című dokumentum (továbbiakban: Projekt útmutató) 2017 májusa óta érhető el.</a:t>
            </a:r>
            <a:endParaRPr lang="hu-HU" dirty="0"/>
          </a:p>
        </p:txBody>
      </p:sp>
    </p:spTree>
    <p:extLst>
      <p:ext uri="{BB962C8B-B14F-4D97-AF65-F5344CB8AC3E}">
        <p14:creationId xmlns:p14="http://schemas.microsoft.com/office/powerpoint/2010/main" val="185769133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églalap 3"/>
          <p:cNvSpPr/>
          <p:nvPr/>
        </p:nvSpPr>
        <p:spPr>
          <a:xfrm>
            <a:off x="904875" y="2274838"/>
            <a:ext cx="10010775" cy="1477328"/>
          </a:xfrm>
          <a:prstGeom prst="rect">
            <a:avLst/>
          </a:prstGeom>
        </p:spPr>
        <p:txBody>
          <a:bodyPr wrap="square">
            <a:spAutoFit/>
          </a:bodyPr>
          <a:lstStyle/>
          <a:p>
            <a:pPr algn="ctr"/>
            <a:r>
              <a:rPr lang="hu-HU" dirty="0" smtClean="0"/>
              <a:t>Jelenleg ez az egyetlen magyar nyelvű, kimondottan a Kormányrendeletben foglalt feladatok elvégzését segítő útmutató, amely azonban maga is kimondja, hogy „célja, hogy támogatást nyújtson a fizikai beruházást, illetve infrastruktúrafejlesztést megvalósító projektmenedzserek</a:t>
            </a:r>
            <a:r>
              <a:rPr lang="hu-HU" dirty="0"/>
              <a:t> </a:t>
            </a:r>
            <a:r>
              <a:rPr lang="hu-HU" dirty="0" smtClean="0"/>
              <a:t>számára”. </a:t>
            </a:r>
          </a:p>
          <a:p>
            <a:pPr algn="ctr"/>
            <a:endParaRPr lang="hu-HU" dirty="0"/>
          </a:p>
          <a:p>
            <a:pPr algn="ctr"/>
            <a:r>
              <a:rPr lang="hu-HU" dirty="0" smtClean="0"/>
              <a:t>Tehát nem a tervezőknek, szakértőknek, hanem a tervezést megelőző projektfejlesztés számára készült.</a:t>
            </a:r>
            <a:endParaRPr lang="hu-HU" dirty="0"/>
          </a:p>
        </p:txBody>
      </p:sp>
    </p:spTree>
    <p:extLst>
      <p:ext uri="{BB962C8B-B14F-4D97-AF65-F5344CB8AC3E}">
        <p14:creationId xmlns:p14="http://schemas.microsoft.com/office/powerpoint/2010/main" val="20610455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ép 3"/>
          <p:cNvPicPr>
            <a:picLocks noChangeAspect="1"/>
          </p:cNvPicPr>
          <p:nvPr/>
        </p:nvPicPr>
        <p:blipFill rotWithShape="1">
          <a:blip r:embed="rId2"/>
          <a:srcRect l="32217" t="19413" r="33283" b="7102"/>
          <a:stretch/>
        </p:blipFill>
        <p:spPr>
          <a:xfrm>
            <a:off x="5805867" y="457200"/>
            <a:ext cx="4695878" cy="5623459"/>
          </a:xfrm>
          <a:prstGeom prst="rect">
            <a:avLst/>
          </a:prstGeom>
        </p:spPr>
      </p:pic>
      <p:sp>
        <p:nvSpPr>
          <p:cNvPr id="5" name="Szövegdoboz 4"/>
          <p:cNvSpPr txBox="1"/>
          <p:nvPr/>
        </p:nvSpPr>
        <p:spPr>
          <a:xfrm>
            <a:off x="1763857" y="5260725"/>
            <a:ext cx="1939636" cy="369332"/>
          </a:xfrm>
          <a:prstGeom prst="rect">
            <a:avLst/>
          </a:prstGeom>
          <a:noFill/>
        </p:spPr>
        <p:txBody>
          <a:bodyPr wrap="square" rtlCol="0">
            <a:spAutoFit/>
          </a:bodyPr>
          <a:lstStyle/>
          <a:p>
            <a:r>
              <a:rPr lang="hu-HU" dirty="0" smtClean="0"/>
              <a:t>2013. március</a:t>
            </a:r>
            <a:endParaRPr lang="hu-HU" dirty="0"/>
          </a:p>
        </p:txBody>
      </p:sp>
      <p:sp>
        <p:nvSpPr>
          <p:cNvPr id="6" name="Dia számának helye 5"/>
          <p:cNvSpPr>
            <a:spLocks noGrp="1"/>
          </p:cNvSpPr>
          <p:nvPr>
            <p:ph type="sldNum" sz="quarter" idx="12"/>
          </p:nvPr>
        </p:nvSpPr>
        <p:spPr/>
        <p:txBody>
          <a:bodyPr/>
          <a:lstStyle/>
          <a:p>
            <a:fld id="{018A8B0E-16D9-4266-A342-E080DD5BF7D2}" type="slidenum">
              <a:rPr lang="hu-HU" smtClean="0"/>
              <a:t>45</a:t>
            </a:fld>
            <a:endParaRPr lang="hu-HU"/>
          </a:p>
        </p:txBody>
      </p:sp>
      <p:sp>
        <p:nvSpPr>
          <p:cNvPr id="2" name="Szövegdoboz 1"/>
          <p:cNvSpPr txBox="1"/>
          <p:nvPr/>
        </p:nvSpPr>
        <p:spPr>
          <a:xfrm>
            <a:off x="123824" y="551073"/>
            <a:ext cx="3971925" cy="369332"/>
          </a:xfrm>
          <a:prstGeom prst="rect">
            <a:avLst/>
          </a:prstGeom>
          <a:noFill/>
        </p:spPr>
        <p:txBody>
          <a:bodyPr wrap="square" rtlCol="0">
            <a:spAutoFit/>
          </a:bodyPr>
          <a:lstStyle/>
          <a:p>
            <a:r>
              <a:rPr lang="hu-HU" b="1" dirty="0" smtClean="0"/>
              <a:t>Projekt útmutatóval párhuzamosan</a:t>
            </a:r>
            <a:endParaRPr lang="hu-HU" b="1" dirty="0"/>
          </a:p>
        </p:txBody>
      </p:sp>
      <p:sp>
        <p:nvSpPr>
          <p:cNvPr id="3" name="Téglalap 2"/>
          <p:cNvSpPr/>
          <p:nvPr/>
        </p:nvSpPr>
        <p:spPr>
          <a:xfrm>
            <a:off x="123825" y="1474738"/>
            <a:ext cx="5219700" cy="2862322"/>
          </a:xfrm>
          <a:prstGeom prst="rect">
            <a:avLst/>
          </a:prstGeom>
        </p:spPr>
        <p:txBody>
          <a:bodyPr wrap="square">
            <a:spAutoFit/>
          </a:bodyPr>
          <a:lstStyle/>
          <a:p>
            <a:r>
              <a:rPr lang="hu-HU" b="0" i="0" u="none" strike="noStrike" baseline="0" dirty="0" smtClean="0">
                <a:solidFill>
                  <a:srgbClr val="000000"/>
                </a:solidFill>
                <a:latin typeface="Times New Roman" panose="02020603050405020304" pitchFamily="18" charset="0"/>
              </a:rPr>
              <a:t>A környezetvédelmi szakértőket érintő hatásvizsgálatok kapcsán a 2013-ban az Európai Bizottság által kiadott „</a:t>
            </a:r>
            <a:r>
              <a:rPr lang="hu-HU" b="0" i="0" u="none" strike="noStrike" baseline="0" dirty="0" err="1" smtClean="0">
                <a:solidFill>
                  <a:srgbClr val="000000"/>
                </a:solidFill>
                <a:latin typeface="Times New Roman" panose="02020603050405020304" pitchFamily="18" charset="0"/>
              </a:rPr>
              <a:t>Guidance</a:t>
            </a:r>
            <a:r>
              <a:rPr lang="hu-HU" b="0" i="0" u="none" strike="noStrike" baseline="0" dirty="0" smtClean="0">
                <a:solidFill>
                  <a:srgbClr val="000000"/>
                </a:solidFill>
                <a:latin typeface="Times New Roman" panose="02020603050405020304" pitchFamily="18" charset="0"/>
              </a:rPr>
              <a:t> </a:t>
            </a:r>
            <a:r>
              <a:rPr lang="hu-HU" b="0" i="0" u="none" strike="noStrike" baseline="0" dirty="0" err="1" smtClean="0">
                <a:solidFill>
                  <a:srgbClr val="000000"/>
                </a:solidFill>
                <a:latin typeface="Times New Roman" panose="02020603050405020304" pitchFamily="18" charset="0"/>
              </a:rPr>
              <a:t>on</a:t>
            </a:r>
            <a:r>
              <a:rPr lang="hu-HU" b="0" i="0" u="none" strike="noStrike" baseline="0" dirty="0" smtClean="0">
                <a:solidFill>
                  <a:srgbClr val="000000"/>
                </a:solidFill>
                <a:latin typeface="Times New Roman" panose="02020603050405020304" pitchFamily="18" charset="0"/>
              </a:rPr>
              <a:t> </a:t>
            </a:r>
            <a:r>
              <a:rPr lang="hu-HU" b="0" i="0" u="none" strike="noStrike" baseline="0" dirty="0" err="1" smtClean="0">
                <a:solidFill>
                  <a:srgbClr val="000000"/>
                </a:solidFill>
                <a:latin typeface="Times New Roman" panose="02020603050405020304" pitchFamily="18" charset="0"/>
              </a:rPr>
              <a:t>Integrating</a:t>
            </a:r>
            <a:r>
              <a:rPr lang="hu-HU" b="0" i="0" u="none" strike="noStrike" baseline="0" dirty="0" smtClean="0">
                <a:solidFill>
                  <a:srgbClr val="000000"/>
                </a:solidFill>
                <a:latin typeface="Times New Roman" panose="02020603050405020304" pitchFamily="18" charset="0"/>
              </a:rPr>
              <a:t> </a:t>
            </a:r>
            <a:r>
              <a:rPr lang="hu-HU" b="0" i="0" u="none" strike="noStrike" baseline="0" dirty="0" err="1" smtClean="0">
                <a:solidFill>
                  <a:srgbClr val="000000"/>
                </a:solidFill>
                <a:latin typeface="Times New Roman" panose="02020603050405020304" pitchFamily="18" charset="0"/>
              </a:rPr>
              <a:t>Climate</a:t>
            </a:r>
            <a:r>
              <a:rPr lang="hu-HU" b="0" i="0" u="none" strike="noStrike" baseline="0" dirty="0" smtClean="0">
                <a:solidFill>
                  <a:srgbClr val="000000"/>
                </a:solidFill>
                <a:latin typeface="Times New Roman" panose="02020603050405020304" pitchFamily="18" charset="0"/>
              </a:rPr>
              <a:t> </a:t>
            </a:r>
            <a:r>
              <a:rPr lang="hu-HU" b="0" i="0" u="none" strike="noStrike" baseline="0" dirty="0" err="1" smtClean="0">
                <a:solidFill>
                  <a:srgbClr val="000000"/>
                </a:solidFill>
                <a:latin typeface="Times New Roman" panose="02020603050405020304" pitchFamily="18" charset="0"/>
              </a:rPr>
              <a:t>Change</a:t>
            </a:r>
            <a:r>
              <a:rPr lang="hu-HU" b="0" i="0" u="none" strike="noStrike" baseline="0" dirty="0" smtClean="0">
                <a:solidFill>
                  <a:srgbClr val="000000"/>
                </a:solidFill>
                <a:latin typeface="Times New Roman" panose="02020603050405020304" pitchFamily="18" charset="0"/>
              </a:rPr>
              <a:t> and </a:t>
            </a:r>
            <a:r>
              <a:rPr lang="hu-HU" b="0" i="0" u="none" strike="noStrike" baseline="0" dirty="0" err="1" smtClean="0">
                <a:solidFill>
                  <a:srgbClr val="000000"/>
                </a:solidFill>
                <a:latin typeface="Times New Roman" panose="02020603050405020304" pitchFamily="18" charset="0"/>
              </a:rPr>
              <a:t>Biodiversity</a:t>
            </a:r>
            <a:r>
              <a:rPr lang="hu-HU" b="0" i="0" u="none" strike="noStrike" baseline="0" dirty="0" smtClean="0">
                <a:solidFill>
                  <a:srgbClr val="000000"/>
                </a:solidFill>
                <a:latin typeface="Times New Roman" panose="02020603050405020304" pitchFamily="18" charset="0"/>
              </a:rPr>
              <a:t> </a:t>
            </a:r>
            <a:r>
              <a:rPr lang="hu-HU" b="0" i="0" u="none" strike="noStrike" baseline="0" dirty="0" err="1" smtClean="0">
                <a:solidFill>
                  <a:srgbClr val="000000"/>
                </a:solidFill>
                <a:latin typeface="Times New Roman" panose="02020603050405020304" pitchFamily="18" charset="0"/>
              </a:rPr>
              <a:t>into</a:t>
            </a:r>
            <a:r>
              <a:rPr lang="hu-HU" b="0" i="0" u="none" strike="noStrike" baseline="0" dirty="0" smtClean="0">
                <a:solidFill>
                  <a:srgbClr val="000000"/>
                </a:solidFill>
                <a:latin typeface="Times New Roman" panose="02020603050405020304" pitchFamily="18" charset="0"/>
              </a:rPr>
              <a:t> </a:t>
            </a:r>
            <a:r>
              <a:rPr lang="hu-HU" b="0" i="0" u="none" strike="noStrike" baseline="0" dirty="0" err="1" smtClean="0">
                <a:solidFill>
                  <a:srgbClr val="000000"/>
                </a:solidFill>
                <a:latin typeface="Times New Roman" panose="02020603050405020304" pitchFamily="18" charset="0"/>
              </a:rPr>
              <a:t>Environmental</a:t>
            </a:r>
            <a:r>
              <a:rPr lang="hu-HU" b="0" i="0" u="none" strike="noStrike" baseline="0" dirty="0" smtClean="0">
                <a:solidFill>
                  <a:srgbClr val="000000"/>
                </a:solidFill>
                <a:latin typeface="Times New Roman" panose="02020603050405020304" pitchFamily="18" charset="0"/>
              </a:rPr>
              <a:t> </a:t>
            </a:r>
            <a:r>
              <a:rPr lang="hu-HU" b="0" i="0" u="none" strike="noStrike" baseline="0" dirty="0" err="1" smtClean="0">
                <a:solidFill>
                  <a:srgbClr val="000000"/>
                </a:solidFill>
                <a:latin typeface="Times New Roman" panose="02020603050405020304" pitchFamily="18" charset="0"/>
              </a:rPr>
              <a:t>Impact</a:t>
            </a:r>
            <a:r>
              <a:rPr lang="hu-HU" b="0" i="0" u="none" strike="noStrike" baseline="0" dirty="0" smtClean="0">
                <a:solidFill>
                  <a:srgbClr val="000000"/>
                </a:solidFill>
                <a:latin typeface="Times New Roman" panose="02020603050405020304" pitchFamily="18" charset="0"/>
              </a:rPr>
              <a:t> </a:t>
            </a:r>
            <a:r>
              <a:rPr lang="hu-HU" b="0" i="0" u="none" strike="noStrike" baseline="0" dirty="0" err="1" smtClean="0">
                <a:solidFill>
                  <a:srgbClr val="000000"/>
                </a:solidFill>
                <a:latin typeface="Times New Roman" panose="02020603050405020304" pitchFamily="18" charset="0"/>
              </a:rPr>
              <a:t>Assessment</a:t>
            </a:r>
            <a:r>
              <a:rPr lang="hu-HU" b="0" i="0" u="none" strike="noStrike" baseline="0" dirty="0" smtClean="0">
                <a:solidFill>
                  <a:srgbClr val="000000"/>
                </a:solidFill>
                <a:latin typeface="Times New Roman" panose="02020603050405020304" pitchFamily="18" charset="0"/>
              </a:rPr>
              <a:t>” című jelentés lehet mérvadó. Ez a dokumentum iránymutatásokat és ajánlásokat tartalmaz az éghajlatváltozás és a biológiai sokféleség megőrzésével kapcsolatos kérdéskör környezeti hatásvizsgálatba (továbbiakban KHV) történő integrálásához. </a:t>
            </a:r>
            <a:endParaRPr lang="hu-HU" dirty="0"/>
          </a:p>
        </p:txBody>
      </p:sp>
    </p:spTree>
    <p:extLst>
      <p:ext uri="{BB962C8B-B14F-4D97-AF65-F5344CB8AC3E}">
        <p14:creationId xmlns:p14="http://schemas.microsoft.com/office/powerpoint/2010/main" val="2483029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 számának helye 3"/>
          <p:cNvSpPr>
            <a:spLocks noGrp="1"/>
          </p:cNvSpPr>
          <p:nvPr>
            <p:ph type="sldNum" sz="quarter" idx="12"/>
          </p:nvPr>
        </p:nvSpPr>
        <p:spPr/>
        <p:txBody>
          <a:bodyPr/>
          <a:lstStyle/>
          <a:p>
            <a:fld id="{018A8B0E-16D9-4266-A342-E080DD5BF7D2}" type="slidenum">
              <a:rPr lang="hu-HU" smtClean="0"/>
              <a:t>46</a:t>
            </a:fld>
            <a:endParaRPr lang="hu-HU"/>
          </a:p>
        </p:txBody>
      </p:sp>
      <p:sp>
        <p:nvSpPr>
          <p:cNvPr id="5" name="Téglalap 4"/>
          <p:cNvSpPr/>
          <p:nvPr/>
        </p:nvSpPr>
        <p:spPr>
          <a:xfrm>
            <a:off x="1016000" y="864497"/>
            <a:ext cx="10580914" cy="5016758"/>
          </a:xfrm>
          <a:prstGeom prst="rect">
            <a:avLst/>
          </a:prstGeom>
        </p:spPr>
        <p:txBody>
          <a:bodyPr wrap="square">
            <a:spAutoFit/>
          </a:bodyPr>
          <a:lstStyle/>
          <a:p>
            <a:r>
              <a:rPr lang="hu-HU" sz="3200" dirty="0" smtClean="0"/>
              <a:t>„Nyilvánvaló, hogy a " business </a:t>
            </a:r>
            <a:r>
              <a:rPr lang="hu-HU" sz="3200" dirty="0" err="1" smtClean="0"/>
              <a:t>as</a:t>
            </a:r>
            <a:r>
              <a:rPr lang="hu-HU" sz="3200" dirty="0" smtClean="0"/>
              <a:t> </a:t>
            </a:r>
            <a:r>
              <a:rPr lang="hu-HU" sz="3200" dirty="0" err="1" smtClean="0"/>
              <a:t>usual</a:t>
            </a:r>
            <a:r>
              <a:rPr lang="hu-HU" sz="3200" dirty="0" smtClean="0"/>
              <a:t>" nem fog mindent megtenni azért, hogy elérje az éghajlatváltozással és a biológiai sokféleséggel szembeni törekvéseket. Eljött az idő, hogy megbizonyosodjunk arról, hogy minden rendelkezésre álló eszközt alkalmazunk ezen a globális</a:t>
            </a:r>
            <a:r>
              <a:rPr lang="hu-HU" sz="3200" dirty="0"/>
              <a:t> </a:t>
            </a:r>
            <a:r>
              <a:rPr lang="hu-HU" sz="3200" dirty="0" smtClean="0"/>
              <a:t>fenyegetésekkel szemben.” </a:t>
            </a:r>
          </a:p>
          <a:p>
            <a:endParaRPr lang="hu-HU" sz="3200" dirty="0"/>
          </a:p>
          <a:p>
            <a:r>
              <a:rPr lang="hu-HU" sz="3200" dirty="0" smtClean="0"/>
              <a:t>„A környezeti hatásvizsgálatok (KHV-k) és stratégiai környezeti vizsgálatok (SKV) jogilag minden tagállamban igényes és szisztematikus eszközök, és mint ilyen alkalmasak ezeknek a problémáknak a kezelésére.”</a:t>
            </a:r>
            <a:endParaRPr lang="hu-HU" sz="3200" dirty="0"/>
          </a:p>
        </p:txBody>
      </p:sp>
    </p:spTree>
    <p:extLst>
      <p:ext uri="{BB962C8B-B14F-4D97-AF65-F5344CB8AC3E}">
        <p14:creationId xmlns:p14="http://schemas.microsoft.com/office/powerpoint/2010/main" val="190333732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églalap 3"/>
          <p:cNvSpPr/>
          <p:nvPr/>
        </p:nvSpPr>
        <p:spPr>
          <a:xfrm>
            <a:off x="190500" y="543342"/>
            <a:ext cx="11734800" cy="2585323"/>
          </a:xfrm>
          <a:prstGeom prst="rect">
            <a:avLst/>
          </a:prstGeom>
        </p:spPr>
        <p:txBody>
          <a:bodyPr wrap="square">
            <a:spAutoFit/>
          </a:bodyPr>
          <a:lstStyle/>
          <a:p>
            <a:pPr algn="just"/>
            <a:r>
              <a:rPr lang="hu-HU" b="0" i="0" u="none" strike="noStrike" baseline="0" dirty="0" smtClean="0">
                <a:solidFill>
                  <a:srgbClr val="000000"/>
                </a:solidFill>
                <a:latin typeface="Times New Roman" panose="02020603050405020304" pitchFamily="18" charset="0"/>
              </a:rPr>
              <a:t>Az Európai Parlament és a Tanács 2014/52/EU (2014. április 16.) az egyes köz- és magánprojektek környezetre gyakorolt hatásainak vizsgálatáról szóló 2011/92/EU módosításáról szóló irányelvben rögzítette, hogy „az éghajlatváltozás a jövőben is károsítani fogja a környezetet és hátráltatni fogja a gazdasági fejlődést. E tekintetben helyénvaló felmérni a projekteknek az éghajlatra gyakorolt hatását (például az üvegházhatást okozó gázok kibocsátását), és az éghajlatváltozásnak való kitettségüket.”. </a:t>
            </a:r>
          </a:p>
          <a:p>
            <a:pPr algn="just"/>
            <a:endParaRPr lang="hu-HU" b="0" i="0" u="none" strike="noStrike" baseline="0" dirty="0" smtClean="0">
              <a:solidFill>
                <a:srgbClr val="000000"/>
              </a:solidFill>
              <a:latin typeface="Times New Roman" panose="02020603050405020304" pitchFamily="18" charset="0"/>
            </a:endParaRPr>
          </a:p>
          <a:p>
            <a:pPr algn="just"/>
            <a:r>
              <a:rPr lang="hu-HU" b="0" i="0" u="none" strike="noStrike" baseline="0" dirty="0" smtClean="0">
                <a:solidFill>
                  <a:srgbClr val="000000"/>
                </a:solidFill>
                <a:latin typeface="Times New Roman" panose="02020603050405020304" pitchFamily="18" charset="0"/>
              </a:rPr>
              <a:t>A direktíva értelmében 2017 májusától valamennyi tagállam köteles elemezni, nemcsak a környezeti hatásokat, hanem azt is, hogy az éghajlatváltozás miként befolyásolhatja a beruházást a jövőben, és mit kell tenni az éghajlatváltozáshoz történő alkalmazkodás során annak érdekében, hogy elkerüljék, vagy legalábbis csökkentsék a káros hatásokat. </a:t>
            </a:r>
            <a:endParaRPr lang="hu-HU" dirty="0"/>
          </a:p>
        </p:txBody>
      </p:sp>
      <p:sp>
        <p:nvSpPr>
          <p:cNvPr id="5" name="Téglalap 4"/>
          <p:cNvSpPr/>
          <p:nvPr/>
        </p:nvSpPr>
        <p:spPr>
          <a:xfrm>
            <a:off x="2314575" y="3823038"/>
            <a:ext cx="7981950" cy="1477328"/>
          </a:xfrm>
          <a:prstGeom prst="rect">
            <a:avLst/>
          </a:prstGeom>
        </p:spPr>
        <p:txBody>
          <a:bodyPr wrap="square">
            <a:spAutoFit/>
          </a:bodyPr>
          <a:lstStyle/>
          <a:p>
            <a:pPr algn="ctr"/>
            <a:r>
              <a:rPr lang="hu-HU" b="1" dirty="0" smtClean="0"/>
              <a:t>Az uniós szabályozás értelmében az új beruházások klímavédelmi vizsgálatát az előzetes környezeti vizsgálat illetve a környezeti hatásvizsgálat során el kell végezni. Ennek megfelelően került sor 2017-ben, a 314/2005. (XII. 25.) a környezeti hatásvizsgálati és az egységes környezethasználati engedélyezési eljárásról szóló kormányrendelet módosítására.</a:t>
            </a:r>
            <a:endParaRPr lang="hu-HU" b="1" dirty="0"/>
          </a:p>
        </p:txBody>
      </p:sp>
    </p:spTree>
    <p:extLst>
      <p:ext uri="{BB962C8B-B14F-4D97-AF65-F5344CB8AC3E}">
        <p14:creationId xmlns:p14="http://schemas.microsoft.com/office/powerpoint/2010/main" val="38998458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zövegdoboz 3"/>
          <p:cNvSpPr txBox="1"/>
          <p:nvPr/>
        </p:nvSpPr>
        <p:spPr>
          <a:xfrm>
            <a:off x="1946365" y="1741714"/>
            <a:ext cx="1441269" cy="523220"/>
          </a:xfrm>
          <a:prstGeom prst="rect">
            <a:avLst/>
          </a:prstGeom>
          <a:noFill/>
        </p:spPr>
        <p:txBody>
          <a:bodyPr wrap="square" rtlCol="0">
            <a:spAutoFit/>
          </a:bodyPr>
          <a:lstStyle/>
          <a:p>
            <a:r>
              <a:rPr lang="hu-HU" sz="2800" dirty="0" smtClean="0"/>
              <a:t>Időjárás </a:t>
            </a:r>
            <a:endParaRPr lang="hu-HU" sz="2800" dirty="0"/>
          </a:p>
        </p:txBody>
      </p:sp>
      <p:sp>
        <p:nvSpPr>
          <p:cNvPr id="5" name="Balra-jobbra nyíl 4"/>
          <p:cNvSpPr/>
          <p:nvPr/>
        </p:nvSpPr>
        <p:spPr>
          <a:xfrm>
            <a:off x="5146766" y="1869774"/>
            <a:ext cx="1149531" cy="11321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 name="Szövegdoboz 5"/>
          <p:cNvSpPr txBox="1"/>
          <p:nvPr/>
        </p:nvSpPr>
        <p:spPr>
          <a:xfrm>
            <a:off x="8490857" y="1741714"/>
            <a:ext cx="1441269" cy="523220"/>
          </a:xfrm>
          <a:prstGeom prst="rect">
            <a:avLst/>
          </a:prstGeom>
          <a:noFill/>
        </p:spPr>
        <p:txBody>
          <a:bodyPr wrap="square" rtlCol="0">
            <a:spAutoFit/>
          </a:bodyPr>
          <a:lstStyle/>
          <a:p>
            <a:r>
              <a:rPr lang="hu-HU" sz="2800" dirty="0" smtClean="0"/>
              <a:t>Éghajlat </a:t>
            </a:r>
            <a:endParaRPr lang="hu-HU" sz="2800" dirty="0"/>
          </a:p>
        </p:txBody>
      </p:sp>
      <p:sp>
        <p:nvSpPr>
          <p:cNvPr id="7" name="Téglalap 6"/>
          <p:cNvSpPr/>
          <p:nvPr/>
        </p:nvSpPr>
        <p:spPr>
          <a:xfrm>
            <a:off x="278674" y="450559"/>
            <a:ext cx="11608526" cy="369332"/>
          </a:xfrm>
          <a:prstGeom prst="rect">
            <a:avLst/>
          </a:prstGeom>
        </p:spPr>
        <p:txBody>
          <a:bodyPr wrap="square">
            <a:spAutoFit/>
          </a:bodyPr>
          <a:lstStyle/>
          <a:p>
            <a:pPr algn="ctr"/>
            <a:r>
              <a:rPr lang="hu-HU" b="0" i="0" dirty="0" smtClean="0">
                <a:effectLst/>
                <a:latin typeface="Arial" panose="020B0604020202020204" pitchFamily="34" charset="0"/>
              </a:rPr>
              <a:t>A jövőbeli éghajlatváltozás vizsgálata hasonló tudományos eszközökkel történik, mint az időjárás előrejelzése.</a:t>
            </a:r>
            <a:endParaRPr lang="hu-HU" dirty="0"/>
          </a:p>
        </p:txBody>
      </p:sp>
      <p:sp>
        <p:nvSpPr>
          <p:cNvPr id="8" name="Téglalap 7"/>
          <p:cNvSpPr/>
          <p:nvPr/>
        </p:nvSpPr>
        <p:spPr>
          <a:xfrm>
            <a:off x="420187" y="2629375"/>
            <a:ext cx="4493623" cy="2031325"/>
          </a:xfrm>
          <a:prstGeom prst="rect">
            <a:avLst/>
          </a:prstGeom>
        </p:spPr>
        <p:txBody>
          <a:bodyPr wrap="square">
            <a:spAutoFit/>
          </a:bodyPr>
          <a:lstStyle/>
          <a:p>
            <a:r>
              <a:rPr lang="hu-HU" b="0" i="0" dirty="0" smtClean="0">
                <a:effectLst/>
                <a:latin typeface="Arial" panose="020B0604020202020204" pitchFamily="34" charset="0"/>
              </a:rPr>
              <a:t>Az </a:t>
            </a:r>
            <a:r>
              <a:rPr lang="hu-HU" b="1" i="0" dirty="0" smtClean="0">
                <a:effectLst/>
                <a:latin typeface="Arial" panose="020B0604020202020204" pitchFamily="34" charset="0"/>
              </a:rPr>
              <a:t>időjárás</a:t>
            </a:r>
            <a:r>
              <a:rPr lang="hu-HU" b="0" i="0" dirty="0" smtClean="0">
                <a:effectLst/>
                <a:latin typeface="Arial" panose="020B0604020202020204" pitchFamily="34" charset="0"/>
              </a:rPr>
              <a:t> a légkör pillanatnyi állapota vagy annak néhány óra, nap, hét folyamán tanúsított viselkedése; leírása a légköri állapothatározók (hőmérséklet, légnyomás, szélsebesség, stb.) aktuális értékeivel vagy azok megváltozásával történik. </a:t>
            </a:r>
            <a:endParaRPr lang="hu-HU" dirty="0"/>
          </a:p>
        </p:txBody>
      </p:sp>
      <p:sp>
        <p:nvSpPr>
          <p:cNvPr id="9" name="Téglalap 8"/>
          <p:cNvSpPr/>
          <p:nvPr/>
        </p:nvSpPr>
        <p:spPr>
          <a:xfrm>
            <a:off x="6056811" y="2629375"/>
            <a:ext cx="6096000" cy="2585323"/>
          </a:xfrm>
          <a:prstGeom prst="rect">
            <a:avLst/>
          </a:prstGeom>
        </p:spPr>
        <p:txBody>
          <a:bodyPr>
            <a:spAutoFit/>
          </a:bodyPr>
          <a:lstStyle/>
          <a:p>
            <a:r>
              <a:rPr lang="hu-HU" b="0" i="0" dirty="0" smtClean="0">
                <a:effectLst/>
                <a:latin typeface="Arial" panose="020B0604020202020204" pitchFamily="34" charset="0"/>
              </a:rPr>
              <a:t>Az </a:t>
            </a:r>
            <a:r>
              <a:rPr lang="hu-HU" b="1" i="0" dirty="0" smtClean="0">
                <a:effectLst/>
                <a:latin typeface="Arial" panose="020B0604020202020204" pitchFamily="34" charset="0"/>
              </a:rPr>
              <a:t>éghajlati rendszer</a:t>
            </a:r>
            <a:r>
              <a:rPr lang="hu-HU" b="0" i="0" dirty="0" smtClean="0">
                <a:effectLst/>
                <a:latin typeface="Arial" panose="020B0604020202020204" pitchFamily="34" charset="0"/>
              </a:rPr>
              <a:t> a légkör, a felszíni és a felszín alatti vizek, a szárazföld, a hó- és jégtakaró és az élővilág kölcsönható együttese. Folyamatai rendkívül széles időskálán zajlanak a komponensek eltérő tulajdonságai miatt. Ezért az éghajlatot a meteorológiai változók hosszabb időszak – általában több évtized – során mutatott statisztikai tulajdonságaival (pl. 30-éves átlaghőmérséklet, szélsőséges állapotok gyakorisága) jellemezzük.</a:t>
            </a:r>
            <a:endParaRPr lang="hu-HU" dirty="0"/>
          </a:p>
        </p:txBody>
      </p:sp>
    </p:spTree>
    <p:extLst>
      <p:ext uri="{BB962C8B-B14F-4D97-AF65-F5344CB8AC3E}">
        <p14:creationId xmlns:p14="http://schemas.microsoft.com/office/powerpoint/2010/main" val="5705163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ép 3"/>
          <p:cNvPicPr>
            <a:picLocks noChangeAspect="1"/>
          </p:cNvPicPr>
          <p:nvPr/>
        </p:nvPicPr>
        <p:blipFill>
          <a:blip r:embed="rId2"/>
          <a:stretch>
            <a:fillRect/>
          </a:stretch>
        </p:blipFill>
        <p:spPr>
          <a:xfrm>
            <a:off x="1041978" y="-297"/>
            <a:ext cx="10108044" cy="6858594"/>
          </a:xfrm>
          <a:prstGeom prst="rect">
            <a:avLst/>
          </a:prstGeom>
        </p:spPr>
      </p:pic>
    </p:spTree>
    <p:extLst>
      <p:ext uri="{BB962C8B-B14F-4D97-AF65-F5344CB8AC3E}">
        <p14:creationId xmlns:p14="http://schemas.microsoft.com/office/powerpoint/2010/main" val="41403614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églalap 4"/>
          <p:cNvSpPr/>
          <p:nvPr/>
        </p:nvSpPr>
        <p:spPr>
          <a:xfrm>
            <a:off x="542924" y="429310"/>
            <a:ext cx="10048876" cy="369332"/>
          </a:xfrm>
          <a:prstGeom prst="rect">
            <a:avLst/>
          </a:prstGeom>
        </p:spPr>
        <p:txBody>
          <a:bodyPr wrap="square">
            <a:spAutoFit/>
          </a:bodyPr>
          <a:lstStyle/>
          <a:p>
            <a:r>
              <a:rPr lang="hu-HU" b="0" i="0" dirty="0" smtClean="0">
                <a:solidFill>
                  <a:srgbClr val="000000"/>
                </a:solidFill>
                <a:effectLst/>
                <a:latin typeface="Times New Roman" panose="02020603050405020304" pitchFamily="18" charset="0"/>
              </a:rPr>
              <a:t>- Az éghajlati rendszert vezérlő folyamatokat együttes néven, </a:t>
            </a:r>
            <a:r>
              <a:rPr lang="hu-HU" b="0" i="1" dirty="0" smtClean="0">
                <a:solidFill>
                  <a:srgbClr val="000000"/>
                </a:solidFill>
                <a:effectLst/>
                <a:latin typeface="Times New Roman" panose="02020603050405020304" pitchFamily="18" charset="0"/>
              </a:rPr>
              <a:t>éghajlati kényszer</a:t>
            </a:r>
            <a:r>
              <a:rPr lang="hu-HU" b="0" i="0" dirty="0" smtClean="0">
                <a:solidFill>
                  <a:srgbClr val="000000"/>
                </a:solidFill>
                <a:effectLst/>
                <a:latin typeface="Times New Roman" panose="02020603050405020304" pitchFamily="18" charset="0"/>
              </a:rPr>
              <a:t>eknek nevezzük. </a:t>
            </a:r>
            <a:endParaRPr lang="hu-HU" dirty="0"/>
          </a:p>
        </p:txBody>
      </p:sp>
      <p:pic>
        <p:nvPicPr>
          <p:cNvPr id="6" name="Kép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04790" y="971551"/>
            <a:ext cx="8269617" cy="5794634"/>
          </a:xfrm>
          <a:prstGeom prst="rect">
            <a:avLst/>
          </a:prstGeom>
        </p:spPr>
      </p:pic>
      <p:sp>
        <p:nvSpPr>
          <p:cNvPr id="2" name="Dia számának helye 1"/>
          <p:cNvSpPr>
            <a:spLocks noGrp="1"/>
          </p:cNvSpPr>
          <p:nvPr>
            <p:ph type="sldNum" sz="quarter" idx="12"/>
          </p:nvPr>
        </p:nvSpPr>
        <p:spPr/>
        <p:txBody>
          <a:bodyPr/>
          <a:lstStyle/>
          <a:p>
            <a:fld id="{FE9FF72E-0A97-4382-B27A-5C007FC68A33}" type="slidenum">
              <a:rPr lang="hu-HU" smtClean="0"/>
              <a:t>7</a:t>
            </a:fld>
            <a:endParaRPr lang="hu-HU"/>
          </a:p>
        </p:txBody>
      </p:sp>
    </p:spTree>
    <p:extLst>
      <p:ext uri="{BB962C8B-B14F-4D97-AF65-F5344CB8AC3E}">
        <p14:creationId xmlns:p14="http://schemas.microsoft.com/office/powerpoint/2010/main" val="22092219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églalap 3"/>
          <p:cNvSpPr/>
          <p:nvPr/>
        </p:nvSpPr>
        <p:spPr>
          <a:xfrm>
            <a:off x="2759218" y="463034"/>
            <a:ext cx="6500306" cy="461665"/>
          </a:xfrm>
          <a:prstGeom prst="rect">
            <a:avLst/>
          </a:prstGeom>
        </p:spPr>
        <p:txBody>
          <a:bodyPr wrap="none">
            <a:spAutoFit/>
          </a:bodyPr>
          <a:lstStyle/>
          <a:p>
            <a:r>
              <a:rPr lang="hu-HU" sz="2400" b="1" i="0" u="none" strike="noStrike" baseline="0" dirty="0" smtClean="0">
                <a:solidFill>
                  <a:srgbClr val="000000"/>
                </a:solidFill>
                <a:latin typeface="Arial" panose="020B0604020202020204" pitchFamily="34" charset="0"/>
              </a:rPr>
              <a:t>A légköri sugárzásátvitel, az üvegházhatás </a:t>
            </a:r>
            <a:endParaRPr lang="hu-HU" sz="2400" dirty="0"/>
          </a:p>
        </p:txBody>
      </p:sp>
      <p:sp>
        <p:nvSpPr>
          <p:cNvPr id="5" name="Téglalap 4"/>
          <p:cNvSpPr/>
          <p:nvPr/>
        </p:nvSpPr>
        <p:spPr>
          <a:xfrm>
            <a:off x="519346" y="1067567"/>
            <a:ext cx="10839450" cy="369332"/>
          </a:xfrm>
          <a:prstGeom prst="rect">
            <a:avLst/>
          </a:prstGeom>
        </p:spPr>
        <p:txBody>
          <a:bodyPr wrap="square">
            <a:spAutoFit/>
          </a:bodyPr>
          <a:lstStyle/>
          <a:p>
            <a:r>
              <a:rPr lang="hu-HU" b="0" i="0" u="none" strike="noStrike" baseline="0" dirty="0" smtClean="0">
                <a:solidFill>
                  <a:srgbClr val="000000"/>
                </a:solidFill>
                <a:latin typeface="Times New Roman" panose="02020603050405020304" pitchFamily="18" charset="0"/>
              </a:rPr>
              <a:t>Az éghajlati rendszer állapotát, az éghajlatot legfőképpen a légkör energiaháztartása, energiamérlege szabja meg. </a:t>
            </a:r>
            <a:endParaRPr lang="hu-HU" dirty="0"/>
          </a:p>
        </p:txBody>
      </p:sp>
      <p:sp>
        <p:nvSpPr>
          <p:cNvPr id="6" name="Téglalap 5"/>
          <p:cNvSpPr/>
          <p:nvPr/>
        </p:nvSpPr>
        <p:spPr>
          <a:xfrm>
            <a:off x="3634594" y="1817873"/>
            <a:ext cx="4608954" cy="369332"/>
          </a:xfrm>
          <a:prstGeom prst="rect">
            <a:avLst/>
          </a:prstGeom>
        </p:spPr>
        <p:txBody>
          <a:bodyPr wrap="none">
            <a:spAutoFit/>
          </a:bodyPr>
          <a:lstStyle/>
          <a:p>
            <a:r>
              <a:rPr lang="hu-HU" b="1" i="0" u="none" strike="noStrike" baseline="0" dirty="0" smtClean="0">
                <a:solidFill>
                  <a:srgbClr val="000000"/>
                </a:solidFill>
                <a:latin typeface="Arial" panose="020B0604020202020204" pitchFamily="34" charset="0"/>
              </a:rPr>
              <a:t>Föld-légkör rendszer sugárzási mérlege </a:t>
            </a:r>
            <a:endParaRPr lang="hu-HU" dirty="0"/>
          </a:p>
        </p:txBody>
      </p:sp>
      <p:pic>
        <p:nvPicPr>
          <p:cNvPr id="7" name="Kép 6"/>
          <p:cNvPicPr>
            <a:picLocks noChangeAspect="1"/>
          </p:cNvPicPr>
          <p:nvPr/>
        </p:nvPicPr>
        <p:blipFill>
          <a:blip r:embed="rId2"/>
          <a:stretch>
            <a:fillRect/>
          </a:stretch>
        </p:blipFill>
        <p:spPr>
          <a:xfrm>
            <a:off x="3886669" y="2368155"/>
            <a:ext cx="3914305" cy="4289820"/>
          </a:xfrm>
          <a:prstGeom prst="rect">
            <a:avLst/>
          </a:prstGeom>
        </p:spPr>
      </p:pic>
      <p:sp>
        <p:nvSpPr>
          <p:cNvPr id="2" name="Dia számának helye 1"/>
          <p:cNvSpPr>
            <a:spLocks noGrp="1"/>
          </p:cNvSpPr>
          <p:nvPr>
            <p:ph type="sldNum" sz="quarter" idx="12"/>
          </p:nvPr>
        </p:nvSpPr>
        <p:spPr/>
        <p:txBody>
          <a:bodyPr/>
          <a:lstStyle/>
          <a:p>
            <a:fld id="{FE9FF72E-0A97-4382-B27A-5C007FC68A33}" type="slidenum">
              <a:rPr lang="hu-HU" smtClean="0"/>
              <a:t>8</a:t>
            </a:fld>
            <a:endParaRPr lang="hu-HU"/>
          </a:p>
        </p:txBody>
      </p:sp>
    </p:spTree>
    <p:extLst>
      <p:ext uri="{BB962C8B-B14F-4D97-AF65-F5344CB8AC3E}">
        <p14:creationId xmlns:p14="http://schemas.microsoft.com/office/powerpoint/2010/main" val="18301924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324322" y="179796"/>
            <a:ext cx="10028064" cy="3746500"/>
          </a:xfrm>
          <a:prstGeom prst="rect">
            <a:avLst/>
          </a:prstGeom>
        </p:spPr>
      </p:pic>
      <p:pic>
        <p:nvPicPr>
          <p:cNvPr id="3" name="Kép 2"/>
          <p:cNvPicPr>
            <a:picLocks noChangeAspect="1"/>
          </p:cNvPicPr>
          <p:nvPr/>
        </p:nvPicPr>
        <p:blipFill>
          <a:blip r:embed="rId3"/>
          <a:stretch>
            <a:fillRect/>
          </a:stretch>
        </p:blipFill>
        <p:spPr>
          <a:xfrm>
            <a:off x="6949439" y="3425969"/>
            <a:ext cx="5094514" cy="3241384"/>
          </a:xfrm>
          <a:prstGeom prst="rect">
            <a:avLst/>
          </a:prstGeom>
        </p:spPr>
      </p:pic>
      <p:pic>
        <p:nvPicPr>
          <p:cNvPr id="4" name="Kép 3"/>
          <p:cNvPicPr>
            <a:picLocks noChangeAspect="1"/>
          </p:cNvPicPr>
          <p:nvPr/>
        </p:nvPicPr>
        <p:blipFill>
          <a:blip r:embed="rId4"/>
          <a:stretch>
            <a:fillRect/>
          </a:stretch>
        </p:blipFill>
        <p:spPr>
          <a:xfrm>
            <a:off x="324322" y="3765425"/>
            <a:ext cx="4273387" cy="2901928"/>
          </a:xfrm>
          <a:prstGeom prst="rect">
            <a:avLst/>
          </a:prstGeom>
        </p:spPr>
      </p:pic>
    </p:spTree>
    <p:extLst>
      <p:ext uri="{BB962C8B-B14F-4D97-AF65-F5344CB8AC3E}">
        <p14:creationId xmlns:p14="http://schemas.microsoft.com/office/powerpoint/2010/main" val="4271297305"/>
      </p:ext>
    </p:extLst>
  </p:cSld>
  <p:clrMapOvr>
    <a:masterClrMapping/>
  </p:clrMapOvr>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205</TotalTime>
  <Words>3187</Words>
  <Application>Microsoft Office PowerPoint</Application>
  <PresentationFormat>Szélesvásznú</PresentationFormat>
  <Paragraphs>255</Paragraphs>
  <Slides>47</Slides>
  <Notes>2</Notes>
  <HiddenSlides>0</HiddenSlides>
  <MMClips>0</MMClips>
  <ScaleCrop>false</ScaleCrop>
  <HeadingPairs>
    <vt:vector size="6" baseType="variant">
      <vt:variant>
        <vt:lpstr>Használt betűtípusok</vt:lpstr>
      </vt:variant>
      <vt:variant>
        <vt:i4>7</vt:i4>
      </vt:variant>
      <vt:variant>
        <vt:lpstr>Téma</vt:lpstr>
      </vt:variant>
      <vt:variant>
        <vt:i4>1</vt:i4>
      </vt:variant>
      <vt:variant>
        <vt:lpstr>Diacímek</vt:lpstr>
      </vt:variant>
      <vt:variant>
        <vt:i4>47</vt:i4>
      </vt:variant>
    </vt:vector>
  </HeadingPairs>
  <TitlesOfParts>
    <vt:vector size="55" baseType="lpstr">
      <vt:lpstr>Arial</vt:lpstr>
      <vt:lpstr>Calibri</vt:lpstr>
      <vt:lpstr>Calibri Light</vt:lpstr>
      <vt:lpstr>Open Sans</vt:lpstr>
      <vt:lpstr>Times New Roman</vt:lpstr>
      <vt:lpstr>Trebuchet MS</vt:lpstr>
      <vt:lpstr>Wingdings</vt:lpstr>
      <vt:lpstr>Office-téma</vt:lpstr>
      <vt:lpstr>Éghajlatvédelmi szempontok kidolgozásának módszertanai a környezetvédelmi szakértői anyagokban</vt:lpstr>
      <vt:lpstr>PowerPoint bemutató</vt:lpstr>
      <vt:lpstr>PowerPoint bemutató</vt:lpstr>
      <vt:lpstr>Módosítás háttere 1.</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Módosítás háttere 2.</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Módosítás háttere 3.</vt:lpstr>
      <vt:lpstr>PowerPoint bemutató</vt:lpstr>
      <vt:lpstr>PowerPoint bemutató</vt:lpstr>
      <vt:lpstr>PowerPoint bemutató</vt:lpstr>
      <vt:lpstr>2016. március</vt:lpstr>
      <vt:lpstr>PowerPoint bemutató</vt:lpstr>
      <vt:lpstr>PowerPoint bemutató</vt:lpstr>
      <vt:lpstr>PowerPoint bemutató</vt:lpstr>
      <vt:lpstr>PowerPoint bemutató</vt:lpstr>
      <vt:lpstr>PowerPoint bemutató</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Éghajlatvédelmi szempontok kidolgozásának módszertanai a környezetvédelmi szakértői anyagokban</dc:title>
  <dc:creator>Zsofi</dc:creator>
  <cp:lastModifiedBy>Zsofi</cp:lastModifiedBy>
  <cp:revision>17</cp:revision>
  <dcterms:created xsi:type="dcterms:W3CDTF">2019-03-25T07:25:51Z</dcterms:created>
  <dcterms:modified xsi:type="dcterms:W3CDTF">2019-06-03T14:12:15Z</dcterms:modified>
</cp:coreProperties>
</file>